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91429"/>
  </p:normalViewPr>
  <p:slideViewPr>
    <p:cSldViewPr snapToGrid="0" snapToObjects="1">
      <p:cViewPr varScale="1">
        <p:scale>
          <a:sx n="117" d="100"/>
          <a:sy n="117" d="100"/>
        </p:scale>
        <p:origin x="1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43BDE-B8C0-934E-9704-CBA3B88C1FB8}"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B91EE-EA77-074C-ABDE-BAE6359B4E98}" type="slidenum">
              <a:rPr lang="en-US" smtClean="0"/>
              <a:t>‹#›</a:t>
            </a:fld>
            <a:endParaRPr lang="en-US"/>
          </a:p>
        </p:txBody>
      </p:sp>
    </p:spTree>
    <p:extLst>
      <p:ext uri="{BB962C8B-B14F-4D97-AF65-F5344CB8AC3E}">
        <p14:creationId xmlns:p14="http://schemas.microsoft.com/office/powerpoint/2010/main" val="40395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B91EE-EA77-074C-ABDE-BAE6359B4E98}" type="slidenum">
              <a:rPr lang="en-US" smtClean="0"/>
              <a:t>1</a:t>
            </a:fld>
            <a:endParaRPr lang="en-US"/>
          </a:p>
        </p:txBody>
      </p:sp>
    </p:spTree>
    <p:extLst>
      <p:ext uri="{BB962C8B-B14F-4D97-AF65-F5344CB8AC3E}">
        <p14:creationId xmlns:p14="http://schemas.microsoft.com/office/powerpoint/2010/main" val="38533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E78-4330-193B-B423-8314C6762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80FDA-9F58-7E15-C3A0-BCA67A1B65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D1846-5607-2F80-FE77-B45D1134D8BD}"/>
              </a:ext>
            </a:extLst>
          </p:cNvPr>
          <p:cNvSpPr>
            <a:spLocks noGrp="1"/>
          </p:cNvSpPr>
          <p:nvPr>
            <p:ph type="dt" sz="half" idx="10"/>
          </p:nvPr>
        </p:nvSpPr>
        <p:spPr/>
        <p:txBody>
          <a:body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F859EC29-87F8-BE2D-794A-6DA47225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454-B433-410E-0FF8-FC3528287FB9}"/>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105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347D-D077-DA5B-BCBF-255D910F8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969ED-67C2-311E-252D-6A110850A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FBA1-3C89-EC11-74D4-20B92AAFDA09}"/>
              </a:ext>
            </a:extLst>
          </p:cNvPr>
          <p:cNvSpPr>
            <a:spLocks noGrp="1"/>
          </p:cNvSpPr>
          <p:nvPr>
            <p:ph type="dt" sz="half" idx="10"/>
          </p:nvPr>
        </p:nvSpPr>
        <p:spPr/>
        <p:txBody>
          <a:body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9CA7745B-5BAE-F9D3-47E4-0138D1CEA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0326-C5CD-0886-9BE9-A7F7DB749C98}"/>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745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BAD8-9CAB-A380-AAC3-A59F3A32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29A6E-D831-F47F-A2AE-F6E1AFD2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F4713-8CBC-B5EB-3BDB-7F46E4C81A2E}"/>
              </a:ext>
            </a:extLst>
          </p:cNvPr>
          <p:cNvSpPr>
            <a:spLocks noGrp="1"/>
          </p:cNvSpPr>
          <p:nvPr>
            <p:ph type="dt" sz="half" idx="10"/>
          </p:nvPr>
        </p:nvSpPr>
        <p:spPr/>
        <p:txBody>
          <a:body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6AB814CE-5D3F-6AF3-1B95-C1BCD7CE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4F38C-1773-F5A8-9806-A23E993F747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5729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B-86A2-A753-7B95-0F58C129D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CB2F-877F-D8BF-FD37-54A9FCD98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966-DCE9-9278-FC75-7505EFC8263A}"/>
              </a:ext>
            </a:extLst>
          </p:cNvPr>
          <p:cNvSpPr>
            <a:spLocks noGrp="1"/>
          </p:cNvSpPr>
          <p:nvPr>
            <p:ph type="dt" sz="half" idx="10"/>
          </p:nvPr>
        </p:nvSpPr>
        <p:spPr/>
        <p:txBody>
          <a:body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C78C6C7F-3558-A2B7-B9CB-C865542E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3B692-9BC3-C542-CF13-B75CF4818CD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24792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01A7-590C-E867-7D0C-AE29A5E7C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C844-B762-199D-E840-4432CFA9E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F83D9-6582-F301-0C23-DFC25549446F}"/>
              </a:ext>
            </a:extLst>
          </p:cNvPr>
          <p:cNvSpPr>
            <a:spLocks noGrp="1"/>
          </p:cNvSpPr>
          <p:nvPr>
            <p:ph type="dt" sz="half" idx="10"/>
          </p:nvPr>
        </p:nvSpPr>
        <p:spPr/>
        <p:txBody>
          <a:body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5552132C-12F6-FB49-15E9-71DC67F2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5A6-E475-572D-EB19-BDCB29C26D43}"/>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4589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54A-D232-E13B-03B8-197985E46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FE80-6415-A129-A133-13F4E6963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34163-2BC5-67B8-C044-B2B91150F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24A9F-6EBE-F2FD-B790-457A880F4FE5}"/>
              </a:ext>
            </a:extLst>
          </p:cNvPr>
          <p:cNvSpPr>
            <a:spLocks noGrp="1"/>
          </p:cNvSpPr>
          <p:nvPr>
            <p:ph type="dt" sz="half" idx="10"/>
          </p:nvPr>
        </p:nvSpPr>
        <p:spPr/>
        <p:txBody>
          <a:bodyPr/>
          <a:lstStyle/>
          <a:p>
            <a:fld id="{5F491023-0B0A-7041-9F06-D25A50EF063B}" type="datetimeFigureOut">
              <a:t>12/3/23</a:t>
            </a:fld>
            <a:endParaRPr lang="en-US"/>
          </a:p>
        </p:txBody>
      </p:sp>
      <p:sp>
        <p:nvSpPr>
          <p:cNvPr id="6" name="Footer Placeholder 5">
            <a:extLst>
              <a:ext uri="{FF2B5EF4-FFF2-40B4-BE49-F238E27FC236}">
                <a16:creationId xmlns:a16="http://schemas.microsoft.com/office/drawing/2014/main" id="{33165A11-D3B2-DAF0-6C96-3A013B4B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8667-6987-698C-D3F8-33E4C2F455D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462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EB9B-3B5A-BAA4-1104-35CFEE5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AF77-D30B-078E-7377-864E20041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3BB66-8448-BDCE-8885-0DCCD1D2F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4BBBE-287A-8A3C-D9AC-73777D133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8599-617C-397F-DC3D-826467AD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5D750-7437-B1AA-EDBA-8CE16147AE93}"/>
              </a:ext>
            </a:extLst>
          </p:cNvPr>
          <p:cNvSpPr>
            <a:spLocks noGrp="1"/>
          </p:cNvSpPr>
          <p:nvPr>
            <p:ph type="dt" sz="half" idx="10"/>
          </p:nvPr>
        </p:nvSpPr>
        <p:spPr/>
        <p:txBody>
          <a:bodyPr/>
          <a:lstStyle/>
          <a:p>
            <a:fld id="{5F491023-0B0A-7041-9F06-D25A50EF063B}" type="datetimeFigureOut">
              <a:t>12/3/23</a:t>
            </a:fld>
            <a:endParaRPr lang="en-US"/>
          </a:p>
        </p:txBody>
      </p:sp>
      <p:sp>
        <p:nvSpPr>
          <p:cNvPr id="8" name="Footer Placeholder 7">
            <a:extLst>
              <a:ext uri="{FF2B5EF4-FFF2-40B4-BE49-F238E27FC236}">
                <a16:creationId xmlns:a16="http://schemas.microsoft.com/office/drawing/2014/main" id="{F61E2CB5-60FB-BFE3-7C57-6D71206F0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E5366-9BBC-DD63-6667-F2ABAD0CF72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56610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2E0-2360-8A3B-C660-0EEE2283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61752-B6B9-B0D3-79D0-BA63B329CC71}"/>
              </a:ext>
            </a:extLst>
          </p:cNvPr>
          <p:cNvSpPr>
            <a:spLocks noGrp="1"/>
          </p:cNvSpPr>
          <p:nvPr>
            <p:ph type="dt" sz="half" idx="10"/>
          </p:nvPr>
        </p:nvSpPr>
        <p:spPr/>
        <p:txBody>
          <a:bodyPr/>
          <a:lstStyle/>
          <a:p>
            <a:fld id="{5F491023-0B0A-7041-9F06-D25A50EF063B}" type="datetimeFigureOut">
              <a:t>12/3/23</a:t>
            </a:fld>
            <a:endParaRPr lang="en-US"/>
          </a:p>
        </p:txBody>
      </p:sp>
      <p:sp>
        <p:nvSpPr>
          <p:cNvPr id="4" name="Footer Placeholder 3">
            <a:extLst>
              <a:ext uri="{FF2B5EF4-FFF2-40B4-BE49-F238E27FC236}">
                <a16:creationId xmlns:a16="http://schemas.microsoft.com/office/drawing/2014/main" id="{E549FDB9-28AA-E5EE-0E6F-1C8709834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A72C3-CCD3-E994-0553-1649E7C05A91}"/>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8043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FBEF-93F3-4398-ABDE-E19A2BE6EE20}"/>
              </a:ext>
            </a:extLst>
          </p:cNvPr>
          <p:cNvSpPr>
            <a:spLocks noGrp="1"/>
          </p:cNvSpPr>
          <p:nvPr>
            <p:ph type="dt" sz="half" idx="10"/>
          </p:nvPr>
        </p:nvSpPr>
        <p:spPr/>
        <p:txBody>
          <a:bodyPr/>
          <a:lstStyle/>
          <a:p>
            <a:fld id="{5F491023-0B0A-7041-9F06-D25A50EF063B}" type="datetimeFigureOut">
              <a:t>12/3/23</a:t>
            </a:fld>
            <a:endParaRPr lang="en-US"/>
          </a:p>
        </p:txBody>
      </p:sp>
      <p:sp>
        <p:nvSpPr>
          <p:cNvPr id="3" name="Footer Placeholder 2">
            <a:extLst>
              <a:ext uri="{FF2B5EF4-FFF2-40B4-BE49-F238E27FC236}">
                <a16:creationId xmlns:a16="http://schemas.microsoft.com/office/drawing/2014/main" id="{4224BDFD-B5CF-6FE3-E5D7-46013C29E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5C03-7815-0295-8D6D-6E94DCC40D7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806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438-A2C9-EC42-359F-79480BBF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AC04E-128D-0581-C7DA-E12F971B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7F62C-C89B-1A1C-EE71-DFB3CCC8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8FE63-1511-35E5-E243-54A541D5317B}"/>
              </a:ext>
            </a:extLst>
          </p:cNvPr>
          <p:cNvSpPr>
            <a:spLocks noGrp="1"/>
          </p:cNvSpPr>
          <p:nvPr>
            <p:ph type="dt" sz="half" idx="10"/>
          </p:nvPr>
        </p:nvSpPr>
        <p:spPr/>
        <p:txBody>
          <a:bodyPr/>
          <a:lstStyle/>
          <a:p>
            <a:fld id="{5F491023-0B0A-7041-9F06-D25A50EF063B}" type="datetimeFigureOut">
              <a:t>12/3/23</a:t>
            </a:fld>
            <a:endParaRPr lang="en-US"/>
          </a:p>
        </p:txBody>
      </p:sp>
      <p:sp>
        <p:nvSpPr>
          <p:cNvPr id="6" name="Footer Placeholder 5">
            <a:extLst>
              <a:ext uri="{FF2B5EF4-FFF2-40B4-BE49-F238E27FC236}">
                <a16:creationId xmlns:a16="http://schemas.microsoft.com/office/drawing/2014/main" id="{E388C57B-944F-63EC-027D-0775FFD3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B95C2-F629-DCC1-1A34-EFD210A359E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061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171-16B5-30EF-DF6B-EA8297BFE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C62FB-CB34-C301-34F2-0BC3B063A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4D87E-859D-4374-028E-34A7E096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E7CC-E810-603C-A310-365D6E2E7624}"/>
              </a:ext>
            </a:extLst>
          </p:cNvPr>
          <p:cNvSpPr>
            <a:spLocks noGrp="1"/>
          </p:cNvSpPr>
          <p:nvPr>
            <p:ph type="dt" sz="half" idx="10"/>
          </p:nvPr>
        </p:nvSpPr>
        <p:spPr/>
        <p:txBody>
          <a:bodyPr/>
          <a:lstStyle/>
          <a:p>
            <a:fld id="{5F491023-0B0A-7041-9F06-D25A50EF063B}" type="datetimeFigureOut">
              <a:t>12/3/23</a:t>
            </a:fld>
            <a:endParaRPr lang="en-US"/>
          </a:p>
        </p:txBody>
      </p:sp>
      <p:sp>
        <p:nvSpPr>
          <p:cNvPr id="6" name="Footer Placeholder 5">
            <a:extLst>
              <a:ext uri="{FF2B5EF4-FFF2-40B4-BE49-F238E27FC236}">
                <a16:creationId xmlns:a16="http://schemas.microsoft.com/office/drawing/2014/main" id="{14811FA3-03C6-243F-1B00-D8C263B8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7296-43FF-9B1B-273A-D8A59A1AF52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0698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680EF-BCA9-239E-5CBB-C870C41B4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FCFB0-9A1E-EE20-9776-1EF4CAC7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2FEA-8E7F-70CC-474B-CC138894A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91023-0B0A-7041-9F06-D25A50EF063B}" type="datetimeFigureOut">
              <a:t>12/3/23</a:t>
            </a:fld>
            <a:endParaRPr lang="en-US"/>
          </a:p>
        </p:txBody>
      </p:sp>
      <p:sp>
        <p:nvSpPr>
          <p:cNvPr id="5" name="Footer Placeholder 4">
            <a:extLst>
              <a:ext uri="{FF2B5EF4-FFF2-40B4-BE49-F238E27FC236}">
                <a16:creationId xmlns:a16="http://schemas.microsoft.com/office/drawing/2014/main" id="{97568BAB-55F6-6894-580A-32AFD5780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BF367-BF67-C7BE-7EC4-9DB85C434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528E-3295-EB44-B5E3-209426A0E5EC}" type="slidenum">
              <a:t>‹#›</a:t>
            </a:fld>
            <a:endParaRPr lang="en-US"/>
          </a:p>
        </p:txBody>
      </p:sp>
    </p:spTree>
    <p:extLst>
      <p:ext uri="{BB962C8B-B14F-4D97-AF65-F5344CB8AC3E}">
        <p14:creationId xmlns:p14="http://schemas.microsoft.com/office/powerpoint/2010/main" val="116056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jaes.rutgers.edu/fs1205/"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s://www.rayzorsedgetreeservice.com/lich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63547-3461-AE07-C75E-7594C61EA810}"/>
              </a:ext>
            </a:extLst>
          </p:cNvPr>
          <p:cNvSpPr txBox="1"/>
          <p:nvPr/>
        </p:nvSpPr>
        <p:spPr>
          <a:xfrm>
            <a:off x="0" y="9719"/>
            <a:ext cx="3570514" cy="523220"/>
          </a:xfrm>
          <a:prstGeom prst="rect">
            <a:avLst/>
          </a:prstGeom>
          <a:noFill/>
        </p:spPr>
        <p:txBody>
          <a:bodyPr wrap="square" rtlCol="0">
            <a:spAutoFit/>
          </a:bodyPr>
          <a:lstStyle/>
          <a:p>
            <a:r>
              <a:rPr lang="en-US" sz="2800" b="1" i="0" dirty="0">
                <a:solidFill>
                  <a:srgbClr val="0F1111"/>
                </a:solidFill>
                <a:effectLst/>
              </a:rPr>
              <a:t>Electric Work</a:t>
            </a:r>
            <a:endParaRPr lang="en-US" sz="2800" b="1" dirty="0">
              <a:solidFill>
                <a:srgbClr val="00B0F0"/>
              </a:solidFill>
            </a:endParaRPr>
          </a:p>
        </p:txBody>
      </p:sp>
      <p:sp>
        <p:nvSpPr>
          <p:cNvPr id="9" name="TextBox 8">
            <a:extLst>
              <a:ext uri="{FF2B5EF4-FFF2-40B4-BE49-F238E27FC236}">
                <a16:creationId xmlns:a16="http://schemas.microsoft.com/office/drawing/2014/main" id="{6A103D68-C478-3DFE-7959-296AC4173743}"/>
              </a:ext>
            </a:extLst>
          </p:cNvPr>
          <p:cNvSpPr txBox="1"/>
          <p:nvPr/>
        </p:nvSpPr>
        <p:spPr>
          <a:xfrm>
            <a:off x="275773" y="630913"/>
            <a:ext cx="7681685" cy="4493538"/>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Tree-Dwelling Lichens </a:t>
            </a:r>
            <a:r>
              <a:rPr lang="en-US" sz="1300" b="0" i="0" dirty="0">
                <a:solidFill>
                  <a:srgbClr val="202124"/>
                </a:solidFill>
                <a:effectLst/>
                <a:latin typeface="Calibri" panose="020F0502020204030204" pitchFamily="34" charset="0"/>
                <a:cs typeface="Calibri" panose="020F0502020204030204" pitchFamily="34" charset="0"/>
                <a:hlinkClick r:id="rId3"/>
              </a:rPr>
              <a:t>https://njaes.rutgers.edu/fs1205/</a:t>
            </a:r>
            <a:r>
              <a:rPr lang="en-US" sz="1300" b="0" i="0" dirty="0">
                <a:solidFill>
                  <a:srgbClr val="202124"/>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300" dirty="0">
                <a:solidFill>
                  <a:srgbClr val="202124"/>
                </a:solidFill>
                <a:latin typeface="Calibri" panose="020F0502020204030204" pitchFamily="34" charset="0"/>
                <a:cs typeface="Calibri" panose="020F0502020204030204" pitchFamily="34" charset="0"/>
              </a:rPr>
              <a:t>S</a:t>
            </a:r>
            <a:r>
              <a:rPr lang="en-US" sz="1300" b="0" i="0" dirty="0">
                <a:solidFill>
                  <a:srgbClr val="202124"/>
                </a:solidFill>
                <a:effectLst/>
                <a:latin typeface="Calibri" panose="020F0502020204030204" pitchFamily="34" charset="0"/>
                <a:cs typeface="Calibri" panose="020F0502020204030204" pitchFamily="34" charset="0"/>
              </a:rPr>
              <a:t>hould you remove lichen from trees? </a:t>
            </a:r>
            <a:r>
              <a:rPr lang="en-US" sz="1300" b="0" i="0" dirty="0">
                <a:solidFill>
                  <a:srgbClr val="202124"/>
                </a:solidFill>
                <a:effectLst/>
                <a:latin typeface="Calibri" panose="020F0502020204030204" pitchFamily="34" charset="0"/>
                <a:cs typeface="Calibri" panose="020F0502020204030204" pitchFamily="34" charset="0"/>
                <a:hlinkClick r:id="rId4"/>
              </a:rPr>
              <a:t>https://www.rayzorsedgetreeservice.com/lichen/</a:t>
            </a:r>
            <a:endParaRPr lang="en-US" sz="1300" b="0" i="0" dirty="0">
              <a:solidFill>
                <a:srgbClr val="202124"/>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0" i="0" dirty="0">
                <a:solidFill>
                  <a:srgbClr val="0A0A0A"/>
                </a:solidFill>
                <a:effectLst/>
                <a:latin typeface="Calibri" panose="020F0502020204030204" pitchFamily="34" charset="0"/>
                <a:cs typeface="Calibri" panose="020F0502020204030204" pitchFamily="34" charset="0"/>
              </a:rPr>
              <a:t>Lichen = fungus (80%) + green alga + cyanobacterium</a:t>
            </a:r>
            <a:endParaRPr lang="en-US" sz="1300" dirty="0">
              <a:solidFill>
                <a:srgbClr val="20212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dirty="0">
                <a:solidFill>
                  <a:srgbClr val="202124"/>
                </a:solidFill>
                <a:latin typeface="Calibri" panose="020F0502020204030204" pitchFamily="34" charset="0"/>
                <a:cs typeface="Calibri" panose="020F0502020204030204" pitchFamily="34" charset="0"/>
              </a:rPr>
              <a:t>L</a:t>
            </a:r>
            <a:r>
              <a:rPr lang="en-US" sz="1300" b="0" i="0" dirty="0">
                <a:solidFill>
                  <a:srgbClr val="202124"/>
                </a:solidFill>
                <a:effectLst/>
                <a:latin typeface="Calibri" panose="020F0502020204030204" pitchFamily="34" charset="0"/>
                <a:cs typeface="Calibri" panose="020F0502020204030204" pitchFamily="34" charset="0"/>
              </a:rPr>
              <a:t>ichen isn’t a moss</a:t>
            </a:r>
          </a:p>
          <a:p>
            <a:pPr marL="285750"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Lichen will not hurt your trees. </a:t>
            </a:r>
            <a:r>
              <a:rPr lang="en-US" sz="1300" dirty="0">
                <a:solidFill>
                  <a:srgbClr val="202124"/>
                </a:solidFill>
                <a:latin typeface="Calibri" panose="020F0502020204030204" pitchFamily="34" charset="0"/>
                <a:cs typeface="Calibri" panose="020F0502020204030204" pitchFamily="34" charset="0"/>
              </a:rPr>
              <a:t>L</a:t>
            </a:r>
            <a:r>
              <a:rPr lang="en-US" sz="1300" b="0" i="0" dirty="0">
                <a:solidFill>
                  <a:srgbClr val="202124"/>
                </a:solidFill>
                <a:effectLst/>
                <a:latin typeface="Calibri" panose="020F0502020204030204" pitchFamily="34" charset="0"/>
                <a:cs typeface="Calibri" panose="020F0502020204030204" pitchFamily="34" charset="0"/>
              </a:rPr>
              <a:t>ichen will grow on your tree but not into your tree. A tree’s bark is just a useful surface for lichen to attach to. </a:t>
            </a:r>
            <a:endParaRPr lang="en-US" sz="1300" dirty="0">
              <a:solidFill>
                <a:srgbClr val="20212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dirty="0">
                <a:solidFill>
                  <a:srgbClr val="202124"/>
                </a:solidFill>
                <a:latin typeface="Calibri" panose="020F0502020204030204" pitchFamily="34" charset="0"/>
                <a:cs typeface="Calibri" panose="020F0502020204030204" pitchFamily="34" charset="0"/>
              </a:rPr>
              <a:t>T</a:t>
            </a:r>
            <a:r>
              <a:rPr lang="en-US" sz="1300" b="0" i="0" dirty="0">
                <a:solidFill>
                  <a:srgbClr val="202124"/>
                </a:solidFill>
                <a:effectLst/>
                <a:latin typeface="Calibri" panose="020F0502020204030204" pitchFamily="34" charset="0"/>
                <a:cs typeface="Calibri" panose="020F0502020204030204" pitchFamily="34" charset="0"/>
              </a:rPr>
              <a:t>he growth of lichen indicates that the air is clean (it won’t grow in polluted conditions) and moisture is available. So you shouldn’t automatically associate the appearance of lichen with negative factors affecting your trees</a:t>
            </a:r>
            <a:endParaRPr lang="en-US" sz="1300" dirty="0">
              <a:solidFill>
                <a:srgbClr val="20212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There’s no reason to remove lichen from your trees– except for cosmetic reasons. Lichen isn’t harming it and, more importantly for your trees, removing it may cause permanent damage to your tree.</a:t>
            </a:r>
            <a:endParaRPr lang="en-US" sz="1300" dirty="0">
              <a:solidFill>
                <a:srgbClr val="20212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If you absolutely must remove lichen, spray your branches with a gentle soapy solution. After wetting the lichen, you can use a natural-bristle scrub brush and gently exfoliate the lichen off. Don’t scrub hard, especially on young, thin bark. You can wash off the residue with a stream of water from your garden hose.</a:t>
            </a:r>
            <a:endParaRPr lang="en-US" sz="1300" dirty="0">
              <a:solidFill>
                <a:srgbClr val="202124"/>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If you think your tree has lichen because of its poor health, the best approach is to improve your tree’s health. This could include:</a:t>
            </a:r>
          </a:p>
          <a:p>
            <a:pPr marL="742950" lvl="1"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adding compost around your tree,</a:t>
            </a:r>
          </a:p>
          <a:p>
            <a:pPr marL="742950" lvl="1"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using a foliar fertilizing spray,</a:t>
            </a:r>
          </a:p>
          <a:p>
            <a:pPr marL="742950" lvl="1"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ensuring your tree has enough irrigation, and</a:t>
            </a:r>
          </a:p>
          <a:p>
            <a:pPr marL="742950" lvl="1"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treating any other diseases that might be present on your tree.</a:t>
            </a:r>
          </a:p>
          <a:p>
            <a:pPr marL="742950" lvl="1" indent="-285750">
              <a:buFont typeface="Arial" panose="020B0604020202020204" pitchFamily="34" charset="0"/>
              <a:buChar char="•"/>
            </a:pPr>
            <a:r>
              <a:rPr lang="en-US" sz="1300" b="0" i="0" dirty="0">
                <a:solidFill>
                  <a:srgbClr val="202124"/>
                </a:solidFill>
                <a:effectLst/>
                <a:latin typeface="Calibri" panose="020F0502020204030204" pitchFamily="34" charset="0"/>
                <a:cs typeface="Calibri" panose="020F0502020204030204" pitchFamily="34" charset="0"/>
              </a:rPr>
              <a:t>Since lichens need a lot of sunlight to thrive, a full-leafed and shady tree crown may be the best revenge.</a:t>
            </a:r>
          </a:p>
        </p:txBody>
      </p:sp>
      <p:pic>
        <p:nvPicPr>
          <p:cNvPr id="10" name="Picture 2" descr="Photo: Lichen and moss on oak bark.">
            <a:extLst>
              <a:ext uri="{FF2B5EF4-FFF2-40B4-BE49-F238E27FC236}">
                <a16:creationId xmlns:a16="http://schemas.microsoft.com/office/drawing/2014/main" id="{58AA8518-C1D0-0288-BA8E-2ED140C79138}"/>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446078" y="105229"/>
            <a:ext cx="2644321" cy="21154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hoto: Foliose lichen on crabapple tree branch.">
            <a:extLst>
              <a:ext uri="{FF2B5EF4-FFF2-40B4-BE49-F238E27FC236}">
                <a16:creationId xmlns:a16="http://schemas.microsoft.com/office/drawing/2014/main" id="{02F7D7F2-ED5A-7E3A-3483-320F6D45487A}"/>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446077" y="2294899"/>
            <a:ext cx="2644322" cy="211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61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298</Words>
  <Application>Microsoft Macintosh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69</cp:revision>
  <dcterms:created xsi:type="dcterms:W3CDTF">2022-06-02T16:58:09Z</dcterms:created>
  <dcterms:modified xsi:type="dcterms:W3CDTF">2023-12-03T16:07:51Z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2022-06-02T16:58:10Z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93134c22-9ab4-41e7-a5b4-b1f73aac775b</vt:lpwstr>
  </property>
  <property fmtid="{D5CDD505-2E9C-101B-9397-08002B2CF9AE}" pid="8" name="MSIP_Label_4f518368-b969-4042-91d9-8939bd921da2_ContentBits">
    <vt:lpwstr>0</vt:lpwstr>
  </property>
</Properties>
</file>