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65" r:id="rId5"/>
    <p:sldId id="262" r:id="rId6"/>
    <p:sldId id="263" r:id="rId7"/>
    <p:sldId id="257" r:id="rId8"/>
    <p:sldId id="258" r:id="rId9"/>
    <p:sldId id="259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/>
    <p:restoredTop sz="94629"/>
  </p:normalViewPr>
  <p:slideViewPr>
    <p:cSldViewPr snapToGrid="0" snapToObjects="1">
      <p:cViewPr varScale="1">
        <p:scale>
          <a:sx n="105" d="100"/>
          <a:sy n="105" d="100"/>
        </p:scale>
        <p:origin x="192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12/24/23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lexconind.com/product/flex-lite-series/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www.gouldspumps.com/" TargetMode="External"/><Relationship Id="rId4" Type="http://schemas.openxmlformats.org/officeDocument/2006/relationships/hyperlink" Target="https://goulds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4TZoFIsE2w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amazon.com/Harvard-Boshart-installation-Pressure-pressure/dp/B078WCYK88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IhBifh7nCtg" TargetMode="External"/><Relationship Id="rId2" Type="http://schemas.openxmlformats.org/officeDocument/2006/relationships/hyperlink" Target="https://www.youtube.com/watch?v=MmHRJSzZltI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hyperlink" Target="https://www.rcworst.com/Amtrol/Well-X-Trol-c225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llivancountylabs.com/" TargetMode="External"/><Relationship Id="rId2" Type="http://schemas.openxmlformats.org/officeDocument/2006/relationships/hyperlink" Target="http://sullivancce.org/" TargetMode="Externa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llivancountylabs.com/" TargetMode="External"/><Relationship Id="rId2" Type="http://schemas.openxmlformats.org/officeDocument/2006/relationships/hyperlink" Target="http://genesee.cce.cornell.edu/your-home/well-water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djsph.com/" TargetMode="External"/><Relationship Id="rId4" Type="http://schemas.openxmlformats.org/officeDocument/2006/relationships/hyperlink" Target="https://valley-water.com/contac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p/product/B00TT9I2PS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Water Cleaning System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150757" y="863116"/>
            <a:ext cx="309325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Step3</a:t>
            </a:r>
          </a:p>
          <a:p>
            <a:r>
              <a:rPr lang="en-US" sz="1400"/>
              <a:t>Aqua-Pure</a:t>
            </a:r>
          </a:p>
          <a:p>
            <a:r>
              <a:rPr lang="en-US" sz="1400"/>
              <a:t>Iron and Manganese Reduction System</a:t>
            </a:r>
          </a:p>
          <a:p>
            <a:r>
              <a:rPr lang="en-US" sz="1400"/>
              <a:t>Model APIF100DM</a:t>
            </a:r>
          </a:p>
          <a:p>
            <a:r>
              <a:rPr lang="en-US" sz="1400"/>
              <a:t>SN 613114A519</a:t>
            </a:r>
          </a:p>
          <a:p>
            <a:r>
              <a:rPr lang="en-US" sz="1400"/>
              <a:t>Serviced 10/2018, 8/2020</a:t>
            </a:r>
          </a:p>
        </p:txBody>
      </p:sp>
      <p:pic>
        <p:nvPicPr>
          <p:cNvPr id="6" name="Picture 5" descr="A picture containing indoor, wall, cluttered, dirty&#10;&#10;Description automatically generated">
            <a:extLst>
              <a:ext uri="{FF2B5EF4-FFF2-40B4-BE49-F238E27FC236}">
                <a16:creationId xmlns:a16="http://schemas.microsoft.com/office/drawing/2014/main" id="{E331370F-E279-31F9-F158-290A601673F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35091" y="2542704"/>
            <a:ext cx="4223385" cy="39389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97BE2B-BE15-B78D-C297-F9104B7D55E3}"/>
              </a:ext>
            </a:extLst>
          </p:cNvPr>
          <p:cNvSpPr txBox="1"/>
          <p:nvPr/>
        </p:nvSpPr>
        <p:spPr>
          <a:xfrm>
            <a:off x="3690603" y="731613"/>
            <a:ext cx="177932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Step2</a:t>
            </a:r>
          </a:p>
          <a:p>
            <a:r>
              <a:rPr lang="en-US" sz="1400" b="1">
                <a:solidFill>
                  <a:srgbClr val="FF0000"/>
                </a:solidFill>
              </a:rPr>
              <a:t>Mark 10</a:t>
            </a:r>
          </a:p>
          <a:p>
            <a:r>
              <a:rPr lang="en-US" sz="1400"/>
              <a:t>Bonded Glass-Lined Standard Tank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96414-81A8-3514-3AB4-1E69AAA1BDE7}"/>
              </a:ext>
            </a:extLst>
          </p:cNvPr>
          <p:cNvSpPr txBox="1"/>
          <p:nvPr/>
        </p:nvSpPr>
        <p:spPr>
          <a:xfrm>
            <a:off x="6363119" y="731613"/>
            <a:ext cx="5595776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Step1</a:t>
            </a:r>
          </a:p>
          <a:p>
            <a:r>
              <a:rPr lang="en-US" sz="1400" b="1">
                <a:solidFill>
                  <a:srgbClr val="FF0000"/>
                </a:solidFill>
              </a:rPr>
              <a:t>Flex~Lite Well Tank</a:t>
            </a:r>
          </a:p>
          <a:p>
            <a:r>
              <a:rPr lang="en-US" sz="1400"/>
              <a:t>(35 galons, 2018)- store/ deliver water under pressure between pumps</a:t>
            </a:r>
          </a:p>
          <a:p>
            <a:r>
              <a:rPr lang="en-US" sz="1400">
                <a:hlinkClick r:id="rId3"/>
              </a:rPr>
              <a:t>https://flexconind.com/product/flex-lite-series/</a:t>
            </a:r>
            <a:endParaRPr lang="en-US" sz="1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C5037B70-ACCF-601C-21A0-91A7B4CAEA75}"/>
              </a:ext>
            </a:extLst>
          </p:cNvPr>
          <p:cNvSpPr/>
          <p:nvPr/>
        </p:nvSpPr>
        <p:spPr>
          <a:xfrm rot="2064495">
            <a:off x="6312111" y="2169588"/>
            <a:ext cx="157656" cy="746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4AEA784-D33C-29C7-55C7-946A2742A27D}"/>
              </a:ext>
            </a:extLst>
          </p:cNvPr>
          <p:cNvSpPr/>
          <p:nvPr/>
        </p:nvSpPr>
        <p:spPr>
          <a:xfrm rot="1271068">
            <a:off x="4148498" y="1741094"/>
            <a:ext cx="157656" cy="746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64837D62-2E45-BFAB-FDB9-44FEED545944}"/>
              </a:ext>
            </a:extLst>
          </p:cNvPr>
          <p:cNvSpPr/>
          <p:nvPr/>
        </p:nvSpPr>
        <p:spPr>
          <a:xfrm rot="20237088">
            <a:off x="1282886" y="2365527"/>
            <a:ext cx="157656" cy="74623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B7483B-AB4C-EC34-B06A-490909BBC8A8}"/>
              </a:ext>
            </a:extLst>
          </p:cNvPr>
          <p:cNvSpPr txBox="1"/>
          <p:nvPr/>
        </p:nvSpPr>
        <p:spPr>
          <a:xfrm>
            <a:off x="8780794" y="4683684"/>
            <a:ext cx="3352229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Step0 </a:t>
            </a:r>
          </a:p>
          <a:p>
            <a:r>
              <a:rPr lang="en-US" sz="1400"/>
              <a:t>goulds pumps bruiser submersible pump </a:t>
            </a:r>
          </a:p>
          <a:p>
            <a:r>
              <a:rPr lang="en-US" sz="1400"/>
              <a:t>Model 7SB05422C</a:t>
            </a:r>
          </a:p>
          <a:p>
            <a:r>
              <a:rPr lang="en-US" sz="1400"/>
              <a:t>with 230V motor</a:t>
            </a:r>
          </a:p>
          <a:p>
            <a:r>
              <a:rPr lang="en-US" sz="1400"/>
              <a:t>4" Submersive Pump from ITT Gould Pumps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https://goulds.com</a:t>
            </a:r>
            <a:endParaRPr lang="en-US" sz="1400"/>
          </a:p>
          <a:p>
            <a:r>
              <a:rPr lang="en-US" sz="1400"/>
              <a:t>.. </a:t>
            </a:r>
            <a:r>
              <a:rPr lang="en-US" sz="1400">
                <a:hlinkClick r:id="rId5"/>
              </a:rPr>
              <a:t>https://www.gouldspumps.com</a:t>
            </a:r>
            <a:endParaRPr lang="en-US" sz="14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29E0C90-5A9B-722C-188A-62643084EF7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75049" y="4267331"/>
            <a:ext cx="805416" cy="2433145"/>
          </a:xfrm>
          <a:prstGeom prst="rect">
            <a:avLst/>
          </a:prstGeom>
        </p:spPr>
      </p:pic>
      <p:sp>
        <p:nvSpPr>
          <p:cNvPr id="15" name="Down Arrow 14">
            <a:extLst>
              <a:ext uri="{FF2B5EF4-FFF2-40B4-BE49-F238E27FC236}">
                <a16:creationId xmlns:a16="http://schemas.microsoft.com/office/drawing/2014/main" id="{20513C10-2FA4-8EE5-EDAD-4AB4161370E1}"/>
              </a:ext>
            </a:extLst>
          </p:cNvPr>
          <p:cNvSpPr/>
          <p:nvPr/>
        </p:nvSpPr>
        <p:spPr>
          <a:xfrm rot="5400000">
            <a:off x="8403029" y="5289551"/>
            <a:ext cx="184790" cy="388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0EC470-1679-0DB2-E066-62F251887504}"/>
              </a:ext>
            </a:extLst>
          </p:cNvPr>
          <p:cNvSpPr txBox="1"/>
          <p:nvPr/>
        </p:nvSpPr>
        <p:spPr>
          <a:xfrm>
            <a:off x="9139861" y="3456034"/>
            <a:ext cx="281903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Also Deep Well </a:t>
            </a:r>
          </a:p>
          <a:p>
            <a:r>
              <a:rPr lang="en-US" sz="1400"/>
              <a:t>Merrill AE-10 Air Ejector Control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B81EC0-B383-896E-2C55-FF4FB822BD8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06750" y="3385730"/>
            <a:ext cx="1588674" cy="663827"/>
          </a:xfrm>
          <a:prstGeom prst="rect">
            <a:avLst/>
          </a:prstGeom>
        </p:spPr>
      </p:pic>
      <p:sp>
        <p:nvSpPr>
          <p:cNvPr id="16" name="Down Arrow 15">
            <a:extLst>
              <a:ext uri="{FF2B5EF4-FFF2-40B4-BE49-F238E27FC236}">
                <a16:creationId xmlns:a16="http://schemas.microsoft.com/office/drawing/2014/main" id="{BAB50A39-5DB7-AC15-75EC-2B5E64DAF233}"/>
              </a:ext>
            </a:extLst>
          </p:cNvPr>
          <p:cNvSpPr/>
          <p:nvPr/>
        </p:nvSpPr>
        <p:spPr>
          <a:xfrm rot="5400000">
            <a:off x="8688399" y="3523291"/>
            <a:ext cx="184790" cy="3887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8C4478-0E75-EC09-B6E7-896C1A54BE64}"/>
              </a:ext>
            </a:extLst>
          </p:cNvPr>
          <p:cNvSpPr txBox="1"/>
          <p:nvPr/>
        </p:nvSpPr>
        <p:spPr>
          <a:xfrm>
            <a:off x="1" y="0"/>
            <a:ext cx="3421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Pipe and washer sizes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867E33-44C2-77CF-FE59-2F43D5A924DC}"/>
              </a:ext>
            </a:extLst>
          </p:cNvPr>
          <p:cNvSpPr txBox="1"/>
          <p:nvPr/>
        </p:nvSpPr>
        <p:spPr>
          <a:xfrm>
            <a:off x="170703" y="943205"/>
            <a:ext cx="4445364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Shower: standard 1/2 inch pipe size.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North America (</a:t>
            </a:r>
            <a:r>
              <a:rPr lang="en-US" sz="1400" b="1">
                <a:solidFill>
                  <a:srgbClr val="FF0000"/>
                </a:solidFill>
              </a:rPr>
              <a:t>NPT</a:t>
            </a:r>
            <a:r>
              <a:rPr lang="en-US" sz="1400"/>
              <a:t> = National Pipe Thread)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British Standard Pipe (</a:t>
            </a:r>
            <a:r>
              <a:rPr lang="en-US" sz="1400" b="1">
                <a:solidFill>
                  <a:srgbClr val="FF0000"/>
                </a:solidFill>
              </a:rPr>
              <a:t>BSP</a:t>
            </a:r>
            <a:r>
              <a:rPr lang="en-US" sz="1400"/>
              <a:t>) - used throughout Europe, </a:t>
            </a:r>
            <a:br>
              <a:rPr lang="en-US" sz="1400"/>
            </a:br>
            <a:r>
              <a:rPr lang="en-US" sz="1400"/>
              <a:t>Australia, New Zealand, Asia, South Africa, etc.</a:t>
            </a:r>
          </a:p>
          <a:p>
            <a:endParaRPr lang="en-US" sz="1400"/>
          </a:p>
          <a:p>
            <a:r>
              <a:rPr lang="en-US" sz="1400"/>
              <a:t>Exceptions – some luxury items or very old installations</a:t>
            </a:r>
          </a:p>
          <a:p>
            <a:endParaRPr lang="en-US" sz="1400"/>
          </a:p>
          <a:p>
            <a:r>
              <a:rPr lang="en-US" sz="1400"/>
              <a:t>Standard washer may be made of rubber or silicone.</a:t>
            </a:r>
          </a:p>
          <a:p>
            <a:endParaRPr lang="en-US" sz="1400"/>
          </a:p>
          <a:p>
            <a:r>
              <a:rPr lang="en-US" sz="1400"/>
              <a:t>Standard washer size:</a:t>
            </a:r>
          </a:p>
          <a:p>
            <a:r>
              <a:rPr lang="en-US" sz="1400"/>
              <a:t>3/4-Inch outer diameter (=6/8 = 12/16)</a:t>
            </a:r>
          </a:p>
          <a:p>
            <a:r>
              <a:rPr lang="en-US" sz="1400"/>
              <a:t>3/8-Inch inner diameter (         = 6/16)</a:t>
            </a:r>
          </a:p>
          <a:p>
            <a:r>
              <a:rPr lang="en-US" sz="1400"/>
              <a:t>1/8-inch thickness (3mm)</a:t>
            </a:r>
          </a:p>
          <a:p>
            <a:endParaRPr lang="en-US" sz="1400"/>
          </a:p>
          <a:p>
            <a:r>
              <a:rPr lang="en-US" sz="1400"/>
              <a:t>Alternative I've seen:</a:t>
            </a:r>
          </a:p>
          <a:p>
            <a:r>
              <a:rPr lang="en-US" sz="1400"/>
              <a:t>11/16-inch outer diameter</a:t>
            </a:r>
          </a:p>
          <a:p>
            <a:r>
              <a:rPr lang="en-US" sz="1400"/>
              <a:t>9/16-inch inner diameter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8E638-95C3-D7E1-7A93-ACDD536298C7}"/>
              </a:ext>
            </a:extLst>
          </p:cNvPr>
          <p:cNvSpPr txBox="1"/>
          <p:nvPr/>
        </p:nvSpPr>
        <p:spPr>
          <a:xfrm>
            <a:off x="6450434" y="3025472"/>
            <a:ext cx="5570863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Garden Hose: 3/4 inch pipe size.</a:t>
            </a:r>
          </a:p>
          <a:p>
            <a:r>
              <a:rPr lang="en-US" sz="1400"/>
              <a:t>Buy Heavy Duty Rubber Washer to fit Standard 3/4" Garden Hose Fittings</a:t>
            </a:r>
          </a:p>
          <a:p>
            <a:endParaRPr lang="en-US" sz="1400"/>
          </a:p>
          <a:p>
            <a:r>
              <a:rPr lang="en-US" sz="1400"/>
              <a:t>Typical size:</a:t>
            </a:r>
          </a:p>
          <a:p>
            <a:r>
              <a:rPr lang="en-US" sz="1400"/>
              <a:t>outer diameter : 1-Inch</a:t>
            </a:r>
          </a:p>
          <a:p>
            <a:r>
              <a:rPr lang="en-US" sz="1400"/>
              <a:t>inner diameter : 13-18 mm ( 0.51-inch - 5/8-inch)</a:t>
            </a:r>
          </a:p>
          <a:p>
            <a:r>
              <a:rPr lang="en-US" sz="1400"/>
              <a:t>thickness: 3mm (1/8-inch)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795D6A-8934-582D-2569-EB15A0A2F48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62994" y="523220"/>
            <a:ext cx="1774880" cy="16773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ACB567-BE6F-F712-6FFA-17C439CF1E7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72238" y="4913523"/>
            <a:ext cx="2183806" cy="1347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E1D927-0022-0999-C7FF-F391595027E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6647" y="5241121"/>
            <a:ext cx="2227868" cy="1347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670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00C257-2E9B-4875-698C-A97E753CCD3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648" y="177626"/>
            <a:ext cx="6521739" cy="46323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FFA798-33DE-E4EC-D1CC-81C127EE9366}"/>
              </a:ext>
            </a:extLst>
          </p:cNvPr>
          <p:cNvSpPr txBox="1"/>
          <p:nvPr/>
        </p:nvSpPr>
        <p:spPr>
          <a:xfrm>
            <a:off x="7610894" y="55510"/>
            <a:ext cx="41629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Good overview of how well and tanks work together: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https://www.youtube.com/watch?v=X4TZoFIsE2w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15600A-4014-50EA-5DCD-38FB9266DDB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41085" y="611200"/>
            <a:ext cx="3670126" cy="21412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36CA4E-9BCB-1838-CDC0-E268EDAC5BCC}"/>
              </a:ext>
            </a:extLst>
          </p:cNvPr>
          <p:cNvSpPr txBox="1"/>
          <p:nvPr/>
        </p:nvSpPr>
        <p:spPr>
          <a:xfrm>
            <a:off x="1215100" y="5671047"/>
            <a:ext cx="52358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Check valve (passes water only in one direction)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"Well-T" or "Well Manifold"</a:t>
            </a:r>
            <a:br>
              <a:rPr lang="en-US" sz="1400"/>
            </a:br>
            <a:r>
              <a:rPr lang="en-US" sz="1400"/>
              <a:t>The gaige shows pressure as it goes up/down</a:t>
            </a:r>
            <a:br>
              <a:rPr lang="en-US" sz="1400"/>
            </a:br>
            <a:r>
              <a:rPr lang="en-US" sz="1400"/>
              <a:t>Pressure switch turns pump on/off</a:t>
            </a:r>
            <a:br>
              <a:rPr lang="en-US" sz="1400"/>
            </a:br>
            <a:r>
              <a:rPr lang="en-US" sz="1400"/>
              <a:t>Safety switch (safety valve) to release pressure above ... (75 psi ?)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B19D81-C676-39C9-D0A7-0163509A7F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6552" y="3780802"/>
            <a:ext cx="3281541" cy="1890245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CE25F385-45EA-0DE0-64F6-34CBF533582B}"/>
              </a:ext>
            </a:extLst>
          </p:cNvPr>
          <p:cNvSpPr/>
          <p:nvPr/>
        </p:nvSpPr>
        <p:spPr>
          <a:xfrm rot="20404076" flipV="1">
            <a:off x="6162420" y="5649089"/>
            <a:ext cx="1649033" cy="226904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F9C2C459-DE34-505D-2276-648D75B4F33F}"/>
              </a:ext>
            </a:extLst>
          </p:cNvPr>
          <p:cNvSpPr/>
          <p:nvPr/>
        </p:nvSpPr>
        <p:spPr>
          <a:xfrm rot="16423705">
            <a:off x="2379489" y="4258624"/>
            <a:ext cx="2478784" cy="234558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41FAC-5213-E374-C754-CF510BFFDCF1}"/>
              </a:ext>
            </a:extLst>
          </p:cNvPr>
          <p:cNvSpPr txBox="1"/>
          <p:nvPr/>
        </p:nvSpPr>
        <p:spPr>
          <a:xfrm>
            <a:off x="7875112" y="5688615"/>
            <a:ext cx="36701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6"/>
              </a:rPr>
              <a:t>https://www.amazon.com/Harvard-Boshart-installation-Pressure-pressure/dp/B078WCYK88</a:t>
            </a:r>
            <a:r>
              <a:rPr lang="en-US" sz="1400" dirty="0"/>
              <a:t>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$115</a:t>
            </a:r>
          </a:p>
        </p:txBody>
      </p:sp>
    </p:spTree>
    <p:extLst>
      <p:ext uri="{BB962C8B-B14F-4D97-AF65-F5344CB8AC3E}">
        <p14:creationId xmlns:p14="http://schemas.microsoft.com/office/powerpoint/2010/main" val="244311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7653A-2EE0-DEBC-A2B7-206AC9A7185D}"/>
              </a:ext>
            </a:extLst>
          </p:cNvPr>
          <p:cNvSpPr txBox="1"/>
          <p:nvPr/>
        </p:nvSpPr>
        <p:spPr>
          <a:xfrm>
            <a:off x="6812563" y="400799"/>
            <a:ext cx="4065499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Why </a:t>
            </a:r>
            <a:r>
              <a:rPr lang="en-US" sz="1400" dirty="0" err="1"/>
              <a:t>WellXTrol</a:t>
            </a:r>
            <a:r>
              <a:rPr lang="en-US" sz="1400" dirty="0"/>
              <a:t> is the BEST Water Well Pressure Tank. </a:t>
            </a:r>
          </a:p>
          <a:p>
            <a:r>
              <a:rPr lang="en-US" sz="1400" dirty="0"/>
              <a:t>(150 PSI) </a:t>
            </a:r>
          </a:p>
          <a:p>
            <a:r>
              <a:rPr lang="en-US" sz="1000" dirty="0"/>
              <a:t>.. </a:t>
            </a:r>
            <a:r>
              <a:rPr lang="en-US" sz="1000" dirty="0">
                <a:hlinkClick r:id="rId2"/>
              </a:rPr>
              <a:t>https://www.youtube.com/watch?v=MmHRJSzZltI</a:t>
            </a:r>
            <a:endParaRPr lang="en-US" sz="1000" dirty="0"/>
          </a:p>
          <a:p>
            <a:endParaRPr lang="en-US" sz="1400" dirty="0"/>
          </a:p>
          <a:p>
            <a:r>
              <a:rPr lang="en-US" sz="1400" dirty="0"/>
              <a:t>How </a:t>
            </a:r>
            <a:r>
              <a:rPr lang="en-US" sz="1400" dirty="0" err="1"/>
              <a:t>WellXTroll</a:t>
            </a:r>
            <a:r>
              <a:rPr lang="en-US" sz="1400" dirty="0"/>
              <a:t> tanks are made</a:t>
            </a:r>
          </a:p>
          <a:p>
            <a:r>
              <a:rPr lang="en-US" sz="1000" dirty="0"/>
              <a:t>.. </a:t>
            </a:r>
            <a:r>
              <a:rPr lang="en-US" sz="1000" dirty="0">
                <a:hlinkClick r:id="rId3"/>
              </a:rPr>
              <a:t>https://www.youtube.com/watch?v=IhBifh7nCtg</a:t>
            </a:r>
            <a:endParaRPr lang="en-US" sz="1000" dirty="0"/>
          </a:p>
          <a:p>
            <a:endParaRPr lang="en-US" sz="1400" dirty="0"/>
          </a:p>
          <a:p>
            <a:r>
              <a:rPr lang="en-US" sz="1400" dirty="0"/>
              <a:t>Shop </a:t>
            </a:r>
            <a:r>
              <a:rPr lang="en-US" sz="1400" dirty="0" err="1"/>
              <a:t>Amtrol</a:t>
            </a:r>
            <a:r>
              <a:rPr lang="en-US" sz="1400" dirty="0"/>
              <a:t> Well-X-</a:t>
            </a:r>
            <a:r>
              <a:rPr lang="en-US" sz="1400" dirty="0" err="1"/>
              <a:t>Trol</a:t>
            </a:r>
            <a:r>
              <a:rPr lang="en-US" sz="1400" dirty="0"/>
              <a:t> tanks ($700-$1,000):</a:t>
            </a:r>
          </a:p>
          <a:p>
            <a:r>
              <a:rPr lang="en-US" sz="1000" dirty="0"/>
              <a:t>.. </a:t>
            </a:r>
            <a:r>
              <a:rPr lang="en-US" sz="1000" dirty="0">
                <a:hlinkClick r:id="rId4"/>
              </a:rPr>
              <a:t>https://www.rcworst.com/Amtrol/Well-X-Trol-c225.html</a:t>
            </a:r>
            <a:endParaRPr lang="en-US" sz="1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DB0ECE-D5DF-922D-7CE6-23B98691D7F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57589" y="673745"/>
            <a:ext cx="1955800" cy="5422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E4B47E-2CD3-53EB-166D-BFA25D1479B3}"/>
              </a:ext>
            </a:extLst>
          </p:cNvPr>
          <p:cNvSpPr txBox="1"/>
          <p:nvPr/>
        </p:nvSpPr>
        <p:spPr>
          <a:xfrm>
            <a:off x="204735" y="350579"/>
            <a:ext cx="3747155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The recommended pressure is 40-60 psi.</a:t>
            </a:r>
          </a:p>
          <a:p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If tank and pressure switch are in the basement, </a:t>
            </a:r>
          </a:p>
          <a:p>
            <a:r>
              <a:rPr lang="en-US" sz="1400" dirty="0">
                <a:solidFill>
                  <a:srgbClr val="202124"/>
                </a:solidFill>
                <a:latin typeface="Google Sans"/>
              </a:rPr>
              <a:t>and the water sink is upstairs 5 meters up, </a:t>
            </a:r>
          </a:p>
          <a:p>
            <a:r>
              <a:rPr lang="en-US" sz="1400" dirty="0">
                <a:solidFill>
                  <a:srgbClr val="202124"/>
                </a:solidFill>
                <a:latin typeface="Google Sans"/>
              </a:rPr>
              <a:t>we will lose 5 m * 1.421 psi = 7.1 psi</a:t>
            </a:r>
          </a:p>
          <a:p>
            <a:endParaRPr lang="en-US" sz="14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sz="1400" dirty="0">
                <a:solidFill>
                  <a:srgbClr val="202124"/>
                </a:solidFill>
                <a:latin typeface="Google Sans"/>
              </a:rPr>
              <a:t>Pressure decrease 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due to elevation:</a:t>
            </a:r>
          </a:p>
          <a:p>
            <a:r>
              <a:rPr lang="en-US" sz="1400" dirty="0">
                <a:solidFill>
                  <a:srgbClr val="202124"/>
                </a:solidFill>
                <a:latin typeface="Google Sans"/>
              </a:rPr>
              <a:t>   0.433 psi per foot of elevation</a:t>
            </a:r>
            <a:endParaRPr lang="en-US" sz="14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   1.421 psi per meter of elevation</a:t>
            </a:r>
          </a:p>
          <a:p>
            <a:endParaRPr lang="en-US" sz="1400" dirty="0">
              <a:solidFill>
                <a:srgbClr val="202124"/>
              </a:solidFill>
              <a:latin typeface="Google Sans"/>
            </a:endParaRPr>
          </a:p>
          <a:p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So, 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we need at least 50 psi downstairs</a:t>
            </a:r>
            <a:endParaRPr lang="en-US" sz="1400" b="0" i="0" dirty="0">
              <a:solidFill>
                <a:srgbClr val="202124"/>
              </a:solidFill>
              <a:effectLst/>
              <a:latin typeface="Google Sans"/>
            </a:endParaRPr>
          </a:p>
          <a:p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to ensure </a:t>
            </a:r>
            <a:r>
              <a:rPr lang="en-US" sz="1400" dirty="0">
                <a:solidFill>
                  <a:srgbClr val="202124"/>
                </a:solidFill>
                <a:latin typeface="Google Sans"/>
              </a:rPr>
              <a:t>at least 40 psi upstairs.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17063-1323-D26D-881F-F1707ADCEA36}"/>
              </a:ext>
            </a:extLst>
          </p:cNvPr>
          <p:cNvSpPr txBox="1"/>
          <p:nvPr/>
        </p:nvSpPr>
        <p:spPr>
          <a:xfrm>
            <a:off x="173204" y="3020207"/>
            <a:ext cx="430420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02124"/>
                </a:solidFill>
                <a:latin typeface="Google Sans"/>
              </a:rPr>
              <a:t>S</a:t>
            </a:r>
            <a:r>
              <a:rPr lang="en-US" sz="1400" b="0" i="0" dirty="0">
                <a:solidFill>
                  <a:srgbClr val="202124"/>
                </a:solidFill>
                <a:effectLst/>
                <a:latin typeface="Google Sans"/>
              </a:rPr>
              <a:t>tandard garden hose in the US has a female connector designed to screw onto the male 3 / 4 inch spigot (tap) with NHT (National Hose Thread).</a:t>
            </a:r>
          </a:p>
        </p:txBody>
      </p:sp>
    </p:spTree>
    <p:extLst>
      <p:ext uri="{BB962C8B-B14F-4D97-AF65-F5344CB8AC3E}">
        <p14:creationId xmlns:p14="http://schemas.microsoft.com/office/powerpoint/2010/main" val="4193960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757653A-2EE0-DEBC-A2B7-206AC9A7185D}"/>
              </a:ext>
            </a:extLst>
          </p:cNvPr>
          <p:cNvSpPr txBox="1"/>
          <p:nvPr/>
        </p:nvSpPr>
        <p:spPr>
          <a:xfrm>
            <a:off x="134043" y="197544"/>
            <a:ext cx="5846343" cy="2693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/>
              <a:t>Problem: opening water in the bathtub results in a weak water stream in the sink</a:t>
            </a:r>
          </a:p>
          <a:p>
            <a:r>
              <a:rPr lang="en-US" sz="1300" dirty="0"/>
              <a:t>Possible reason: water pressure or the plumbing system design (narrow and bent tubes).</a:t>
            </a:r>
          </a:p>
          <a:p>
            <a:endParaRPr lang="en-US" sz="1300" dirty="0"/>
          </a:p>
          <a:p>
            <a:r>
              <a:rPr lang="en-US" sz="1300" dirty="0"/>
              <a:t>Water Pressure: should be around 40-60 psi (pounds per square inch).</a:t>
            </a:r>
          </a:p>
          <a:p>
            <a:r>
              <a:rPr lang="en-US" sz="1300" dirty="0"/>
              <a:t>You can measure the water pressure using a pressure gauge attached to a spigot outside the house.</a:t>
            </a:r>
          </a:p>
          <a:p>
            <a:endParaRPr lang="en-US" sz="1300" dirty="0"/>
          </a:p>
          <a:p>
            <a:r>
              <a:rPr lang="en-US" sz="1300" dirty="0"/>
              <a:t>Solutions:</a:t>
            </a:r>
          </a:p>
          <a:p>
            <a:r>
              <a:rPr lang="en-US" sz="1300" dirty="0"/>
              <a:t> - Changing pipes (larger is better)</a:t>
            </a:r>
          </a:p>
          <a:p>
            <a:r>
              <a:rPr lang="en-US" sz="1300" dirty="0"/>
              <a:t> - Installing a Water Pressure Booster System can help.</a:t>
            </a:r>
          </a:p>
          <a:p>
            <a:r>
              <a:rPr lang="en-US" sz="1300" dirty="0"/>
              <a:t> - Bigger Water Tank might help if water supply is running low quickly</a:t>
            </a:r>
          </a:p>
          <a:p>
            <a:r>
              <a:rPr lang="en-US" sz="1300" dirty="0"/>
              <a:t> - Checking for Leaks or Blockages that could reduce the pressure.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F1ADB-2838-C61B-0E21-82786DC6C54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042" y="3121152"/>
            <a:ext cx="1158494" cy="17139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6FF57F3-0ED0-0E2B-34FE-8B6DB136161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98134" y="3228848"/>
            <a:ext cx="1371600" cy="863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A59732-FAA1-13ED-4132-61700EB1A13A}"/>
              </a:ext>
            </a:extLst>
          </p:cNvPr>
          <p:cNvSpPr txBox="1"/>
          <p:nvPr/>
        </p:nvSpPr>
        <p:spPr>
          <a:xfrm>
            <a:off x="134043" y="4835088"/>
            <a:ext cx="20056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Pressure Gauge 100 Psi</a:t>
            </a:r>
          </a:p>
          <a:p>
            <a:r>
              <a:rPr lang="en-US" sz="1400" dirty="0"/>
              <a:t>3/4" Female connector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137809-F32E-6577-7DDA-6E3C96FB911B}"/>
              </a:ext>
            </a:extLst>
          </p:cNvPr>
          <p:cNvSpPr txBox="1"/>
          <p:nvPr/>
        </p:nvSpPr>
        <p:spPr>
          <a:xfrm>
            <a:off x="2584635" y="4237680"/>
            <a:ext cx="20056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Camco</a:t>
            </a:r>
            <a:r>
              <a:rPr lang="en-US" sz="1400" dirty="0"/>
              <a:t> Water Bandit</a:t>
            </a:r>
          </a:p>
          <a:p>
            <a:r>
              <a:rPr lang="en-US" sz="1400" dirty="0"/>
              <a:t>Flexible Silicone-Polymer Sleeve &amp; ABS Male Water Hose Connection</a:t>
            </a:r>
          </a:p>
        </p:txBody>
      </p:sp>
    </p:spTree>
    <p:extLst>
      <p:ext uri="{BB962C8B-B14F-4D97-AF65-F5344CB8AC3E}">
        <p14:creationId xmlns:p14="http://schemas.microsoft.com/office/powerpoint/2010/main" val="287889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7D376E-DF77-3910-8DF6-95F29C20516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255" y="836200"/>
            <a:ext cx="3537528" cy="5185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9252C8-CB9B-657C-6211-ADDF3D1969B7}"/>
              </a:ext>
            </a:extLst>
          </p:cNvPr>
          <p:cNvSpPr txBox="1"/>
          <p:nvPr/>
        </p:nvSpPr>
        <p:spPr>
          <a:xfrm>
            <a:off x="4327743" y="4985730"/>
            <a:ext cx="314477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Aqua-Pure</a:t>
            </a:r>
          </a:p>
          <a:p>
            <a:r>
              <a:rPr lang="en-US" sz="1400"/>
              <a:t>Iron and Manganese Reduction System</a:t>
            </a:r>
          </a:p>
          <a:p>
            <a:r>
              <a:rPr lang="en-US" sz="1400"/>
              <a:t>Model APIF100DM</a:t>
            </a:r>
          </a:p>
          <a:p>
            <a:r>
              <a:rPr lang="en-US" sz="1400"/>
              <a:t>SN 613114A519</a:t>
            </a:r>
          </a:p>
          <a:p>
            <a:r>
              <a:rPr lang="en-US" sz="1400"/>
              <a:t>Serviced 10/2018, 8/2020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10D4B-6552-DBEC-8D48-F7988F31B7A2}"/>
              </a:ext>
            </a:extLst>
          </p:cNvPr>
          <p:cNvSpPr txBox="1"/>
          <p:nvPr/>
        </p:nvSpPr>
        <p:spPr>
          <a:xfrm>
            <a:off x="4327744" y="2329841"/>
            <a:ext cx="4688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Looks like it needs "regeneration"</a:t>
            </a:r>
          </a:p>
          <a:p>
            <a:r>
              <a:rPr lang="en-US" b="1">
                <a:solidFill>
                  <a:srgbClr val="FF0000"/>
                </a:solidFill>
              </a:rPr>
              <a:t>(press buttons as instructed for few seconds)</a:t>
            </a:r>
          </a:p>
        </p:txBody>
      </p:sp>
    </p:spTree>
    <p:extLst>
      <p:ext uri="{BB962C8B-B14F-4D97-AF65-F5344CB8AC3E}">
        <p14:creationId xmlns:p14="http://schemas.microsoft.com/office/powerpoint/2010/main" val="410719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256B02-4D2C-E8E3-19C3-D77073A6351C}"/>
              </a:ext>
            </a:extLst>
          </p:cNvPr>
          <p:cNvSpPr txBox="1"/>
          <p:nvPr/>
        </p:nvSpPr>
        <p:spPr>
          <a:xfrm>
            <a:off x="4997885" y="2116899"/>
            <a:ext cx="3691003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HARVARD</a:t>
            </a:r>
          </a:p>
          <a:p>
            <a:r>
              <a:rPr lang="en-US" sz="1400"/>
              <a:t>The American Granby Company, Liverpool, NY</a:t>
            </a:r>
          </a:p>
          <a:p>
            <a:r>
              <a:rPr lang="en-US" sz="1400"/>
              <a:t>7652 Morgan Rd, Liverpool, NY 13090</a:t>
            </a:r>
          </a:p>
          <a:p>
            <a:r>
              <a:rPr lang="en-US" sz="1400"/>
              <a:t>https://www.americangranby.com/</a:t>
            </a:r>
          </a:p>
          <a:p>
            <a:endParaRPr lang="en-US" sz="1400"/>
          </a:p>
          <a:p>
            <a:r>
              <a:rPr lang="en-US" sz="1400"/>
              <a:t>MARK 10</a:t>
            </a:r>
          </a:p>
          <a:p>
            <a:r>
              <a:rPr lang="en-US" sz="1400"/>
              <a:t>Bonded Glass-Lined Standard tank</a:t>
            </a:r>
          </a:p>
          <a:p>
            <a:endParaRPr lang="en-US" sz="1400"/>
          </a:p>
          <a:p>
            <a:r>
              <a:rPr lang="en-US" sz="1400"/>
              <a:t>Glass-Lined</a:t>
            </a:r>
          </a:p>
          <a:p>
            <a:r>
              <a:rPr lang="en-US" sz="1400"/>
              <a:t>Dual Cathodic Protection</a:t>
            </a:r>
          </a:p>
          <a:p>
            <a:endParaRPr lang="en-US" sz="1400"/>
          </a:p>
          <a:p>
            <a:r>
              <a:rPr lang="en-US" sz="1400"/>
              <a:t>Hydro-Pneumatic Pump Tank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722195-392B-37FD-CB92-70D23F5BB83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059" y="576899"/>
            <a:ext cx="3691003" cy="595542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DC5D30-161F-C31E-2962-D23C48CE3AEB}"/>
              </a:ext>
            </a:extLst>
          </p:cNvPr>
          <p:cNvSpPr txBox="1"/>
          <p:nvPr/>
        </p:nvSpPr>
        <p:spPr>
          <a:xfrm>
            <a:off x="0" y="0"/>
            <a:ext cx="50855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The big blue tank in the middle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4C2193-37F3-67DC-2B42-F2D6F2005ED0}"/>
              </a:ext>
            </a:extLst>
          </p:cNvPr>
          <p:cNvSpPr txBox="1"/>
          <p:nvPr/>
        </p:nvSpPr>
        <p:spPr>
          <a:xfrm>
            <a:off x="6213987" y="415066"/>
            <a:ext cx="482763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Previous owners used it many years ago to clorinate the water. Then they stopped doing this.</a:t>
            </a:r>
          </a:p>
          <a:p>
            <a:r>
              <a:rPr lang="en-US" sz="1400"/>
              <a:t>But didn't remove the tank.</a:t>
            </a:r>
          </a:p>
        </p:txBody>
      </p:sp>
    </p:spTree>
    <p:extLst>
      <p:ext uri="{BB962C8B-B14F-4D97-AF65-F5344CB8AC3E}">
        <p14:creationId xmlns:p14="http://schemas.microsoft.com/office/powerpoint/2010/main" val="148640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1D2A78-E49D-9B90-1FC1-0EA297908BB0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Water Testing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B30C49-BF00-1AA9-9A19-2A7D9DF6315D}"/>
              </a:ext>
            </a:extLst>
          </p:cNvPr>
          <p:cNvSpPr txBox="1"/>
          <p:nvPr/>
        </p:nvSpPr>
        <p:spPr>
          <a:xfrm>
            <a:off x="208584" y="724732"/>
            <a:ext cx="5044652" cy="44012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Cornell Cooperative Extension Sullivan County</a:t>
            </a:r>
          </a:p>
          <a:p>
            <a:r>
              <a:rPr lang="en-US" sz="1400">
                <a:hlinkClick r:id="rId2"/>
              </a:rPr>
              <a:t>http://sullivancce.org</a:t>
            </a:r>
            <a:endParaRPr lang="en-US" sz="1400"/>
          </a:p>
          <a:p>
            <a:r>
              <a:rPr lang="en-US" sz="1400"/>
              <a:t>64 Ferndale Loomis Rd #1, Liberty, NY 12754</a:t>
            </a:r>
          </a:p>
          <a:p>
            <a:r>
              <a:rPr lang="en-US" sz="1400"/>
              <a:t>Phone: (845) 292-6180</a:t>
            </a:r>
          </a:p>
          <a:p>
            <a:r>
              <a:rPr lang="en-US" sz="1400"/>
              <a:t>   Erin x100</a:t>
            </a:r>
          </a:p>
          <a:p>
            <a:r>
              <a:rPr lang="en-US" sz="1400"/>
              <a:t>Hours: </a:t>
            </a:r>
          </a:p>
          <a:p>
            <a:r>
              <a:rPr lang="en-US" sz="1400"/>
              <a:t>  M-F 8:30AM–4:30PM,   Sat-Sun - Closed</a:t>
            </a:r>
          </a:p>
          <a:p>
            <a:endParaRPr lang="en-US" sz="1400"/>
          </a:p>
          <a:p>
            <a:r>
              <a:rPr lang="en-US" sz="1400"/>
              <a:t>Erin said that they don't do testing any more, and recommended</a:t>
            </a:r>
          </a:p>
          <a:p>
            <a:r>
              <a:rPr lang="en-US" sz="1400"/>
              <a:t>AG Environmental/Sullivan County Labs </a:t>
            </a:r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https://www.sullivancountylabs.com/</a:t>
            </a:r>
            <a:endParaRPr lang="en-US" sz="1400"/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AG ENVIRONMENTAL RSC LLC</a:t>
            </a:r>
            <a:r>
              <a:rPr lang="en-US" sz="1400"/>
              <a:t> </a:t>
            </a:r>
          </a:p>
          <a:p>
            <a:r>
              <a:rPr lang="en-US" sz="1400"/>
              <a:t>DBA </a:t>
            </a:r>
            <a:r>
              <a:rPr lang="en-US" sz="1400" b="1">
                <a:solidFill>
                  <a:srgbClr val="FF0000"/>
                </a:solidFill>
              </a:rPr>
              <a:t>SULLIVAN COUNTY LABS</a:t>
            </a:r>
          </a:p>
          <a:p>
            <a:r>
              <a:rPr lang="en-US" sz="1400"/>
              <a:t>86 Queen Mountain Rd, Ferndale, NY 12734</a:t>
            </a:r>
          </a:p>
          <a:p>
            <a:r>
              <a:rPr lang="en-US" sz="1400"/>
              <a:t>(845) 704-8151</a:t>
            </a:r>
          </a:p>
          <a:p>
            <a:endParaRPr lang="en-US" sz="1400"/>
          </a:p>
          <a:p>
            <a:r>
              <a:rPr lang="en-US" sz="1400"/>
              <a:t>7/6/2022 – spoke, ordered the bottle</a:t>
            </a:r>
          </a:p>
          <a:p>
            <a:r>
              <a:rPr lang="en-US" sz="1400"/>
              <a:t>   spoke with Carmen – she mails testing kit to 350 Cabrini</a:t>
            </a:r>
          </a:p>
          <a:p>
            <a:r>
              <a:rPr lang="en-US" sz="1400"/>
              <a:t>   for testing 10 metalls ($179) + bacteria + nitrates: $250 total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AB7DF2-03AB-CCD2-671D-A6BFAF382C9B}"/>
              </a:ext>
            </a:extLst>
          </p:cNvPr>
          <p:cNvSpPr txBox="1"/>
          <p:nvPr/>
        </p:nvSpPr>
        <p:spPr>
          <a:xfrm>
            <a:off x="7503090" y="1340285"/>
            <a:ext cx="348223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Plastic bottle 750 ml coca-cola</a:t>
            </a:r>
          </a:p>
          <a:p>
            <a:endParaRPr lang="en-US" sz="1400"/>
          </a:p>
          <a:p>
            <a:r>
              <a:rPr lang="en-US" sz="1400"/>
              <a:t>1</a:t>
            </a:r>
            <a:r>
              <a:rPr lang="en-US" sz="1400" baseline="30000"/>
              <a:t>st</a:t>
            </a:r>
            <a:r>
              <a:rPr lang="en-US" sz="1400"/>
              <a:t> faucet</a:t>
            </a:r>
          </a:p>
          <a:p>
            <a:r>
              <a:rPr lang="en-US" sz="1400"/>
              <a:t>last faucet</a:t>
            </a:r>
          </a:p>
          <a:p>
            <a:endParaRPr lang="en-US" sz="1400"/>
          </a:p>
          <a:p>
            <a:r>
              <a:rPr lang="en-US" sz="1400"/>
              <a:t>take water after pressure tank before filter tanks</a:t>
            </a:r>
          </a:p>
          <a:p>
            <a:endParaRPr 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C0A8F-A88A-AA89-B069-50DC43157077}"/>
              </a:ext>
            </a:extLst>
          </p:cNvPr>
          <p:cNvSpPr txBox="1"/>
          <p:nvPr/>
        </p:nvSpPr>
        <p:spPr>
          <a:xfrm>
            <a:off x="6597445" y="3834581"/>
            <a:ext cx="4552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house:    833 County Road 94, Hankins, NY 12741</a:t>
            </a:r>
          </a:p>
        </p:txBody>
      </p:sp>
    </p:spTree>
    <p:extLst>
      <p:ext uri="{BB962C8B-B14F-4D97-AF65-F5344CB8AC3E}">
        <p14:creationId xmlns:p14="http://schemas.microsoft.com/office/powerpoint/2010/main" val="2752843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08FFA0-AADB-1699-B48F-B7D845A314D0}"/>
              </a:ext>
            </a:extLst>
          </p:cNvPr>
          <p:cNvSpPr txBox="1"/>
          <p:nvPr/>
        </p:nvSpPr>
        <p:spPr>
          <a:xfrm>
            <a:off x="0" y="44750"/>
            <a:ext cx="4343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Aqua-Pure Servicing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286314-8112-409C-7296-CB50A125B66E}"/>
              </a:ext>
            </a:extLst>
          </p:cNvPr>
          <p:cNvSpPr txBox="1"/>
          <p:nvPr/>
        </p:nvSpPr>
        <p:spPr>
          <a:xfrm>
            <a:off x="7412887" y="837098"/>
            <a:ext cx="4207614" cy="37548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Recommendations by Cornell Cooperative Extension</a:t>
            </a:r>
          </a:p>
          <a:p>
            <a:r>
              <a:rPr lang="en-US">
                <a:hlinkClick r:id="rId2"/>
              </a:rPr>
              <a:t>http://genesee.cce.cornell.edu/your-home/well-water</a:t>
            </a:r>
            <a:endParaRPr lang="en-US"/>
          </a:p>
          <a:p>
            <a:endParaRPr lang="en-US"/>
          </a:p>
          <a:p>
            <a:r>
              <a:rPr lang="en-US"/>
              <a:t>==============================</a:t>
            </a:r>
          </a:p>
          <a:p>
            <a:r>
              <a:rPr lang="en-US"/>
              <a:t>AG Environmental/Sullivan County Labs </a:t>
            </a:r>
          </a:p>
          <a:p>
            <a:r>
              <a:rPr lang="en-US"/>
              <a:t>.. </a:t>
            </a:r>
            <a:r>
              <a:rPr lang="en-US">
                <a:hlinkClick r:id="rId3"/>
              </a:rPr>
              <a:t>https://www.sullivancountylabs.com</a:t>
            </a:r>
            <a:endParaRPr lang="en-US"/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AG ENVIRONMENTAL RSC LLC</a:t>
            </a:r>
          </a:p>
          <a:p>
            <a:r>
              <a:rPr lang="en-US"/>
              <a:t> DBA </a:t>
            </a:r>
            <a:r>
              <a:rPr lang="en-US" b="1">
                <a:solidFill>
                  <a:srgbClr val="FF0000"/>
                </a:solidFill>
              </a:rPr>
              <a:t>SULLIVAN COUNTY LABS</a:t>
            </a:r>
          </a:p>
          <a:p>
            <a:r>
              <a:rPr lang="en-US"/>
              <a:t>86 Queen Mountain Rd, Ferndale, NY 12734</a:t>
            </a:r>
          </a:p>
          <a:p>
            <a:r>
              <a:rPr lang="en-US"/>
              <a:t>(845) 704-8151</a:t>
            </a:r>
          </a:p>
          <a:p>
            <a:endParaRPr lang="en-US"/>
          </a:p>
          <a:p>
            <a:r>
              <a:rPr lang="en-US"/>
              <a:t>==============================</a:t>
            </a:r>
          </a:p>
          <a:p>
            <a:r>
              <a:rPr lang="en-US"/>
              <a:t>Valley Water Services</a:t>
            </a:r>
          </a:p>
          <a:p>
            <a:r>
              <a:rPr lang="en-US">
                <a:hlinkClick r:id="rId4"/>
              </a:rPr>
              <a:t>https://valley-water.com/contact/</a:t>
            </a:r>
            <a:endParaRPr lang="en-US"/>
          </a:p>
          <a:p>
            <a:r>
              <a:rPr lang="en-US"/>
              <a:t>845-887-4770 Kristen</a:t>
            </a:r>
          </a:p>
          <a:p>
            <a:r>
              <a:rPr lang="en-US"/>
              <a:t>info@valley-water.com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FF1618-3796-17D8-014C-F7448BC65CE7}"/>
              </a:ext>
            </a:extLst>
          </p:cNvPr>
          <p:cNvSpPr txBox="1"/>
          <p:nvPr/>
        </p:nvSpPr>
        <p:spPr>
          <a:xfrm>
            <a:off x="223156" y="837098"/>
            <a:ext cx="2242458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Plumber</a:t>
            </a:r>
          </a:p>
          <a:p>
            <a:r>
              <a:rPr lang="en-US"/>
              <a:t>DJS Plumbing</a:t>
            </a:r>
          </a:p>
          <a:p>
            <a:r>
              <a:rPr lang="en-US">
                <a:hlinkClick r:id="rId5"/>
              </a:rPr>
              <a:t>http://www.djsph.com</a:t>
            </a:r>
            <a:endParaRPr lang="en-US"/>
          </a:p>
          <a:p>
            <a:r>
              <a:rPr lang="en-US"/>
              <a:t>Phone number</a:t>
            </a:r>
          </a:p>
          <a:p>
            <a:r>
              <a:rPr lang="en-US"/>
              <a:t>(845) 887-6309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4501C0-7A38-778A-3EB0-EE4A7ADE3179}"/>
              </a:ext>
            </a:extLst>
          </p:cNvPr>
          <p:cNvSpPr txBox="1"/>
          <p:nvPr/>
        </p:nvSpPr>
        <p:spPr>
          <a:xfrm>
            <a:off x="223156" y="3445329"/>
            <a:ext cx="5023757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/>
            </a:lvl1pPr>
          </a:lstStyle>
          <a:p>
            <a:r>
              <a:rPr lang="en-US"/>
              <a:t>The address in contract:</a:t>
            </a:r>
          </a:p>
          <a:p>
            <a:r>
              <a:rPr lang="en-US"/>
              <a:t>  house:    833 County Road 94, Hankins, NY 12741</a:t>
            </a:r>
          </a:p>
          <a:p>
            <a:r>
              <a:rPr lang="en-US"/>
              <a:t>  barn:     829 County Road 94, Hankins, NY 12741</a:t>
            </a:r>
          </a:p>
          <a:p>
            <a:endParaRPr lang="en-US"/>
          </a:p>
          <a:p>
            <a:r>
              <a:rPr lang="en-US"/>
              <a:t>Former Owners: </a:t>
            </a:r>
          </a:p>
          <a:p>
            <a:r>
              <a:rPr lang="en-US"/>
              <a:t>  Vincent A. Shursky :</a:t>
            </a:r>
          </a:p>
          <a:p>
            <a:r>
              <a:rPr lang="en-US"/>
              <a:t>  Susanne M. Shursky : 845-796-8050</a:t>
            </a:r>
          </a:p>
        </p:txBody>
      </p:sp>
    </p:spTree>
    <p:extLst>
      <p:ext uri="{BB962C8B-B14F-4D97-AF65-F5344CB8AC3E}">
        <p14:creationId xmlns:p14="http://schemas.microsoft.com/office/powerpoint/2010/main" val="2429658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7AC363-7627-6402-F57E-1B785C4DA2A1}"/>
              </a:ext>
            </a:extLst>
          </p:cNvPr>
          <p:cNvSpPr txBox="1"/>
          <p:nvPr/>
        </p:nvSpPr>
        <p:spPr>
          <a:xfrm>
            <a:off x="0" y="0"/>
            <a:ext cx="6350443" cy="666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33" b="1"/>
              <a:t>Water Filter under sink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D246B-C6D4-845C-1A20-2ADB2087AB1D}"/>
              </a:ext>
            </a:extLst>
          </p:cNvPr>
          <p:cNvSpPr txBox="1"/>
          <p:nvPr/>
        </p:nvSpPr>
        <p:spPr>
          <a:xfrm>
            <a:off x="169109" y="925751"/>
            <a:ext cx="6732731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High quality, designed, engineered and assembled in the USA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System built with US MADE super capacity filters (long lasting for tap/well water)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Effectively remove chemicals (i.e. chlorine), taste and odors. 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NOT designed for TDS removal (TDS = Total Dissolved Solids, mostly inorganic salts)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Feed Water Pressure 20-85 psi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0F9D71-967A-4FC2-0617-46A559CBDD3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7236" y="348814"/>
            <a:ext cx="4327053" cy="3550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C74B23-E624-FDE1-E534-36B260714739}"/>
              </a:ext>
            </a:extLst>
          </p:cNvPr>
          <p:cNvSpPr txBox="1"/>
          <p:nvPr/>
        </p:nvSpPr>
        <p:spPr>
          <a:xfrm>
            <a:off x="7824084" y="4033829"/>
            <a:ext cx="4166483" cy="113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67"/>
              <a:t>APEC Water Systems WFS-1000</a:t>
            </a:r>
          </a:p>
          <a:p>
            <a:pPr algn="ctr"/>
            <a:r>
              <a:rPr lang="en-US" sz="1867"/>
              <a:t>3 Stage Under-Sink Water Filter System</a:t>
            </a:r>
          </a:p>
          <a:p>
            <a:pPr algn="ctr"/>
            <a:r>
              <a:rPr lang="en-US" sz="1867"/>
              <a:t>$140</a:t>
            </a:r>
          </a:p>
          <a:p>
            <a:pPr algn="ctr"/>
            <a:r>
              <a:rPr lang="en-US" sz="1200">
                <a:hlinkClick r:id="rId3"/>
              </a:rPr>
              <a:t>https://www.amazon.com/gp/product/B00TT9I2PS/</a:t>
            </a:r>
            <a:endParaRPr lang="en-US" sz="1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DCC917-1F6E-A479-54F5-04719F37682F}"/>
              </a:ext>
            </a:extLst>
          </p:cNvPr>
          <p:cNvSpPr txBox="1"/>
          <p:nvPr/>
        </p:nvSpPr>
        <p:spPr>
          <a:xfrm>
            <a:off x="2030010" y="3002874"/>
            <a:ext cx="4746572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Installed July 2022</a:t>
            </a: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Filters last 1 year</a:t>
            </a:r>
          </a:p>
          <a:p>
            <a:endParaRPr lang="en-US" sz="140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Three filters: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Stage1: 1-SED10 - 5 micron polypropylene filter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Stage2: 23-CAB10 - 10" Extruded Carbon Block Filter</a:t>
            </a:r>
          </a:p>
          <a:p>
            <a:pPr marL="380990" indent="-380990">
              <a:buFont typeface="Arial" panose="020B0604020202020204" pitchFamily="34" charset="0"/>
              <a:buChar char="•"/>
            </a:pPr>
            <a:r>
              <a:rPr lang="en-US" sz="1400">
                <a:latin typeface="Calibri" panose="020F0502020204030204" pitchFamily="34" charset="0"/>
                <a:cs typeface="Calibri" panose="020F0502020204030204" pitchFamily="34" charset="0"/>
              </a:rPr>
              <a:t>Stage3: 23-CAB10 - 10" Extruded Carbon Block Filter</a:t>
            </a:r>
          </a:p>
        </p:txBody>
      </p:sp>
    </p:spTree>
    <p:extLst>
      <p:ext uri="{BB962C8B-B14F-4D97-AF65-F5344CB8AC3E}">
        <p14:creationId xmlns:p14="http://schemas.microsoft.com/office/powerpoint/2010/main" val="841536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</TotalTime>
  <Words>1161</Words>
  <Application>Microsoft Macintosh PowerPoint</Application>
  <PresentationFormat>Widescreen</PresentationFormat>
  <Paragraphs>185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Google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33</cp:revision>
  <dcterms:created xsi:type="dcterms:W3CDTF">2022-06-02T16:58:09Z</dcterms:created>
  <dcterms:modified xsi:type="dcterms:W3CDTF">2023-12-24T22:49:15Z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