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1435"/>
  </p:normalViewPr>
  <p:slideViewPr>
    <p:cSldViewPr snapToGrid="0" snapToObjects="1">
      <p:cViewPr varScale="1">
        <p:scale>
          <a:sx n="138" d="100"/>
          <a:sy n="13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0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EF0D-5E8B-896F-9A83-82A683E8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649D4-1507-4248-4DD8-40FC65620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AFE82-046E-EEE4-0DBE-6EF79F66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80371-3DE6-F633-C4FE-3F80A9907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0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boltdepot.com/Fastener-Information/Wood-Screws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openxmlformats.org/officeDocument/2006/relationships/hyperlink" Target="https://www.amazon.com/dp/B07BX5SHKW" TargetMode="External"/><Relationship Id="rId4" Type="http://schemas.openxmlformats.org/officeDocument/2006/relationships/hyperlink" Target="https://boltdepot.com/Fastener-Information/Wood-Screws/Wood-Screw-Diameter" TargetMode="External"/><Relationship Id="rId9" Type="http://schemas.openxmlformats.org/officeDocument/2006/relationships/hyperlink" Target="https://www.amazon.com/gp/product/B0D3Q4276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youtube.com/watch?v=1zbiIBZbAWI" TargetMode="External"/><Relationship Id="rId7" Type="http://schemas.openxmlformats.org/officeDocument/2006/relationships/hyperlink" Target="https://www.youtube.com/watch?v=_6t4pel-hK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-rg5XA55qLg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0E6D6-1E06-6B80-7AE7-81647A0B12B2}"/>
              </a:ext>
            </a:extLst>
          </p:cNvPr>
          <p:cNvSpPr txBox="1"/>
          <p:nvPr/>
        </p:nvSpPr>
        <p:spPr>
          <a:xfrm>
            <a:off x="163287" y="141514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Mending 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F35D8-047F-5F7D-F495-9621198559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908050"/>
            <a:ext cx="5676900" cy="2908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48B00B-5611-B723-3807-8319B455AC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9657" y="908050"/>
            <a:ext cx="5486400" cy="290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845652-82C1-5548-5247-083C30849FB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51" y="4286250"/>
            <a:ext cx="5981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0E6D6-1E06-6B80-7AE7-81647A0B12B2}"/>
              </a:ext>
            </a:extLst>
          </p:cNvPr>
          <p:cNvSpPr txBox="1"/>
          <p:nvPr/>
        </p:nvSpPr>
        <p:spPr>
          <a:xfrm>
            <a:off x="163287" y="276005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Wood Screws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2708B-F613-D485-70DD-5F729975D218}"/>
              </a:ext>
            </a:extLst>
          </p:cNvPr>
          <p:cNvSpPr txBox="1"/>
          <p:nvPr/>
        </p:nvSpPr>
        <p:spPr>
          <a:xfrm>
            <a:off x="163287" y="889000"/>
            <a:ext cx="49194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Length 3 inch</a:t>
            </a:r>
          </a:p>
          <a:p>
            <a:r>
              <a:rPr lang="en-US" sz="1400" dirty="0"/>
              <a:t>Diam = 3/16" (this is called #10 or gauge 10)</a:t>
            </a:r>
          </a:p>
          <a:p>
            <a:r>
              <a:rPr lang="en-US" sz="1400" dirty="0"/>
              <a:t>Threads Per Inch = TPI = 9</a:t>
            </a:r>
          </a:p>
          <a:p>
            <a:endParaRPr lang="en-US" sz="1400" dirty="0"/>
          </a:p>
          <a:p>
            <a:r>
              <a:rPr lang="en-US" sz="1400" dirty="0"/>
              <a:t>tip notch: </a:t>
            </a:r>
          </a:p>
          <a:p>
            <a:r>
              <a:rPr lang="en-US" sz="1100" dirty="0">
                <a:hlinkClick r:id="rId3"/>
              </a:rPr>
              <a:t>https://boltdepot.com/Fastener-Information/Wood-Screws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boltdepot.com</a:t>
            </a:r>
            <a:r>
              <a:rPr lang="en-US" sz="1100" dirty="0">
                <a:hlinkClick r:id="rId4"/>
              </a:rPr>
              <a:t>/Fastener-Information/Wood-Screws/Wood-Screw-Diameter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AB94DD-3DAC-2E3A-4385-8595B885ACC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287" y="2881262"/>
            <a:ext cx="4654565" cy="825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BB492-B750-01A4-428E-19DB3E0CE5D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287" y="4252587"/>
            <a:ext cx="3962400" cy="2056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6EA04-C2D0-B43E-7729-37A0BE7F285F}"/>
              </a:ext>
            </a:extLst>
          </p:cNvPr>
          <p:cNvSpPr txBox="1"/>
          <p:nvPr/>
        </p:nvSpPr>
        <p:spPr>
          <a:xfrm>
            <a:off x="1320800" y="6488668"/>
            <a:ext cx="114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notch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3404F-B7B8-2189-5028-FD45D585BB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6509" y="4597616"/>
            <a:ext cx="2636594" cy="2162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CB3E3-57EF-948A-1A72-9293F1D3049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76509" y="2451216"/>
            <a:ext cx="2636594" cy="212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4A96B-57DD-F9D7-253F-250456199C2F}"/>
              </a:ext>
            </a:extLst>
          </p:cNvPr>
          <p:cNvSpPr txBox="1"/>
          <p:nvPr/>
        </p:nvSpPr>
        <p:spPr>
          <a:xfrm>
            <a:off x="5082728" y="1895910"/>
            <a:ext cx="3086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T25 </a:t>
            </a:r>
            <a:r>
              <a:rPr lang="en-US" sz="1400" b="0" i="0" dirty="0" err="1">
                <a:solidFill>
                  <a:srgbClr val="0F1111"/>
                </a:solidFill>
                <a:effectLst/>
              </a:rPr>
              <a:t>Torx</a:t>
            </a:r>
            <a:r>
              <a:rPr lang="en-US" sz="1400" b="0" i="0" dirty="0">
                <a:solidFill>
                  <a:srgbClr val="0F1111"/>
                </a:solidFill>
                <a:effectLst/>
              </a:rPr>
              <a:t> Bits for Screwdriver</a:t>
            </a:r>
          </a:p>
          <a:p>
            <a:r>
              <a:rPr lang="en-US" sz="1000" dirty="0">
                <a:hlinkClick r:id="rId9"/>
              </a:rPr>
              <a:t>https://www.amazon.com/gp/product/B0D3Q4276R</a:t>
            </a:r>
            <a:endParaRPr lang="en-US" sz="1400" dirty="0"/>
          </a:p>
          <a:p>
            <a:r>
              <a:rPr lang="en-US" sz="1400" dirty="0"/>
              <a:t>or square head bits #2</a:t>
            </a:r>
          </a:p>
          <a:p>
            <a:r>
              <a:rPr lang="en-US" sz="1000" dirty="0">
                <a:hlinkClick r:id="rId10"/>
              </a:rPr>
              <a:t>https://www.amazon.com/dp/B07BX5SHKW</a:t>
            </a:r>
            <a:endParaRPr lang="en-US" sz="1000" dirty="0"/>
          </a:p>
        </p:txBody>
      </p:sp>
      <p:pic>
        <p:nvPicPr>
          <p:cNvPr id="1026" name="Picture 2" descr="10-Pack T25 Torx Bits for Impact Driver- Torx Bit Set 2'' Long, Profession Star Bits Set, Magnetic T-25 Torx Bit, S2 Alloy Steel Torque Bits, T Bit Set 1/4'' Hex-Shank, Star Drill Bit Set, T25 Bit, Opens in a new tab">
            <a:extLst>
              <a:ext uri="{FF2B5EF4-FFF2-40B4-BE49-F238E27FC236}">
                <a16:creationId xmlns:a16="http://schemas.microsoft.com/office/drawing/2014/main" id="{1DF7784F-BE7D-2C9A-C905-1AB4BB90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0674" y="83538"/>
            <a:ext cx="1806356" cy="18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65A1C-287B-0DB6-6EE1-8415D5AD9FB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865" y="83538"/>
            <a:ext cx="2252671" cy="149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C1CCD9-6548-2500-CC18-3EC93A38B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38943" y="449415"/>
            <a:ext cx="2674159" cy="1947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10AA8C-9100-3792-DB03-45C920B65496}"/>
              </a:ext>
            </a:extLst>
          </p:cNvPr>
          <p:cNvSpPr txBox="1"/>
          <p:nvPr/>
        </p:nvSpPr>
        <p:spPr>
          <a:xfrm>
            <a:off x="8887809" y="1409581"/>
            <a:ext cx="5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#10</a:t>
            </a:r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96A96-8260-24F1-0CCA-014FFC7B23A9}"/>
              </a:ext>
            </a:extLst>
          </p:cNvPr>
          <p:cNvSpPr txBox="1"/>
          <p:nvPr/>
        </p:nvSpPr>
        <p:spPr>
          <a:xfrm>
            <a:off x="8887809" y="3537359"/>
            <a:ext cx="5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#9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30DF6-D6B5-C9BC-6F66-0C2C7CC178B5}"/>
              </a:ext>
            </a:extLst>
          </p:cNvPr>
          <p:cNvSpPr txBox="1"/>
          <p:nvPr/>
        </p:nvSpPr>
        <p:spPr>
          <a:xfrm>
            <a:off x="8887809" y="5800446"/>
            <a:ext cx="588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#8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27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02527-C336-3738-26BD-D16957AB6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/woodworking - Wood Magazine's Screw Chart (Traditional Wood &amp; Production Screws)">
            <a:extLst>
              <a:ext uri="{FF2B5EF4-FFF2-40B4-BE49-F238E27FC236}">
                <a16:creationId xmlns:a16="http://schemas.microsoft.com/office/drawing/2014/main" id="{E4AD5ADA-FB8A-CE9F-2A7D-FCFF13CF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70" y="381000"/>
            <a:ext cx="8128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7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0E6D6-1E06-6B80-7AE7-81647A0B12B2}"/>
              </a:ext>
            </a:extLst>
          </p:cNvPr>
          <p:cNvSpPr txBox="1"/>
          <p:nvPr/>
        </p:nvSpPr>
        <p:spPr>
          <a:xfrm>
            <a:off x="163286" y="141514"/>
            <a:ext cx="513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Sawbuck = Sawhorse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2708B-F613-D485-70DD-5F729975D218}"/>
              </a:ext>
            </a:extLst>
          </p:cNvPr>
          <p:cNvSpPr txBox="1"/>
          <p:nvPr/>
        </p:nvSpPr>
        <p:spPr>
          <a:xfrm>
            <a:off x="163287" y="889000"/>
            <a:ext cx="288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www.youtube.com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watch?v</a:t>
            </a:r>
            <a:r>
              <a:rPr lang="en-US" sz="1000" dirty="0">
                <a:hlinkClick r:id="rId3"/>
              </a:rPr>
              <a:t>=1zbiIBZbAWI</a:t>
            </a:r>
            <a:r>
              <a:rPr lang="en-US" sz="1200" dirty="0">
                <a:hlinkClick r:id="rId3"/>
              </a:rPr>
              <a:t> </a:t>
            </a:r>
            <a:endParaRPr lang="en-US" sz="1200" dirty="0"/>
          </a:p>
          <a:p>
            <a:r>
              <a:rPr lang="en-US" sz="12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</a:rPr>
              <a:t>DIY Folding Sawbuck // Chainsaw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25186-CCF7-2473-6AB8-D33DC2E56B2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87" y="1395145"/>
            <a:ext cx="2186214" cy="2001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C646C-29FD-31FF-FC10-48C4058F2BC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87" y="4339812"/>
            <a:ext cx="2186214" cy="2075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1C536F-CEA0-4709-5ECE-7C8BD006B759}"/>
              </a:ext>
            </a:extLst>
          </p:cNvPr>
          <p:cNvSpPr txBox="1"/>
          <p:nvPr/>
        </p:nvSpPr>
        <p:spPr>
          <a:xfrm>
            <a:off x="163287" y="3587863"/>
            <a:ext cx="288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6"/>
              </a:rPr>
              <a:t>https://</a:t>
            </a:r>
            <a:r>
              <a:rPr lang="en-US" sz="1000" dirty="0" err="1">
                <a:hlinkClick r:id="rId6"/>
              </a:rPr>
              <a:t>www.youtube.com</a:t>
            </a:r>
            <a:r>
              <a:rPr lang="en-US" sz="1000" dirty="0">
                <a:hlinkClick r:id="rId6"/>
              </a:rPr>
              <a:t>/</a:t>
            </a:r>
            <a:r>
              <a:rPr lang="en-US" sz="1000" dirty="0" err="1">
                <a:hlinkClick r:id="rId6"/>
              </a:rPr>
              <a:t>watch?v</a:t>
            </a:r>
            <a:r>
              <a:rPr lang="en-US" sz="1000" dirty="0">
                <a:hlinkClick r:id="rId6"/>
              </a:rPr>
              <a:t>=-rg5XA55qLg </a:t>
            </a:r>
            <a:endParaRPr lang="en-US" sz="1000" dirty="0"/>
          </a:p>
          <a:p>
            <a:r>
              <a:rPr lang="en-US" sz="12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</a:rPr>
              <a:t>Build a Foldable SAWBUCK (Sawhorse)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69447-6CB0-014D-5779-F8505734C66B}"/>
              </a:ext>
            </a:extLst>
          </p:cNvPr>
          <p:cNvSpPr txBox="1"/>
          <p:nvPr/>
        </p:nvSpPr>
        <p:spPr>
          <a:xfrm>
            <a:off x="3287487" y="901700"/>
            <a:ext cx="288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hlinkClick r:id="rId7"/>
              </a:rPr>
              <a:t>https://</a:t>
            </a:r>
            <a:r>
              <a:rPr lang="en-US" sz="1000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hlinkClick r:id="rId7"/>
              </a:rPr>
              <a:t>www.youtube.com</a:t>
            </a:r>
            <a:r>
              <a:rPr lang="en-US" sz="10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hlinkClick r:id="rId7"/>
              </a:rPr>
              <a:t>/</a:t>
            </a:r>
            <a:r>
              <a:rPr lang="en-US" sz="1000" i="0" dirty="0" err="1">
                <a:solidFill>
                  <a:srgbClr val="0F0F0F"/>
                </a:solidFill>
                <a:effectLst/>
                <a:highlight>
                  <a:srgbClr val="FFFFFF"/>
                </a:highlight>
                <a:hlinkClick r:id="rId7"/>
              </a:rPr>
              <a:t>watch?v</a:t>
            </a:r>
            <a:r>
              <a:rPr lang="en-US" sz="1000" i="0" dirty="0">
                <a:solidFill>
                  <a:srgbClr val="0F0F0F"/>
                </a:solidFill>
                <a:effectLst/>
                <a:highlight>
                  <a:srgbClr val="FFFFFF"/>
                </a:highlight>
                <a:hlinkClick r:id="rId7"/>
              </a:rPr>
              <a:t>=_6t4pel-hKw</a:t>
            </a:r>
            <a:endParaRPr lang="en-US" sz="1000" i="0" dirty="0">
              <a:solidFill>
                <a:srgbClr val="0F0F0F"/>
              </a:solidFill>
              <a:effectLst/>
              <a:highlight>
                <a:srgbClr val="FFFFFF"/>
              </a:highlight>
            </a:endParaRPr>
          </a:p>
          <a:p>
            <a:r>
              <a:rPr lang="en-US" sz="1200" b="1" i="0" dirty="0">
                <a:solidFill>
                  <a:srgbClr val="0F0F0F"/>
                </a:solidFill>
                <a:effectLst/>
                <a:highlight>
                  <a:srgbClr val="FFFFFF"/>
                </a:highlight>
              </a:rPr>
              <a:t>HEAVY DUTY DIY Folding Sawhorses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469C1-6D94-5252-BF52-5BC5AA6FDE9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243" y="1421555"/>
            <a:ext cx="2489200" cy="21663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81783F-AC1A-95A1-3117-76455976D0D3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8485" y="1117143"/>
            <a:ext cx="1012708" cy="2470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6F292-1CEC-0197-BA5F-4D980DF82C9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243" y="4584884"/>
            <a:ext cx="1975757" cy="19867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902C63-7627-9751-C10E-4961F9CED3CA}"/>
              </a:ext>
            </a:extLst>
          </p:cNvPr>
          <p:cNvSpPr txBox="1"/>
          <p:nvPr/>
        </p:nvSpPr>
        <p:spPr>
          <a:xfrm>
            <a:off x="3262087" y="4051300"/>
            <a:ext cx="271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myriad-pro-condensed"/>
              </a:rPr>
              <a:t>DEWALT Metal Folding Sawhorse</a:t>
            </a:r>
          </a:p>
        </p:txBody>
      </p:sp>
    </p:spTree>
    <p:extLst>
      <p:ext uri="{BB962C8B-B14F-4D97-AF65-F5344CB8AC3E}">
        <p14:creationId xmlns:p14="http://schemas.microsoft.com/office/powerpoint/2010/main" val="16006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161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myriad-pro-condensed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75</cp:revision>
  <dcterms:created xsi:type="dcterms:W3CDTF">2022-06-02T16:58:09Z</dcterms:created>
  <dcterms:modified xsi:type="dcterms:W3CDTF">2024-09-21T20:45:23Z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