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6"/>
    <p:restoredTop sz="94718"/>
  </p:normalViewPr>
  <p:slideViewPr>
    <p:cSldViewPr snapToGrid="0" snapToObjects="1">
      <p:cViewPr varScale="1">
        <p:scale>
          <a:sx n="87" d="100"/>
          <a:sy n="87" d="100"/>
        </p:scale>
        <p:origin x="16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chnerspropan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amazon.com/gp/aw/d/B0DR3SSBV8/" TargetMode="External"/><Relationship Id="rId11" Type="http://schemas.openxmlformats.org/officeDocument/2006/relationships/hyperlink" Target="https://www.amazon.com/dp/B08XYH6TND/" TargetMode="External"/><Relationship Id="rId5" Type="http://schemas.openxmlformats.org/officeDocument/2006/relationships/image" Target="../media/image13.jpeg"/><Relationship Id="rId10" Type="http://schemas.openxmlformats.org/officeDocument/2006/relationships/hyperlink" Target="https://www.amazon.com/dp/B07F9LCYRT" TargetMode="External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122184" y="523220"/>
            <a:ext cx="4208078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Leecher's</a:t>
            </a:r>
            <a:r>
              <a:rPr lang="en-US" sz="1400" dirty="0"/>
              <a:t> Propane </a:t>
            </a:r>
            <a:br>
              <a:rPr lang="en-US" sz="1400" dirty="0"/>
            </a:br>
            <a:r>
              <a:rPr lang="en-US" sz="1400" dirty="0"/>
              <a:t>family business - George &amp; Kevin </a:t>
            </a:r>
            <a:r>
              <a:rPr lang="en-US" sz="1400" dirty="0" err="1"/>
              <a:t>Leecher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 err="1"/>
              <a:t>George@LechnersPropane.com</a:t>
            </a:r>
            <a:r>
              <a:rPr lang="en-US" sz="1400" dirty="0"/>
              <a:t> </a:t>
            </a:r>
            <a:br>
              <a:rPr lang="en-US" sz="1400" dirty="0"/>
            </a:br>
            <a:r>
              <a:rPr lang="en-US" sz="1400" dirty="0" err="1"/>
              <a:t>Kevin@LechnersPropane.com</a:t>
            </a:r>
            <a:br>
              <a:rPr lang="en-US" sz="1400" dirty="0"/>
            </a:br>
            <a:r>
              <a:rPr lang="en-US" sz="1400" dirty="0"/>
              <a:t>+1(607) 363-2434  •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1217 </a:t>
            </a:r>
            <a:r>
              <a:rPr lang="en-US" sz="1400" dirty="0" err="1"/>
              <a:t>Burnwood</a:t>
            </a:r>
            <a:r>
              <a:rPr lang="en-US" sz="1400" dirty="0"/>
              <a:t> Rd, East Branch, NY 13756-2109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https://www.lechnerspropane.com</a:t>
            </a:r>
            <a:endParaRPr lang="en-US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DB6371-0A2A-AC78-35B1-19D46F33BB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4632" y="261610"/>
            <a:ext cx="6610624" cy="400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ED740-9785-C560-B67A-5056585DCF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84" y="2168942"/>
            <a:ext cx="5006864" cy="4519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F140C-4D3B-B135-9E06-2F479D811430}"/>
              </a:ext>
            </a:extLst>
          </p:cNvPr>
          <p:cNvSpPr txBox="1"/>
          <p:nvPr/>
        </p:nvSpPr>
        <p:spPr>
          <a:xfrm>
            <a:off x="5417696" y="4607615"/>
            <a:ext cx="26122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Price (June 2022): 4.65/gallon</a:t>
            </a:r>
          </a:p>
          <a:p>
            <a:endParaRPr lang="en-US" sz="1400"/>
          </a:p>
          <a:p>
            <a:r>
              <a:rPr lang="en-US" sz="1400"/>
              <a:t>Expect $60 refill every 2 months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AC8A0E-DFE2-DF02-F515-722BD38E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3140" y="4343399"/>
            <a:ext cx="3226676" cy="24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596C6-5BA7-5B95-CA33-6F92FC551F7E}"/>
              </a:ext>
            </a:extLst>
          </p:cNvPr>
          <p:cNvSpPr txBox="1"/>
          <p:nvPr/>
        </p:nvSpPr>
        <p:spPr>
          <a:xfrm>
            <a:off x="7254483" y="5950272"/>
            <a:ext cx="1588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Backup Generator</a:t>
            </a:r>
          </a:p>
          <a:p>
            <a:r>
              <a:rPr lang="en-US" sz="1400"/>
              <a:t>min 12KW</a:t>
            </a:r>
          </a:p>
          <a:p>
            <a:r>
              <a:rPr lang="en-US" sz="1400"/>
              <a:t>better 20-26KW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FCC9-7A23-BE96-A667-43204C26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8B814-3A5D-493D-E715-2F5B277DC7E9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68D7B-6DA8-D8C9-B980-D07A6DDE5B32}"/>
              </a:ext>
            </a:extLst>
          </p:cNvPr>
          <p:cNvSpPr txBox="1"/>
          <p:nvPr/>
        </p:nvSpPr>
        <p:spPr>
          <a:xfrm>
            <a:off x="122183" y="523220"/>
            <a:ext cx="597381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has pressure 100-200 PSI (up to 250 PSI in hot weather and full tank)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Cooking stove uses 0.4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reduction of pressure in two steps: to 10 PSI, then to 0.4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should be transported only in vertical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should be filled no more than 80% (to leave some space for expansion)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full100 </a:t>
            </a:r>
            <a:r>
              <a:rPr lang="en-US" sz="14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propane tank weighs ~ 170 lbs. It holds ~23.6 gallons of propane, and propane weighs around 4.2 pounds per gallon.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Measure fulness: by weight, by sound, by temperature,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ultrasound meter 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truma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propane level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6EDFE-AA24-9015-726F-280A48963E04}"/>
              </a:ext>
            </a:extLst>
          </p:cNvPr>
          <p:cNvSpPr txBox="1"/>
          <p:nvPr/>
        </p:nvSpPr>
        <p:spPr>
          <a:xfrm>
            <a:off x="10088158" y="1750352"/>
            <a:ext cx="170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 Regulator</a:t>
            </a:r>
          </a:p>
          <a:p>
            <a:r>
              <a:rPr lang="en-US" sz="1400" dirty="0"/>
              <a:t>(pressure regulator)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FA98A-A580-D7F3-C423-053ED9490B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380" y="339217"/>
            <a:ext cx="1106436" cy="1238866"/>
          </a:xfrm>
          <a:prstGeom prst="rect">
            <a:avLst/>
          </a:prstGeom>
        </p:spPr>
      </p:pic>
      <p:pic>
        <p:nvPicPr>
          <p:cNvPr id="1028" name="Picture 4" descr="Propane Gas Regulator AR-19 CGA 510 ...">
            <a:extLst>
              <a:ext uri="{FF2B5EF4-FFF2-40B4-BE49-F238E27FC236}">
                <a16:creationId xmlns:a16="http://schemas.microsoft.com/office/drawing/2014/main" id="{A9A88994-ABF7-7FFA-ABB5-FD7178C4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6252" y="214611"/>
            <a:ext cx="1488078" cy="14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pane Tank Sizes (Standard Weight ...">
            <a:extLst>
              <a:ext uri="{FF2B5EF4-FFF2-40B4-BE49-F238E27FC236}">
                <a16:creationId xmlns:a16="http://schemas.microsoft.com/office/drawing/2014/main" id="{257CA555-319D-C9C0-5D31-A3FC1123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9368" y="3825493"/>
            <a:ext cx="5709441" cy="29740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uma LevelCheck LP Gas Gauge">
            <a:extLst>
              <a:ext uri="{FF2B5EF4-FFF2-40B4-BE49-F238E27FC236}">
                <a16:creationId xmlns:a16="http://schemas.microsoft.com/office/drawing/2014/main" id="{04FC1A7C-D840-B8FA-58D6-C5609F3A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183" y="2628937"/>
            <a:ext cx="1644919" cy="130666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217F7-B516-CE00-2D65-C182046A5057}"/>
              </a:ext>
            </a:extLst>
          </p:cNvPr>
          <p:cNvSpPr txBox="1"/>
          <p:nvPr/>
        </p:nvSpPr>
        <p:spPr>
          <a:xfrm>
            <a:off x="63191" y="5423640"/>
            <a:ext cx="597381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transfer propane from one tank to another one needs specialized propane transfer pump designed for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LPG (Liquid Petroleum Gas)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proper fittings, hoses and safety valves.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Most common pump type is a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sliding vane pump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It has a rotor with sliding vanes that create sealed chambers to move the liquid propane without allowing it to vaporize.</a:t>
            </a:r>
          </a:p>
        </p:txBody>
      </p:sp>
      <p:pic>
        <p:nvPicPr>
          <p:cNvPr id="1034" name="Picture 10" descr="Rotary Vane Pumps | Blackmer">
            <a:extLst>
              <a:ext uri="{FF2B5EF4-FFF2-40B4-BE49-F238E27FC236}">
                <a16:creationId xmlns:a16="http://schemas.microsoft.com/office/drawing/2014/main" id="{5B8BDE01-93EC-6417-22BF-3E605677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8670" y="4135063"/>
            <a:ext cx="3028337" cy="122677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95734A-F23C-0E4F-D805-07C0B0ECFD5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8183" y="159498"/>
            <a:ext cx="1229752" cy="239504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429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C5A9F-E43C-467C-DD3A-B3140D9A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A8E2FA-33E7-6BC6-A2B8-BD662B7E9EDE}"/>
              </a:ext>
            </a:extLst>
          </p:cNvPr>
          <p:cNvSpPr txBox="1"/>
          <p:nvPr/>
        </p:nvSpPr>
        <p:spPr>
          <a:xfrm>
            <a:off x="0" y="0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Retail Propane Tank Fittings in USA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8A7BE-49F7-3A16-8A9C-E19D03409265}"/>
              </a:ext>
            </a:extLst>
          </p:cNvPr>
          <p:cNvSpPr txBox="1"/>
          <p:nvPr/>
        </p:nvSpPr>
        <p:spPr>
          <a:xfrm>
            <a:off x="122183" y="643146"/>
            <a:ext cx="5973817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For standard 20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and 100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propane tanks: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 fitting (CGA-510)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: This is the traditional fitting with a 3/4" NGT (National Gas Thread) left-hand thread at 14 threads per inch.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Note - all tanks manufactured after 2002 are required to have OPD (Overfill Protection Device) valve.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POL = Prest-O-Lite fitting, a.k.a. Compressed Gas Association designation CGA-510.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It features a small nipple in the center with a check valve that prevents gas flow when the fitting is disconnected.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Smaller tanks can use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 1 ACME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connection (a.k.a.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QCC1 (Quick Closing Coupling).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Very small 1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disposable cylinders (camping stoves) use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CGA-600 connection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Hoses can be labeled as "POL," "Type 1," or "QCC1" to indicate compatibility with standard residential propane tanks.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interconnect 2 tanks, you'll need a </a:t>
            </a:r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"tank-to-tank" transfer hose or "propane tank equalizer hose" 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 fittings on both ends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Look for hoses labeled for LP (Liquid Propane) or LPG (Liquid Propane Gas)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972EE1C-90B9-F740-C66D-E5603C3E88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84511" y="4855222"/>
            <a:ext cx="1981200" cy="176102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B49F39-F007-C050-E6B9-997D019C5DDB}"/>
              </a:ext>
            </a:extLst>
          </p:cNvPr>
          <p:cNvSpPr txBox="1"/>
          <p:nvPr/>
        </p:nvSpPr>
        <p:spPr>
          <a:xfrm>
            <a:off x="9155015" y="6539303"/>
            <a:ext cx="212604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Male fitting to match POL valve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8" descr="Coleman Coleman Propane Fuel 16.4 Oz at OutdoorShopping">
            <a:extLst>
              <a:ext uri="{FF2B5EF4-FFF2-40B4-BE49-F238E27FC236}">
                <a16:creationId xmlns:a16="http://schemas.microsoft.com/office/drawing/2014/main" id="{9C81F557-591E-F313-1607-90669975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198534" y="5029086"/>
            <a:ext cx="924185" cy="1828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C9AD01-0422-DE74-F579-840D51EBE09C}"/>
              </a:ext>
            </a:extLst>
          </p:cNvPr>
          <p:cNvSpPr txBox="1"/>
          <p:nvPr/>
        </p:nvSpPr>
        <p:spPr>
          <a:xfrm>
            <a:off x="11276814" y="4746103"/>
            <a:ext cx="76762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CGA-600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5649B28-DF3A-36D8-A452-8ECC2AEF4C5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3023" y="103124"/>
            <a:ext cx="1770604" cy="204445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6" name="Picture 10" descr="Universal Fit Propane Tank Adapter Converts POL LP Tank Service Valve to QCC1/Type 1 with Wrench Old to New Connection Style">
            <a:extLst>
              <a:ext uri="{FF2B5EF4-FFF2-40B4-BE49-F238E27FC236}">
                <a16:creationId xmlns:a16="http://schemas.microsoft.com/office/drawing/2014/main" id="{2B05130A-AFA6-4096-25B1-EE52BCBE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3035" y="4578121"/>
            <a:ext cx="2528481" cy="151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1F3AED-22F9-518B-2283-4D32195A56C7}"/>
              </a:ext>
            </a:extLst>
          </p:cNvPr>
          <p:cNvSpPr txBox="1"/>
          <p:nvPr/>
        </p:nvSpPr>
        <p:spPr>
          <a:xfrm>
            <a:off x="8095270" y="649698"/>
            <a:ext cx="3949167" cy="8771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Flame King 20LB Aluminum - $200</a:t>
            </a:r>
          </a:p>
          <a:p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Propane Tank with Gauge &amp; OPD Valve,</a:t>
            </a:r>
          </a:p>
          <a:p>
            <a:r>
              <a:rPr lang="en-US" sz="1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 and Type 1 ACME fitting</a:t>
            </a:r>
            <a:endParaRPr lang="en-US" sz="1400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9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https://www.amazon.com/gp/aw/d/B0DR3SSBV8/</a:t>
            </a:r>
            <a:endParaRPr lang="en-US" sz="900" b="0" i="0" dirty="0">
              <a:solidFill>
                <a:srgbClr val="2021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1CEB8F-73C9-CAF5-0D30-7D3CE6E98932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96082" y="1575216"/>
            <a:ext cx="3158057" cy="173438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757026E7-173B-EEE0-0B61-475C8FFE9068}"/>
              </a:ext>
            </a:extLst>
          </p:cNvPr>
          <p:cNvSpPr/>
          <p:nvPr/>
        </p:nvSpPr>
        <p:spPr>
          <a:xfrm>
            <a:off x="120562" y="5033983"/>
            <a:ext cx="1511332" cy="5751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POL Female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90E991F-D224-40EF-E905-E78CD59D6F18}"/>
              </a:ext>
            </a:extLst>
          </p:cNvPr>
          <p:cNvSpPr/>
          <p:nvPr/>
        </p:nvSpPr>
        <p:spPr>
          <a:xfrm rot="19530822">
            <a:off x="262354" y="5976123"/>
            <a:ext cx="1715841" cy="575188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Type 1 ACME Male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B7AD1C-F294-8F5F-DC92-0AC28029F72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445" y="2245055"/>
            <a:ext cx="1745181" cy="188668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0A0E84-FA74-E502-5CD2-9E31EBC97657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910" y="4173610"/>
            <a:ext cx="1083958" cy="20538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0D0562-A97E-3F15-F4B8-688D76FB3C47}"/>
              </a:ext>
            </a:extLst>
          </p:cNvPr>
          <p:cNvSpPr txBox="1"/>
          <p:nvPr/>
        </p:nvSpPr>
        <p:spPr>
          <a:xfrm>
            <a:off x="5859902" y="6316165"/>
            <a:ext cx="2345787" cy="446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Flame King </a:t>
            </a:r>
            <a:r>
              <a:rPr lang="en-US" sz="1400" b="0" i="0" dirty="0" err="1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Refil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Kit</a:t>
            </a:r>
          </a:p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10"/>
              </a:rPr>
              <a:t>https://www.amazon.com/dp/B07F9LCYRT/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7879388-7733-A872-9CD0-2868A51364BD}"/>
              </a:ext>
            </a:extLst>
          </p:cNvPr>
          <p:cNvSpPr/>
          <p:nvPr/>
        </p:nvSpPr>
        <p:spPr>
          <a:xfrm rot="10800000" flipV="1">
            <a:off x="4185267" y="5033983"/>
            <a:ext cx="1511332" cy="684089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POL Male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1ABC95-AB7F-F4AA-1CB4-E1A0D544B669}"/>
              </a:ext>
            </a:extLst>
          </p:cNvPr>
          <p:cNvSpPr txBox="1"/>
          <p:nvPr/>
        </p:nvSpPr>
        <p:spPr>
          <a:xfrm>
            <a:off x="8095270" y="3410682"/>
            <a:ext cx="3949167" cy="4462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in steel - $60</a:t>
            </a:r>
          </a:p>
          <a:p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https://</a:t>
            </a:r>
            <a:r>
              <a:rPr lang="en-US" sz="900" dirty="0" err="1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www.amazon.com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/</a:t>
            </a:r>
            <a:r>
              <a:rPr lang="en-US" sz="900" dirty="0" err="1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dp</a:t>
            </a:r>
            <a:r>
              <a:rPr lang="en-US" sz="900" dirty="0"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/B08XYH6TND/</a:t>
            </a:r>
            <a:endParaRPr lang="en-US" sz="9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11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536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19</cp:revision>
  <dcterms:created xsi:type="dcterms:W3CDTF">2022-06-02T16:58:09Z</dcterms:created>
  <dcterms:modified xsi:type="dcterms:W3CDTF">2025-02-27T23:17:32Z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