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4" r:id="rId2"/>
    <p:sldId id="265" r:id="rId3"/>
    <p:sldId id="266" r:id="rId4"/>
    <p:sldId id="267" r:id="rId5"/>
    <p:sldId id="268" r:id="rId6"/>
    <p:sldId id="261" r:id="rId7"/>
    <p:sldId id="269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991"/>
    <p:restoredTop sz="91361"/>
  </p:normalViewPr>
  <p:slideViewPr>
    <p:cSldViewPr snapToGrid="0" snapToObjects="1">
      <p:cViewPr varScale="1">
        <p:scale>
          <a:sx n="116" d="100"/>
          <a:sy n="116" d="100"/>
        </p:scale>
        <p:origin x="150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A7E78-4330-193B-B423-8314C67628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080FDA-9F58-7E15-C3A0-BCA67A1B65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FD1846-5607-2F80-FE77-B45D1134D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1023-0B0A-7041-9F06-D25A50EF063B}" type="datetimeFigureOut">
              <a:t>10/24/24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59EC29-87F8-BE2D-794A-6DA472257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340454-B433-410E-0FF8-FC3528287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528E-3295-EB44-B5E3-209426A0E5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508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B347D-D077-DA5B-BCBF-255D910F8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D969ED-67C2-311E-252D-6A110850A0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D0FBA1-3C89-EC11-74D4-20B92AAFD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1023-0B0A-7041-9F06-D25A50EF063B}" type="datetimeFigureOut">
              <a:t>10/24/24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A7745B-5BAE-F9D3-47E4-0138D1CEA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730326-C5CD-0886-9BE9-A7F7DB749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528E-3295-EB44-B5E3-209426A0E5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503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D2BAD8-9CAB-A380-AAC3-A59F3A3256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D29A6E-D831-F47F-A2AE-F6E1AFD2D0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7F4713-8CBC-B5EB-3BDB-7F46E4C81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1023-0B0A-7041-9F06-D25A50EF063B}" type="datetimeFigureOut">
              <a:t>10/24/24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B814CE-5D3F-6AF3-1B95-C1BCD7CEF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4F38C-1773-F5A8-9806-A23E993F7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528E-3295-EB44-B5E3-209426A0E5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299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6760B-86A2-A753-7B95-0F58C129D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26CB2F-877F-D8BF-FD37-54A9FCD98E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7B5966-DCE9-9278-FC75-7505EFC82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1023-0B0A-7041-9F06-D25A50EF063B}" type="datetimeFigureOut">
              <a:t>10/24/24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8C6C7F-3558-A2B7-B9CB-C865542E0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53B692-9BC3-C542-CF13-B75CF4818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528E-3295-EB44-B5E3-209426A0E5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929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201A7-590C-E867-7D0C-AE29A5E7C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9C844-B762-199D-E840-4432CFA9EC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8F83D9-6582-F301-0C23-DFC255494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1023-0B0A-7041-9F06-D25A50EF063B}" type="datetimeFigureOut">
              <a:t>10/24/24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52132C-12F6-FB49-15E9-71DC67F2F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D5F5A6-E475-572D-EB19-BDCB29C26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528E-3295-EB44-B5E3-209426A0E5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941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7E54A-D232-E13B-03B8-197985E46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95FE80-6415-A129-A133-13F4E69631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F34163-2BC5-67B8-C044-B2B91150F7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E24A9F-6EBE-F2FD-B790-457A880F4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1023-0B0A-7041-9F06-D25A50EF063B}" type="datetimeFigureOut">
              <a:t>10/24/24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165A11-D3B2-DAF0-6C96-3A013B4B6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148667-6987-698C-D3F8-33E4C2F45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528E-3295-EB44-B5E3-209426A0E5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234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9EB9B-3B5A-BAA4-1104-35CFEE511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A6AF77-D30B-078E-7377-864E200417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D3BB66-8448-BDCE-8885-0DCCD1D2FD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C4BBBE-287A-8A3C-D9AC-73777D133F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EC8599-617C-397F-DC3D-826467ADF3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F5D750-7437-B1AA-EDBA-8CE16147A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1023-0B0A-7041-9F06-D25A50EF063B}" type="datetimeFigureOut">
              <a:t>10/24/24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1E2CB5-60FB-BFE3-7C57-6D71206F0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2E5366-9BBC-DD63-6667-F2ABAD0CF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528E-3295-EB44-B5E3-209426A0E5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103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502E0-2360-8A3B-C660-0EEE2283A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761752-B6B9-B0D3-79D0-BA63B329C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1023-0B0A-7041-9F06-D25A50EF063B}" type="datetimeFigureOut">
              <a:t>10/24/24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49FDB9-28AA-E5EE-0E6F-1C8709834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1A72C3-CCD3-E994-0553-1649E7C05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528E-3295-EB44-B5E3-209426A0E5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306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27FBEF-93F3-4398-ABDE-E19A2BE6E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1023-0B0A-7041-9F06-D25A50EF063B}" type="datetimeFigureOut">
              <a:t>10/24/24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24BDFD-B5CF-6FE3-E5D7-46013C29E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995C03-7815-0295-8D6D-6E94DCC40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528E-3295-EB44-B5E3-209426A0E5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529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60438-A2C9-EC42-359F-79480BBFB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BAC04E-128D-0581-C7DA-E12F971BB4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57F62C-C89B-1A1C-EE71-DFB3CCC880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E8FE63-1511-35E5-E243-54A541D53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1023-0B0A-7041-9F06-D25A50EF063B}" type="datetimeFigureOut">
              <a:t>10/24/24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88C57B-944F-63EC-027D-0775FFD31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0B95C2-F629-DCC1-1A34-EFD210A35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528E-3295-EB44-B5E3-209426A0E5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187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1C171-16B5-30EF-DF6B-EA8297BFE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EC62FB-CB34-C301-34F2-0BC3B063A2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14D87E-859D-4374-028E-34A7E0967C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A0E7CC-E810-603C-A310-365D6E2E7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1023-0B0A-7041-9F06-D25A50EF063B}" type="datetimeFigureOut">
              <a:t>10/24/24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811FA3-03C6-243F-1B00-D8C263B8A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7B7296-43FF-9B1B-273A-D8A59A1AF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528E-3295-EB44-B5E3-209426A0E5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987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D680EF-BCA9-239E-5CBB-C870C41B4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0FCFB0-9A1E-EE20-9776-1EF4CAC7D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1C2FEA-8E7F-70CC-474B-CC138894A0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491023-0B0A-7041-9F06-D25A50EF063B}" type="datetimeFigureOut">
              <a:t>10/24/24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68BAB-55F6-6894-580A-32AFD5780B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8BF367-BF67-C7BE-7EC4-9DB85C434E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3E528E-3295-EB44-B5E3-209426A0E5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560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owenscorning.com/en-us/roofing/tools/roofing-glossary" TargetMode="External"/><Relationship Id="rId3" Type="http://schemas.openxmlformats.org/officeDocument/2006/relationships/hyperlink" Target="https://joylandroofing.com/blog/damage-walking-on-shingled-roof/" TargetMode="External"/><Relationship Id="rId7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hyperlink" Target="https://www.youtube.com/watch?v=2z99pLPenL0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hyperlink" Target="https://www.amazon.com/dp/B0CKRDRBCF/" TargetMode="External"/><Relationship Id="rId3" Type="http://schemas.openxmlformats.org/officeDocument/2006/relationships/image" Target="../media/image15.jpeg"/><Relationship Id="rId7" Type="http://schemas.openxmlformats.org/officeDocument/2006/relationships/hyperlink" Target="https://www.amazon.com/dp/B001BIZBYK/" TargetMode="External"/><Relationship Id="rId12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amazon.com/dp/B0017ZRIG6/" TargetMode="External"/><Relationship Id="rId11" Type="http://schemas.openxmlformats.org/officeDocument/2006/relationships/hyperlink" Target="https://www.amazon.com/dp/B0007R6L8Q/" TargetMode="External"/><Relationship Id="rId5" Type="http://schemas.openxmlformats.org/officeDocument/2006/relationships/image" Target="../media/image16.png"/><Relationship Id="rId10" Type="http://schemas.openxmlformats.org/officeDocument/2006/relationships/image" Target="../media/image18.png"/><Relationship Id="rId4" Type="http://schemas.openxmlformats.org/officeDocument/2006/relationships/hyperlink" Target="https://www.amazon.com/dp/B07PRKRK2F/" TargetMode="External"/><Relationship Id="rId9" Type="http://schemas.openxmlformats.org/officeDocument/2006/relationships/hyperlink" Target="https://www.amazon.com/dp/B0CQ4N3QVZ/" TargetMode="External"/><Relationship Id="rId14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3" Type="http://schemas.openxmlformats.org/officeDocument/2006/relationships/hyperlink" Target="https://www.amazon.com/dp/B09VT7MBZZ/" TargetMode="External"/><Relationship Id="rId7" Type="http://schemas.openxmlformats.org/officeDocument/2006/relationships/hyperlink" Target="https://www.amazon.com/dp/B000E28UQU" TargetMode="External"/><Relationship Id="rId12" Type="http://schemas.openxmlformats.org/officeDocument/2006/relationships/image" Target="../media/image25.png"/><Relationship Id="rId17" Type="http://schemas.openxmlformats.org/officeDocument/2006/relationships/image" Target="../media/image30.png"/><Relationship Id="rId2" Type="http://schemas.openxmlformats.org/officeDocument/2006/relationships/hyperlink" Target="https://www.youtube.com/watch?v=Y9mjAT8Gbb8" TargetMode="External"/><Relationship Id="rId16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amazon.com/dp/B007C6PQWM" TargetMode="External"/><Relationship Id="rId11" Type="http://schemas.openxmlformats.org/officeDocument/2006/relationships/image" Target="../media/image24.png"/><Relationship Id="rId5" Type="http://schemas.openxmlformats.org/officeDocument/2006/relationships/hyperlink" Target="https://www.youtube.com/watch?v=vNsrcGqJoYs" TargetMode="External"/><Relationship Id="rId15" Type="http://schemas.openxmlformats.org/officeDocument/2006/relationships/image" Target="../media/image28.png"/><Relationship Id="rId10" Type="http://schemas.openxmlformats.org/officeDocument/2006/relationships/image" Target="../media/image23.png"/><Relationship Id="rId4" Type="http://schemas.openxmlformats.org/officeDocument/2006/relationships/hyperlink" Target="https://www.thisoldhouse.com/masonry/21016125/how-to-repoint-brick-using-only-hand-tools" TargetMode="External"/><Relationship Id="rId9" Type="http://schemas.openxmlformats.org/officeDocument/2006/relationships/image" Target="../media/image22.png"/><Relationship Id="rId14" Type="http://schemas.openxmlformats.org/officeDocument/2006/relationships/image" Target="../media/image2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2.png"/><Relationship Id="rId7" Type="http://schemas.openxmlformats.org/officeDocument/2006/relationships/hyperlink" Target="https://www.tradepriceflues.com/blog/chimney-fan-buying-guide/" TargetMode="External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0.jpeg"/><Relationship Id="rId4" Type="http://schemas.openxmlformats.org/officeDocument/2006/relationships/image" Target="../media/image39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61EA96-0201-CE35-F837-17BACAA3BD60}"/>
              </a:ext>
            </a:extLst>
          </p:cNvPr>
          <p:cNvSpPr txBox="1"/>
          <p:nvPr/>
        </p:nvSpPr>
        <p:spPr>
          <a:xfrm>
            <a:off x="0" y="0"/>
            <a:ext cx="54572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Walking Over the Shingled Roof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69E1F2-5BC3-F2A1-A58D-1DF1D06568AF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5234" y="1296751"/>
            <a:ext cx="3871473" cy="191657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4D3CB1A-12B6-AD0F-4AFD-44766153E0B4}"/>
              </a:ext>
            </a:extLst>
          </p:cNvPr>
          <p:cNvSpPr txBox="1"/>
          <p:nvPr/>
        </p:nvSpPr>
        <p:spPr>
          <a:xfrm>
            <a:off x="165370" y="622570"/>
            <a:ext cx="45330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hlinkClick r:id="rId3"/>
              </a:rPr>
              <a:t>https://</a:t>
            </a:r>
            <a:r>
              <a:rPr lang="en-US" sz="1200" dirty="0" err="1">
                <a:hlinkClick r:id="rId3"/>
              </a:rPr>
              <a:t>joylandroofing.com</a:t>
            </a:r>
            <a:r>
              <a:rPr lang="en-US" sz="1200" dirty="0">
                <a:hlinkClick r:id="rId3"/>
              </a:rPr>
              <a:t>/blog/damage-walking-on-shingled-roof/</a:t>
            </a:r>
            <a:endParaRPr lang="en-US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0E2520-F6B7-41D5-9678-A5D5C2DEB5FB}"/>
              </a:ext>
            </a:extLst>
          </p:cNvPr>
          <p:cNvSpPr txBox="1"/>
          <p:nvPr/>
        </p:nvSpPr>
        <p:spPr>
          <a:xfrm>
            <a:off x="165370" y="3429000"/>
            <a:ext cx="4314163" cy="13849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285750" indent="-285750">
              <a:buFont typeface="Arial" panose="020B0604020202020204" pitchFamily="34" charset="0"/>
              <a:buChar char="•"/>
              <a:defRPr sz="1400"/>
            </a:lvl1pPr>
          </a:lstStyle>
          <a:p>
            <a:r>
              <a:rPr lang="en-US" b="1" dirty="0">
                <a:solidFill>
                  <a:srgbClr val="FF0000"/>
                </a:solidFill>
              </a:rPr>
              <a:t>Shingles</a:t>
            </a:r>
            <a:r>
              <a:rPr lang="en-US" dirty="0"/>
              <a:t> can withstand an occasional walk. </a:t>
            </a:r>
          </a:p>
          <a:p>
            <a:r>
              <a:rPr lang="en-US" dirty="0"/>
              <a:t>However, if it’s hot outside and/or direct </a:t>
            </a:r>
            <a:r>
              <a:rPr lang="en-US" dirty="0" err="1"/>
              <a:t>sunlight,the</a:t>
            </a:r>
            <a:r>
              <a:rPr lang="en-US" dirty="0"/>
              <a:t> asphalt base of the shingle will soften. Walking over soft shingles may damage them.</a:t>
            </a:r>
          </a:p>
          <a:p>
            <a:r>
              <a:rPr lang="en-US" dirty="0"/>
              <a:t>The older the shingles are, the more susceptible they become to damage from foot traffic.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A26C70-3640-3B03-46D0-1B667AAFDAD1}"/>
              </a:ext>
            </a:extLst>
          </p:cNvPr>
          <p:cNvSpPr txBox="1"/>
          <p:nvPr/>
        </p:nvSpPr>
        <p:spPr>
          <a:xfrm>
            <a:off x="165370" y="4955792"/>
            <a:ext cx="5824873" cy="160043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Set your ladder against the gutters and use a bungee cord with hooks to secure the ladder (EPDM tarp bungee strap).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Use gloves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Wear long pants.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An old foam cushion (foam from a sofa seat) can be used to traverse your roof safely. This material really sticks to shingles well, providing a better non-slip surface. Using this also helps minimize damage to the shingles.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B4A2A8-F29E-7A49-7509-5E22337A3507}"/>
              </a:ext>
            </a:extLst>
          </p:cNvPr>
          <p:cNvSpPr txBox="1"/>
          <p:nvPr/>
        </p:nvSpPr>
        <p:spPr>
          <a:xfrm>
            <a:off x="9484467" y="114795"/>
            <a:ext cx="2619847" cy="332398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285750" indent="-285750">
              <a:buFont typeface="Arial" panose="020B0604020202020204" pitchFamily="34" charset="0"/>
              <a:buChar char="•"/>
              <a:defRPr sz="1400"/>
            </a:lvl1pPr>
          </a:lstStyle>
          <a:p>
            <a:r>
              <a:rPr lang="en-US" dirty="0"/>
              <a:t>Asphalt Shingle Roofing: Best Overall.</a:t>
            </a:r>
          </a:p>
          <a:p>
            <a:r>
              <a:rPr lang="en-US" dirty="0"/>
              <a:t>Slate Roofing: Most Durable.</a:t>
            </a:r>
          </a:p>
          <a:p>
            <a:r>
              <a:rPr lang="en-US" dirty="0"/>
              <a:t>Metal Roofing: Most Versatile.</a:t>
            </a:r>
          </a:p>
          <a:p>
            <a:r>
              <a:rPr lang="en-US" dirty="0"/>
              <a:t>Wood Shingles: Most Environmentally Friendly Option.</a:t>
            </a:r>
          </a:p>
          <a:p>
            <a:r>
              <a:rPr lang="en-US" dirty="0"/>
              <a:t>Clay Tile Roofs: Best Curb Appeal.</a:t>
            </a:r>
          </a:p>
          <a:p>
            <a:r>
              <a:rPr lang="en-US" dirty="0"/>
              <a:t>TPO Roofing: Best for Flat Roof.</a:t>
            </a:r>
            <a:br>
              <a:rPr lang="en-US" dirty="0"/>
            </a:br>
            <a:r>
              <a:rPr lang="en-US" dirty="0"/>
              <a:t>(TPO = Thermoplastic Polyolefin, a single-ply roofing membrane)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76C45B0-CAF9-750F-7ED5-CD9B15F7D602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47889" y="3512923"/>
            <a:ext cx="3368875" cy="2932032"/>
          </a:xfrm>
          <a:prstGeom prst="rect">
            <a:avLst/>
          </a:prstGeom>
        </p:spPr>
      </p:pic>
      <p:pic>
        <p:nvPicPr>
          <p:cNvPr id="1028" name="Picture 4" descr="How do I put up a roof ladder? - Home Improvement Stack Exchange">
            <a:extLst>
              <a:ext uri="{FF2B5EF4-FFF2-40B4-BE49-F238E27FC236}">
                <a16:creationId xmlns:a16="http://schemas.microsoft.com/office/drawing/2014/main" id="{63C16DF6-A0E5-8398-0701-716843A9E1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230017" y="1296751"/>
            <a:ext cx="1865983" cy="1600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00422D9-EB85-B66C-E359-84CF29024160}"/>
              </a:ext>
            </a:extLst>
          </p:cNvPr>
          <p:cNvSpPr txBox="1"/>
          <p:nvPr/>
        </p:nvSpPr>
        <p:spPr>
          <a:xfrm>
            <a:off x="4479533" y="2921970"/>
            <a:ext cx="12556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Roof Ladder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B3BAB8C-9692-8B72-BE4F-873D89D22E36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01759" y="4635358"/>
            <a:ext cx="1930400" cy="16764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B3E5C9B-A582-B569-303B-32EB5B66D2A1}"/>
              </a:ext>
            </a:extLst>
          </p:cNvPr>
          <p:cNvSpPr txBox="1"/>
          <p:nvPr/>
        </p:nvSpPr>
        <p:spPr>
          <a:xfrm>
            <a:off x="6456860" y="6183345"/>
            <a:ext cx="13823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EPDM tarp bungee straps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0B24212-347D-8D09-6920-0AF015AE544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201759" y="261610"/>
            <a:ext cx="3145448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0E0FF80-1802-5671-4CC4-41B022387FC3}"/>
              </a:ext>
            </a:extLst>
          </p:cNvPr>
          <p:cNvSpPr txBox="1"/>
          <p:nvPr/>
        </p:nvSpPr>
        <p:spPr>
          <a:xfrm>
            <a:off x="6573122" y="2255036"/>
            <a:ext cx="2570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roofing glossary:</a:t>
            </a:r>
          </a:p>
          <a:p>
            <a:r>
              <a:rPr lang="en-US" sz="1200" dirty="0">
                <a:hlinkClick r:id="rId8"/>
              </a:rPr>
              <a:t>https://</a:t>
            </a:r>
            <a:r>
              <a:rPr lang="en-US" sz="1200" dirty="0" err="1">
                <a:hlinkClick r:id="rId8"/>
              </a:rPr>
              <a:t>www.owenscorning.com</a:t>
            </a:r>
            <a:r>
              <a:rPr lang="en-US" sz="1200" dirty="0">
                <a:hlinkClick r:id="rId8"/>
              </a:rPr>
              <a:t>/</a:t>
            </a:r>
            <a:r>
              <a:rPr lang="en-US" sz="1200" dirty="0" err="1">
                <a:hlinkClick r:id="rId8"/>
              </a:rPr>
              <a:t>en</a:t>
            </a:r>
            <a:r>
              <a:rPr lang="en-US" sz="1200" dirty="0">
                <a:hlinkClick r:id="rId8"/>
              </a:rPr>
              <a:t>-us/roofing/tools/roofing-glossary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234440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EC6EDC-33E1-1586-83FE-9CEFB41A57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1DF557F-866F-A08D-39EE-D8CEF7135FD7}"/>
              </a:ext>
            </a:extLst>
          </p:cNvPr>
          <p:cNvSpPr txBox="1"/>
          <p:nvPr/>
        </p:nvSpPr>
        <p:spPr>
          <a:xfrm>
            <a:off x="0" y="0"/>
            <a:ext cx="54572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Climbing on to the Shingles Roof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1AD72D-6EDB-9B2F-A946-6674B14DE591}"/>
              </a:ext>
            </a:extLst>
          </p:cNvPr>
          <p:cNvSpPr txBox="1"/>
          <p:nvPr/>
        </p:nvSpPr>
        <p:spPr>
          <a:xfrm>
            <a:off x="321013" y="909536"/>
            <a:ext cx="4314163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285750" indent="-285750">
              <a:buFont typeface="Arial" panose="020B0604020202020204" pitchFamily="34" charset="0"/>
              <a:buChar char="•"/>
              <a:defRPr sz="1400"/>
            </a:lvl1pPr>
          </a:lstStyle>
          <a:p>
            <a:r>
              <a:rPr lang="en-US" dirty="0">
                <a:hlinkClick r:id="rId2"/>
              </a:rPr>
              <a:t>https://</a:t>
            </a:r>
            <a:r>
              <a:rPr lang="en-US" dirty="0" err="1">
                <a:hlinkClick r:id="rId2"/>
              </a:rPr>
              <a:t>www.youtube.com</a:t>
            </a:r>
            <a:r>
              <a:rPr lang="en-US" dirty="0">
                <a:hlinkClick r:id="rId2"/>
              </a:rPr>
              <a:t>/</a:t>
            </a:r>
            <a:r>
              <a:rPr lang="en-US" dirty="0" err="1">
                <a:hlinkClick r:id="rId2"/>
              </a:rPr>
              <a:t>watch?v</a:t>
            </a:r>
            <a:r>
              <a:rPr lang="en-US" dirty="0">
                <a:hlinkClick r:id="rId2"/>
              </a:rPr>
              <a:t>=2z99pLPenL0</a:t>
            </a:r>
            <a:endParaRPr lang="en-US" dirty="0"/>
          </a:p>
          <a:p>
            <a:r>
              <a:rPr lang="en-US" dirty="0"/>
              <a:t>turn the ladder "feet" to dig into the ground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33749B5-6964-6F2C-CE73-79985F1E9E8E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28604" y="4436116"/>
            <a:ext cx="3406572" cy="234274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344C3AB-B1E8-745D-00B2-1EF091A9EE84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1328" y="1889452"/>
            <a:ext cx="1451274" cy="235180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C11FF67-54F0-94AE-50C3-55F91C01F07E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46697" y="1889453"/>
            <a:ext cx="1804789" cy="235180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A1FF27F-4886-E4C4-E3C8-94036B8147D4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62642" y="1889451"/>
            <a:ext cx="1804788" cy="235180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2E46E91-0FB2-33FD-5731-6646A8158074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42023" y="1889452"/>
            <a:ext cx="1804788" cy="236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767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913E08-642F-C4BA-967B-B142B70F5B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D315775-7D89-D280-88A2-AA8E188F09F7}"/>
              </a:ext>
            </a:extLst>
          </p:cNvPr>
          <p:cNvSpPr txBox="1"/>
          <p:nvPr/>
        </p:nvSpPr>
        <p:spPr>
          <a:xfrm>
            <a:off x="0" y="0"/>
            <a:ext cx="54572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Climbing on to the Shingles Roof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72A4F0-6378-7510-2621-BBA8DE92D073}"/>
              </a:ext>
            </a:extLst>
          </p:cNvPr>
          <p:cNvSpPr txBox="1"/>
          <p:nvPr/>
        </p:nvSpPr>
        <p:spPr>
          <a:xfrm>
            <a:off x="321013" y="909536"/>
            <a:ext cx="4314163" cy="73866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285750" indent="-285750">
              <a:buFont typeface="Arial" panose="020B0604020202020204" pitchFamily="34" charset="0"/>
              <a:buChar char="•"/>
              <a:defRPr sz="1400"/>
            </a:lvl1pPr>
          </a:lstStyle>
          <a:p>
            <a:r>
              <a:rPr lang="en-US" dirty="0"/>
              <a:t>Ladder to climb on roof above the dining area</a:t>
            </a:r>
          </a:p>
          <a:p>
            <a:r>
              <a:rPr lang="en-US" dirty="0"/>
              <a:t>Then walk to the chimney</a:t>
            </a:r>
          </a:p>
          <a:p>
            <a:r>
              <a:rPr lang="en-US" dirty="0"/>
              <a:t>wear gloves and dirty clothing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3D71E15C-69E4-3A1F-1CA2-0396EC70F734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76248" y="31644"/>
            <a:ext cx="3140665" cy="292049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17FC4F2-1294-CDB9-2DA8-CEFDC19F5EC3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789265" y="31644"/>
            <a:ext cx="3402735" cy="476121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B028633-3DFB-FE62-B99B-888D79A2DB3C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11413" y="3007003"/>
            <a:ext cx="5905500" cy="328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531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913E08-642F-C4BA-967B-B142B70F5B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D315775-7D89-D280-88A2-AA8E188F09F7}"/>
              </a:ext>
            </a:extLst>
          </p:cNvPr>
          <p:cNvSpPr txBox="1"/>
          <p:nvPr/>
        </p:nvSpPr>
        <p:spPr>
          <a:xfrm>
            <a:off x="0" y="0"/>
            <a:ext cx="54572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Climbing on to the Shingles Roof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C09FF9-DDF5-398B-55A7-A8985D0B7F70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570" y="580393"/>
            <a:ext cx="1368812" cy="1714499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6F73B96-6894-A619-90D8-126A13C5735A}"/>
              </a:ext>
            </a:extLst>
          </p:cNvPr>
          <p:cNvSpPr txBox="1"/>
          <p:nvPr/>
        </p:nvSpPr>
        <p:spPr>
          <a:xfrm>
            <a:off x="108571" y="2343781"/>
            <a:ext cx="1368812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285750" indent="-285750">
              <a:buFont typeface="Arial" panose="020B0604020202020204" pitchFamily="34" charset="0"/>
              <a:buChar char="•"/>
              <a:defRPr sz="1400"/>
            </a:lvl1pPr>
          </a:lstStyle>
          <a:p>
            <a:pPr marL="0" indent="0" algn="ctr">
              <a:buNone/>
            </a:pPr>
            <a:r>
              <a:rPr lang="en-US" dirty="0"/>
              <a:t>Safe angle 4:1</a:t>
            </a:r>
          </a:p>
        </p:txBody>
      </p:sp>
      <p:pic>
        <p:nvPicPr>
          <p:cNvPr id="1026" name="Picture 2" descr="Sponsored Ad - Ladder Safety Rails, Ladder Standoff, Ladder Stabilizer, Ladder Extension for Safety and Fall Protection">
            <a:extLst>
              <a:ext uri="{FF2B5EF4-FFF2-40B4-BE49-F238E27FC236}">
                <a16:creationId xmlns:a16="http://schemas.microsoft.com/office/drawing/2014/main" id="{1C6DFCDE-2677-9EC5-1F1B-1AEEF8D2AF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912652" y="88913"/>
            <a:ext cx="1999333" cy="2665777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33B2D33-DCFE-48C7-0DD1-C4E177EE8322}"/>
              </a:ext>
            </a:extLst>
          </p:cNvPr>
          <p:cNvSpPr txBox="1"/>
          <p:nvPr/>
        </p:nvSpPr>
        <p:spPr>
          <a:xfrm>
            <a:off x="9912652" y="2813969"/>
            <a:ext cx="2219126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285750" indent="-285750">
              <a:buFont typeface="Arial" panose="020B0604020202020204" pitchFamily="34" charset="0"/>
              <a:buChar char="•"/>
              <a:defRPr sz="1400"/>
            </a:lvl1pPr>
          </a:lstStyle>
          <a:p>
            <a:pPr marL="0" indent="0" algn="ctr">
              <a:buNone/>
            </a:pPr>
            <a:r>
              <a:rPr lang="en-US" b="0" i="0" dirty="0">
                <a:solidFill>
                  <a:srgbClr val="0F1111"/>
                </a:solidFill>
                <a:effectLst/>
                <a:latin typeface="Amazon Ember"/>
              </a:rPr>
              <a:t>Ladder Standoff Stabilizer</a:t>
            </a:r>
          </a:p>
          <a:p>
            <a:pPr marL="0" indent="0" algn="ctr">
              <a:buNone/>
            </a:pPr>
            <a:r>
              <a:rPr lang="en-US" dirty="0">
                <a:solidFill>
                  <a:srgbClr val="0F1111"/>
                </a:solidFill>
                <a:latin typeface="Amazon Ember"/>
              </a:rPr>
              <a:t>(Ladder Safety Rails) </a:t>
            </a:r>
            <a:r>
              <a:rPr lang="en-US" b="1" dirty="0">
                <a:solidFill>
                  <a:srgbClr val="FF0000"/>
                </a:solidFill>
                <a:latin typeface="Amazon Ember"/>
              </a:rPr>
              <a:t>$285</a:t>
            </a:r>
            <a:endParaRPr lang="en-US" b="1" i="0" dirty="0">
              <a:solidFill>
                <a:srgbClr val="FF0000"/>
              </a:solidFill>
              <a:effectLst/>
              <a:latin typeface="Amazon Ember"/>
            </a:endParaRPr>
          </a:p>
          <a:p>
            <a:pPr marL="0" indent="0" algn="ctr">
              <a:buNone/>
            </a:pPr>
            <a:r>
              <a:rPr lang="en-US" sz="1000" b="0" i="0" dirty="0">
                <a:solidFill>
                  <a:srgbClr val="0F1111"/>
                </a:solidFill>
                <a:effectLst/>
                <a:latin typeface="Amazon Ember"/>
                <a:hlinkClick r:id="rId4"/>
              </a:rPr>
              <a:t>https://</a:t>
            </a:r>
            <a:r>
              <a:rPr lang="en-US" sz="1000" b="0" i="0" dirty="0" err="1">
                <a:solidFill>
                  <a:srgbClr val="0F1111"/>
                </a:solidFill>
                <a:effectLst/>
                <a:latin typeface="Amazon Ember"/>
                <a:hlinkClick r:id="rId4"/>
              </a:rPr>
              <a:t>www.amazon.com</a:t>
            </a:r>
            <a:r>
              <a:rPr lang="en-US" sz="1000" b="0" i="0" dirty="0">
                <a:solidFill>
                  <a:srgbClr val="0F1111"/>
                </a:solidFill>
                <a:effectLst/>
                <a:latin typeface="Amazon Ember"/>
                <a:hlinkClick r:id="rId4"/>
              </a:rPr>
              <a:t>/</a:t>
            </a:r>
            <a:r>
              <a:rPr lang="en-US" sz="1000" b="0" i="0" dirty="0" err="1">
                <a:solidFill>
                  <a:srgbClr val="0F1111"/>
                </a:solidFill>
                <a:effectLst/>
                <a:latin typeface="Amazon Ember"/>
                <a:hlinkClick r:id="rId4"/>
              </a:rPr>
              <a:t>dp</a:t>
            </a:r>
            <a:r>
              <a:rPr lang="en-US" sz="1000" b="0" i="0" dirty="0">
                <a:solidFill>
                  <a:srgbClr val="0F1111"/>
                </a:solidFill>
                <a:effectLst/>
                <a:latin typeface="Amazon Ember"/>
                <a:hlinkClick r:id="rId4"/>
              </a:rPr>
              <a:t>/B07PRKRK2F/</a:t>
            </a:r>
            <a:endParaRPr lang="en-US" sz="1000" b="0" i="0" dirty="0">
              <a:solidFill>
                <a:srgbClr val="0F1111"/>
              </a:solidFill>
              <a:effectLst/>
              <a:latin typeface="Amazon Ember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961B1A3-65F2-552A-533B-B48D33D1ADDE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24095" y="119417"/>
            <a:ext cx="1355043" cy="4371931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453B1A3-F8F5-75EB-1FB0-D2EF1E1EA665}"/>
              </a:ext>
            </a:extLst>
          </p:cNvPr>
          <p:cNvSpPr txBox="1"/>
          <p:nvPr/>
        </p:nvSpPr>
        <p:spPr>
          <a:xfrm>
            <a:off x="4668916" y="4564151"/>
            <a:ext cx="2626092" cy="67710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285750" indent="-285750">
              <a:buFont typeface="Arial" panose="020B0604020202020204" pitchFamily="34" charset="0"/>
              <a:buChar char="•"/>
              <a:defRPr sz="1400"/>
            </a:lvl1pPr>
          </a:lstStyle>
          <a:p>
            <a:pPr marL="0" indent="0" algn="ctr">
              <a:buNone/>
            </a:pPr>
            <a:r>
              <a:rPr lang="en-US" b="0" i="0" dirty="0">
                <a:solidFill>
                  <a:srgbClr val="0F1111"/>
                </a:solidFill>
                <a:effectLst/>
                <a:latin typeface="Amazon Ember"/>
              </a:rPr>
              <a:t>Louisville Extension Ladder 24-foot </a:t>
            </a:r>
            <a:r>
              <a:rPr lang="en-US" b="0" i="0" dirty="0" err="1">
                <a:solidFill>
                  <a:srgbClr val="0F1111"/>
                </a:solidFill>
                <a:effectLst/>
                <a:latin typeface="Amazon Ember"/>
              </a:rPr>
              <a:t>Aluminium</a:t>
            </a:r>
            <a:r>
              <a:rPr lang="en-US" b="0" i="0" dirty="0">
                <a:solidFill>
                  <a:srgbClr val="0F1111"/>
                </a:solidFill>
                <a:effectLst/>
                <a:latin typeface="Amazon Ember"/>
              </a:rPr>
              <a:t> , 300-Pound </a:t>
            </a:r>
            <a:r>
              <a:rPr lang="en-US" b="1" i="0" dirty="0">
                <a:solidFill>
                  <a:srgbClr val="FF0000"/>
                </a:solidFill>
                <a:effectLst/>
                <a:latin typeface="Amazon Ember"/>
              </a:rPr>
              <a:t>$384</a:t>
            </a:r>
          </a:p>
          <a:p>
            <a:pPr marL="0" indent="0" algn="ctr">
              <a:buNone/>
            </a:pPr>
            <a:r>
              <a:rPr lang="en-US" sz="1000" b="0" i="0" dirty="0">
                <a:solidFill>
                  <a:srgbClr val="0F1111"/>
                </a:solidFill>
                <a:effectLst/>
                <a:latin typeface="Amazon Ember"/>
                <a:hlinkClick r:id="rId6"/>
              </a:rPr>
              <a:t>https://</a:t>
            </a:r>
            <a:r>
              <a:rPr lang="en-US" sz="1000" b="0" i="0" dirty="0" err="1">
                <a:solidFill>
                  <a:srgbClr val="0F1111"/>
                </a:solidFill>
                <a:effectLst/>
                <a:latin typeface="Amazon Ember"/>
                <a:hlinkClick r:id="rId6"/>
              </a:rPr>
              <a:t>www.amazon.com</a:t>
            </a:r>
            <a:r>
              <a:rPr lang="en-US" sz="1000" b="0" i="0" dirty="0">
                <a:solidFill>
                  <a:srgbClr val="0F1111"/>
                </a:solidFill>
                <a:effectLst/>
                <a:latin typeface="Amazon Ember"/>
                <a:hlinkClick r:id="rId6"/>
              </a:rPr>
              <a:t>/</a:t>
            </a:r>
            <a:r>
              <a:rPr lang="en-US" sz="1000" b="0" i="0" dirty="0" err="1">
                <a:solidFill>
                  <a:srgbClr val="0F1111"/>
                </a:solidFill>
                <a:effectLst/>
                <a:latin typeface="Amazon Ember"/>
                <a:hlinkClick r:id="rId6"/>
              </a:rPr>
              <a:t>dp</a:t>
            </a:r>
            <a:r>
              <a:rPr lang="en-US" sz="1000" b="0" i="0" dirty="0">
                <a:solidFill>
                  <a:srgbClr val="0F1111"/>
                </a:solidFill>
                <a:effectLst/>
                <a:latin typeface="Amazon Ember"/>
                <a:hlinkClick r:id="rId6"/>
              </a:rPr>
              <a:t>/B0017ZRIG6/</a:t>
            </a:r>
            <a:endParaRPr lang="en-US" sz="1000" b="0" i="0" dirty="0">
              <a:solidFill>
                <a:srgbClr val="0F1111"/>
              </a:solidFill>
              <a:effectLst/>
              <a:latin typeface="Amazon Ember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C38C7C-80F6-C145-2271-FD25E0425A37}"/>
              </a:ext>
            </a:extLst>
          </p:cNvPr>
          <p:cNvSpPr txBox="1"/>
          <p:nvPr/>
        </p:nvSpPr>
        <p:spPr>
          <a:xfrm>
            <a:off x="77017" y="6415974"/>
            <a:ext cx="2785453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285750" indent="-285750">
              <a:buFont typeface="Arial" panose="020B0604020202020204" pitchFamily="34" charset="0"/>
              <a:buChar char="•"/>
              <a:defRPr sz="1400"/>
            </a:lvl1pPr>
          </a:lstStyle>
          <a:p>
            <a:pPr marL="0" indent="0">
              <a:buNone/>
            </a:pPr>
            <a:r>
              <a:rPr lang="en-US" sz="900" b="0" i="0" dirty="0">
                <a:solidFill>
                  <a:srgbClr val="0F1111"/>
                </a:solidFill>
                <a:effectLst/>
                <a:latin typeface="Amazon Ember"/>
              </a:rPr>
              <a:t>Louisville Ladder LP-2210-00 Alum Adjustable Stabilizer</a:t>
            </a:r>
          </a:p>
          <a:p>
            <a:pPr marL="0" indent="0">
              <a:buNone/>
            </a:pPr>
            <a:r>
              <a:rPr lang="en-US" sz="900" b="0" i="0" dirty="0">
                <a:solidFill>
                  <a:srgbClr val="0F1111"/>
                </a:solidFill>
                <a:effectLst/>
                <a:latin typeface="Amazon Ember"/>
                <a:hlinkClick r:id="rId7"/>
              </a:rPr>
              <a:t>https://</a:t>
            </a:r>
            <a:r>
              <a:rPr lang="en-US" sz="900" b="0" i="0" dirty="0" err="1">
                <a:solidFill>
                  <a:srgbClr val="0F1111"/>
                </a:solidFill>
                <a:effectLst/>
                <a:latin typeface="Amazon Ember"/>
                <a:hlinkClick r:id="rId7"/>
              </a:rPr>
              <a:t>www.amazon.com</a:t>
            </a:r>
            <a:r>
              <a:rPr lang="en-US" sz="900" b="0" i="0" dirty="0">
                <a:solidFill>
                  <a:srgbClr val="0F1111"/>
                </a:solidFill>
                <a:effectLst/>
                <a:latin typeface="Amazon Ember"/>
                <a:hlinkClick r:id="rId7"/>
              </a:rPr>
              <a:t>/</a:t>
            </a:r>
            <a:r>
              <a:rPr lang="en-US" sz="900" b="0" i="0" dirty="0" err="1">
                <a:solidFill>
                  <a:srgbClr val="0F1111"/>
                </a:solidFill>
                <a:effectLst/>
                <a:latin typeface="Amazon Ember"/>
                <a:hlinkClick r:id="rId7"/>
              </a:rPr>
              <a:t>dp</a:t>
            </a:r>
            <a:r>
              <a:rPr lang="en-US" sz="900" b="0" i="0" dirty="0">
                <a:solidFill>
                  <a:srgbClr val="0F1111"/>
                </a:solidFill>
                <a:effectLst/>
                <a:latin typeface="Amazon Ember"/>
                <a:hlinkClick r:id="rId7"/>
              </a:rPr>
              <a:t>/B001BIZBYK/</a:t>
            </a:r>
            <a:endParaRPr lang="en-US" sz="900" b="0" i="0" dirty="0">
              <a:solidFill>
                <a:srgbClr val="0F1111"/>
              </a:solidFill>
              <a:effectLst/>
              <a:latin typeface="Amazon Ember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F15D9A-4E7A-F931-E2A7-BD1D4ADDD7B0}"/>
              </a:ext>
            </a:extLst>
          </p:cNvPr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58664" y="6415974"/>
            <a:ext cx="614879" cy="369333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826B649-695D-CF34-18F7-53DD263D5A53}"/>
              </a:ext>
            </a:extLst>
          </p:cNvPr>
          <p:cNvSpPr txBox="1"/>
          <p:nvPr/>
        </p:nvSpPr>
        <p:spPr>
          <a:xfrm>
            <a:off x="6721608" y="3272345"/>
            <a:ext cx="3030359" cy="7848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285750" indent="-285750">
              <a:buFont typeface="Arial" panose="020B0604020202020204" pitchFamily="34" charset="0"/>
              <a:buChar char="•"/>
              <a:defRPr sz="1400"/>
            </a:lvl1pPr>
          </a:lstStyle>
          <a:p>
            <a:pPr marL="0" indent="0" algn="ctr">
              <a:buNone/>
            </a:pPr>
            <a:r>
              <a:rPr lang="en-US" sz="1200" b="0" i="0" dirty="0">
                <a:solidFill>
                  <a:srgbClr val="0F1111"/>
                </a:solidFill>
                <a:effectLst/>
                <a:latin typeface="Amazon Ember"/>
              </a:rPr>
              <a:t>Telescoping Ladder, 16.5 Ft, 330 </a:t>
            </a:r>
            <a:r>
              <a:rPr lang="en-US" sz="1200" b="0" i="0" dirty="0" err="1">
                <a:solidFill>
                  <a:srgbClr val="0F1111"/>
                </a:solidFill>
                <a:effectLst/>
                <a:latin typeface="Amazon Ember"/>
              </a:rPr>
              <a:t>lb</a:t>
            </a:r>
            <a:r>
              <a:rPr lang="en-US" sz="1200" b="0" i="0" dirty="0">
                <a:solidFill>
                  <a:srgbClr val="0F1111"/>
                </a:solidFill>
                <a:effectLst/>
                <a:latin typeface="Amazon Ember"/>
              </a:rPr>
              <a:t> </a:t>
            </a:r>
            <a:r>
              <a:rPr lang="en-US" sz="1200" b="1" i="0" dirty="0">
                <a:solidFill>
                  <a:srgbClr val="FF0000"/>
                </a:solidFill>
                <a:effectLst/>
                <a:latin typeface="Amazon Ember"/>
              </a:rPr>
              <a:t>$150-170</a:t>
            </a:r>
          </a:p>
          <a:p>
            <a:pPr marL="0" indent="0" algn="ctr">
              <a:buNone/>
            </a:pPr>
            <a:r>
              <a:rPr lang="en-US" sz="1200" b="0" i="0" dirty="0">
                <a:solidFill>
                  <a:srgbClr val="0F1111"/>
                </a:solidFill>
                <a:effectLst/>
                <a:latin typeface="Amazon Ember"/>
              </a:rPr>
              <a:t>with Tool Platform and Stabilizer Bar</a:t>
            </a:r>
          </a:p>
          <a:p>
            <a:pPr marL="0" indent="0" algn="ctr">
              <a:buNone/>
            </a:pPr>
            <a:r>
              <a:rPr lang="en-US" sz="900" b="0" i="0" dirty="0">
                <a:solidFill>
                  <a:srgbClr val="0F1111"/>
                </a:solidFill>
                <a:effectLst/>
                <a:latin typeface="Amazon Ember"/>
                <a:hlinkClick r:id="rId9"/>
              </a:rPr>
              <a:t>https://www.amazon.com/dp/B0CQ4N3QVZ/</a:t>
            </a:r>
            <a:br>
              <a:rPr lang="en-US" sz="900" b="0" i="0" dirty="0">
                <a:solidFill>
                  <a:srgbClr val="0F1111"/>
                </a:solidFill>
                <a:effectLst/>
                <a:latin typeface="Amazon Ember"/>
              </a:rPr>
            </a:br>
            <a:r>
              <a:rPr lang="en-US" sz="1200" b="0" i="0" dirty="0">
                <a:solidFill>
                  <a:srgbClr val="FF0000"/>
                </a:solidFill>
                <a:effectLst/>
                <a:latin typeface="Amazon Ember"/>
              </a:rPr>
              <a:t>don't like it – very heavy.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567F01B7-E0E0-B588-3166-CC896447BC4B}"/>
              </a:ext>
            </a:extLst>
          </p:cNvPr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00850" y="114720"/>
            <a:ext cx="3091589" cy="3110402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66A6FEB-2E87-CF9C-A24F-187E3F81A5A6}"/>
              </a:ext>
            </a:extLst>
          </p:cNvPr>
          <p:cNvSpPr txBox="1"/>
          <p:nvPr/>
        </p:nvSpPr>
        <p:spPr>
          <a:xfrm>
            <a:off x="3258254" y="2755602"/>
            <a:ext cx="1607637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285750" indent="-285750">
              <a:buFont typeface="Arial" panose="020B0604020202020204" pitchFamily="34" charset="0"/>
              <a:buChar char="•"/>
              <a:defRPr sz="1400"/>
            </a:lvl1pPr>
          </a:lstStyle>
          <a:p>
            <a:pPr marL="0" indent="0" algn="ctr">
              <a:buNone/>
            </a:pPr>
            <a:r>
              <a:rPr lang="en-US" sz="1200" b="0" i="0" dirty="0">
                <a:solidFill>
                  <a:srgbClr val="0F1111"/>
                </a:solidFill>
                <a:effectLst/>
                <a:latin typeface="Amazon Ember"/>
              </a:rPr>
              <a:t>Ladder-Max Stand-Off Stabilizer</a:t>
            </a:r>
          </a:p>
          <a:p>
            <a:pPr marL="0" indent="0" algn="ctr">
              <a:buNone/>
            </a:pPr>
            <a:r>
              <a:rPr lang="en-US" sz="1200" b="0" i="0" dirty="0">
                <a:solidFill>
                  <a:srgbClr val="0F1111"/>
                </a:solidFill>
                <a:effectLst/>
                <a:latin typeface="Amazon Ember"/>
                <a:hlinkClick r:id="rId11"/>
              </a:rPr>
              <a:t>https://</a:t>
            </a:r>
            <a:r>
              <a:rPr lang="en-US" sz="1200" b="0" i="0" dirty="0" err="1">
                <a:solidFill>
                  <a:srgbClr val="0F1111"/>
                </a:solidFill>
                <a:effectLst/>
                <a:latin typeface="Amazon Ember"/>
                <a:hlinkClick r:id="rId11"/>
              </a:rPr>
              <a:t>www.amazon.com</a:t>
            </a:r>
            <a:r>
              <a:rPr lang="en-US" sz="1200" b="0" i="0" dirty="0">
                <a:solidFill>
                  <a:srgbClr val="0F1111"/>
                </a:solidFill>
                <a:effectLst/>
                <a:latin typeface="Amazon Ember"/>
                <a:hlinkClick r:id="rId11"/>
              </a:rPr>
              <a:t>/</a:t>
            </a:r>
            <a:r>
              <a:rPr lang="en-US" sz="1200" b="0" i="0" dirty="0" err="1">
                <a:solidFill>
                  <a:srgbClr val="0F1111"/>
                </a:solidFill>
                <a:effectLst/>
                <a:latin typeface="Amazon Ember"/>
                <a:hlinkClick r:id="rId11"/>
              </a:rPr>
              <a:t>dp</a:t>
            </a:r>
            <a:r>
              <a:rPr lang="en-US" sz="1200" b="0" i="0" dirty="0">
                <a:solidFill>
                  <a:srgbClr val="0F1111"/>
                </a:solidFill>
                <a:effectLst/>
                <a:latin typeface="Amazon Ember"/>
                <a:hlinkClick r:id="rId11"/>
              </a:rPr>
              <a:t>/B0007R6L8Q/</a:t>
            </a:r>
            <a:endParaRPr lang="en-US" sz="1000" b="0" i="0" dirty="0">
              <a:solidFill>
                <a:srgbClr val="0F1111"/>
              </a:solidFill>
              <a:effectLst/>
              <a:latin typeface="Amazon Ember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3209AF95-E825-18D1-090D-4890AF5BB3AB}"/>
              </a:ext>
            </a:extLst>
          </p:cNvPr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26610" y="1238376"/>
            <a:ext cx="1080412" cy="1472210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46F8C290-510A-76F9-6AB7-58EA5883353E}"/>
              </a:ext>
            </a:extLst>
          </p:cNvPr>
          <p:cNvSpPr txBox="1"/>
          <p:nvPr/>
        </p:nvSpPr>
        <p:spPr>
          <a:xfrm>
            <a:off x="77017" y="5977467"/>
            <a:ext cx="2417705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285750" indent="-285750">
              <a:buFont typeface="Arial" panose="020B0604020202020204" pitchFamily="34" charset="0"/>
              <a:buChar char="•"/>
              <a:defRPr sz="1400"/>
            </a:lvl1pPr>
          </a:lstStyle>
          <a:p>
            <a:pPr marL="0" indent="0">
              <a:buNone/>
            </a:pPr>
            <a:r>
              <a:rPr lang="en-US" sz="900" b="0" i="0" dirty="0">
                <a:solidFill>
                  <a:srgbClr val="0F1111"/>
                </a:solidFill>
                <a:effectLst/>
                <a:latin typeface="Amazon Ember"/>
              </a:rPr>
              <a:t>Ladder Stabilizer, [Heavy Duty] </a:t>
            </a:r>
            <a:r>
              <a:rPr lang="en-US" sz="900" b="0" i="0" dirty="0">
                <a:solidFill>
                  <a:srgbClr val="0F1111"/>
                </a:solidFill>
                <a:effectLst/>
                <a:latin typeface="Amazon Ember"/>
                <a:hlinkClick r:id="rId13"/>
              </a:rPr>
              <a:t>https://www.amazon.com/dp/B0CKRDRBCF/</a:t>
            </a:r>
            <a:endParaRPr lang="en-US" sz="900" b="0" i="0" dirty="0">
              <a:solidFill>
                <a:srgbClr val="0F1111"/>
              </a:solidFill>
              <a:effectLst/>
              <a:latin typeface="Amazon Ember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0CEC51FF-CDC5-ADAA-73DE-EDE1D360C0AB}"/>
              </a:ext>
            </a:extLst>
          </p:cNvPr>
          <p:cNvPicPr>
            <a:picLocks noChangeAspect="1"/>
          </p:cNvPicPr>
          <p:nvPr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15942" y="5888829"/>
            <a:ext cx="493056" cy="457970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4105579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5D631C-882B-CEF9-443A-3701D13E4B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756FB4C-0506-05D3-D546-F9010E49BF1A}"/>
              </a:ext>
            </a:extLst>
          </p:cNvPr>
          <p:cNvSpPr txBox="1"/>
          <p:nvPr/>
        </p:nvSpPr>
        <p:spPr>
          <a:xfrm>
            <a:off x="0" y="0"/>
            <a:ext cx="54572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Waterproofing Chimney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04ECAA-549B-1D34-BFC5-FF1B89A39C65}"/>
              </a:ext>
            </a:extLst>
          </p:cNvPr>
          <p:cNvSpPr txBox="1"/>
          <p:nvPr/>
        </p:nvSpPr>
        <p:spPr>
          <a:xfrm>
            <a:off x="80603" y="523220"/>
            <a:ext cx="4683766" cy="286232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285750" indent="-285750">
              <a:buFont typeface="Arial" panose="020B0604020202020204" pitchFamily="34" charset="0"/>
              <a:buChar char="•"/>
              <a:defRPr sz="1400"/>
            </a:lvl1pPr>
          </a:lstStyle>
          <a:p>
            <a:pPr marL="0" indent="0">
              <a:buNone/>
            </a:pPr>
            <a:r>
              <a:rPr lang="en-US" sz="1200" b="0" i="0" dirty="0">
                <a:solidFill>
                  <a:srgbClr val="202124"/>
                </a:solidFill>
                <a:effectLst/>
              </a:rPr>
              <a:t>Here is a demo video: </a:t>
            </a:r>
            <a:r>
              <a:rPr lang="en-US" sz="1200" b="1" i="0" dirty="0">
                <a:solidFill>
                  <a:srgbClr val="FF0000"/>
                </a:solidFill>
                <a:effectLst/>
              </a:rPr>
              <a:t>Tuckpointing a Chimney </a:t>
            </a:r>
            <a:r>
              <a:rPr lang="en-US" sz="1200" b="0" i="0" dirty="0">
                <a:effectLst/>
                <a:hlinkClick r:id="rId2"/>
              </a:rPr>
              <a:t>https://www.youtube.com/watch?v=Y9mjAT8Gbb8</a:t>
            </a:r>
            <a:br>
              <a:rPr lang="en-US" sz="1200" dirty="0"/>
            </a:br>
            <a:br>
              <a:rPr lang="en-US" sz="1200" dirty="0"/>
            </a:br>
            <a:r>
              <a:rPr lang="en-US" sz="1200" b="0" i="0" dirty="0">
                <a:solidFill>
                  <a:srgbClr val="202124"/>
                </a:solidFill>
                <a:effectLst/>
              </a:rPr>
              <a:t>He is using "Mortar Mix type S"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202124"/>
                </a:solidFill>
              </a:rPr>
              <a:t>He uses  </a:t>
            </a:r>
            <a:r>
              <a:rPr lang="en-US" sz="1200" b="0" i="0" dirty="0">
                <a:solidFill>
                  <a:srgbClr val="202124"/>
                </a:solidFill>
                <a:effectLst/>
              </a:rPr>
              <a:t>"</a:t>
            </a:r>
            <a:r>
              <a:rPr lang="en-US" sz="1200" b="1" i="0" dirty="0">
                <a:solidFill>
                  <a:srgbClr val="FF0000"/>
                </a:solidFill>
                <a:effectLst/>
              </a:rPr>
              <a:t>Mortar Mix type S</a:t>
            </a:r>
            <a:r>
              <a:rPr lang="en-US" sz="1200" b="0" i="0" dirty="0">
                <a:solidFill>
                  <a:srgbClr val="202124"/>
                </a:solidFill>
                <a:effectLst/>
              </a:rPr>
              <a:t>" and "</a:t>
            </a:r>
            <a:r>
              <a:rPr lang="en-US" sz="1200" b="1" i="0" dirty="0" err="1">
                <a:solidFill>
                  <a:srgbClr val="FF0000"/>
                </a:solidFill>
                <a:effectLst/>
              </a:rPr>
              <a:t>Mascobond</a:t>
            </a:r>
            <a:r>
              <a:rPr lang="en-US" sz="1200" b="1" i="0" dirty="0">
                <a:solidFill>
                  <a:srgbClr val="FF0000"/>
                </a:solidFill>
                <a:effectLst/>
              </a:rPr>
              <a:t> SBR</a:t>
            </a:r>
            <a:r>
              <a:rPr lang="en-US" sz="1200" b="0" i="0" dirty="0">
                <a:solidFill>
                  <a:srgbClr val="202124"/>
                </a:solidFill>
                <a:effectLst/>
              </a:rPr>
              <a:t>" bonding agent </a:t>
            </a:r>
          </a:p>
          <a:p>
            <a:pPr marL="0" indent="0">
              <a:buNone/>
            </a:pPr>
            <a:r>
              <a:rPr lang="en-US" sz="1200" dirty="0"/>
              <a:t>Instruments:</a:t>
            </a:r>
          </a:p>
          <a:p>
            <a:r>
              <a:rPr lang="en-US" sz="1200" dirty="0">
                <a:hlinkClick r:id="rId3"/>
              </a:rPr>
              <a:t>https://www.amazon.com/dp/B09VT7MBZZ/ </a:t>
            </a:r>
            <a:endParaRPr lang="en-US" sz="1200" dirty="0"/>
          </a:p>
          <a:p>
            <a:r>
              <a:rPr lang="en-US" sz="1200" dirty="0">
                <a:hlinkClick r:id="rId4"/>
              </a:rPr>
              <a:t>https://www.thisoldhouse.com/masonry/21016125/how-to-repoint-brick-using-only-hand-tools</a:t>
            </a:r>
            <a:endParaRPr lang="en-US" sz="1200" dirty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b="0" i="0" dirty="0">
                <a:solidFill>
                  <a:srgbClr val="202124"/>
                </a:solidFill>
                <a:effectLst/>
              </a:rPr>
              <a:t>And then he sprays a sealant:</a:t>
            </a:r>
            <a:br>
              <a:rPr lang="en-US" sz="1200" dirty="0"/>
            </a:br>
            <a:r>
              <a:rPr lang="en-US" sz="1200" b="0" i="0" dirty="0">
                <a:effectLst/>
                <a:hlinkClick r:id="rId5"/>
              </a:rPr>
              <a:t>https://www.youtube.com/watch?v=vNsrcGqJoYs</a:t>
            </a:r>
            <a:br>
              <a:rPr lang="en-US" sz="1200" dirty="0"/>
            </a:br>
            <a:r>
              <a:rPr lang="en-US" sz="1200" dirty="0"/>
              <a:t>There are many sealants, for example </a:t>
            </a:r>
            <a:r>
              <a:rPr lang="en-US" sz="1200" b="1" dirty="0" err="1">
                <a:solidFill>
                  <a:srgbClr val="FF0000"/>
                </a:solidFill>
              </a:rPr>
              <a:t>LastiSeal</a:t>
            </a:r>
            <a:r>
              <a:rPr lang="en-US" sz="1200" dirty="0"/>
              <a:t>:</a:t>
            </a:r>
            <a:br>
              <a:rPr lang="en-US" sz="1200" dirty="0"/>
            </a:br>
            <a:r>
              <a:rPr lang="en-US" sz="1200" dirty="0">
                <a:hlinkClick r:id="rId6"/>
              </a:rPr>
              <a:t>https://www.amazon.com/dp/B007C6PQWM</a:t>
            </a:r>
            <a:r>
              <a:rPr lang="en-US" sz="1200" dirty="0"/>
              <a:t> </a:t>
            </a:r>
          </a:p>
          <a:p>
            <a:pPr marL="0" indent="0">
              <a:buNone/>
            </a:pPr>
            <a:r>
              <a:rPr lang="en-US" sz="1200" dirty="0">
                <a:hlinkClick r:id="rId7"/>
              </a:rPr>
              <a:t>https://www.amazon.com/dp/B000E28UQU</a:t>
            </a:r>
            <a:r>
              <a:rPr lang="en-US" sz="1200" dirty="0"/>
              <a:t> - sprayer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F353A45-11B8-A1C5-084A-65727CC1B17B}"/>
              </a:ext>
            </a:extLst>
          </p:cNvPr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07177" y="3572900"/>
            <a:ext cx="1244587" cy="158871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FB8ECCF-88FA-3E9A-358A-9AA1B21E21E0}"/>
              </a:ext>
            </a:extLst>
          </p:cNvPr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834" y="5213448"/>
            <a:ext cx="1514152" cy="158871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E7FCA04-20C8-8B79-D9D0-1C1F562B5231}"/>
              </a:ext>
            </a:extLst>
          </p:cNvPr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834" y="3572900"/>
            <a:ext cx="1221848" cy="158871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3F30BEC-9F78-7057-0152-59AD6FCAC16C}"/>
              </a:ext>
            </a:extLst>
          </p:cNvPr>
          <p:cNvPicPr>
            <a:picLocks noChangeAspect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55701" y="149402"/>
            <a:ext cx="2053454" cy="212365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B575BAE-1386-1831-1C19-9A77ED62237C}"/>
              </a:ext>
            </a:extLst>
          </p:cNvPr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003190" y="165759"/>
            <a:ext cx="1748486" cy="212365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4069148-990A-F9CF-BC10-724E400E8520}"/>
              </a:ext>
            </a:extLst>
          </p:cNvPr>
          <p:cNvPicPr>
            <a:picLocks noChangeAspect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876808" y="180211"/>
            <a:ext cx="3234589" cy="2123658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5DA65063-5105-3154-2E53-CBF0B7C7B1CF}"/>
              </a:ext>
            </a:extLst>
          </p:cNvPr>
          <p:cNvPicPr>
            <a:picLocks noChangeAspect="1"/>
          </p:cNvPicPr>
          <p:nvPr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41508" y="4903704"/>
            <a:ext cx="1013475" cy="183303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D26F57B7-9076-DE14-7DDD-842C01FD25F6}"/>
              </a:ext>
            </a:extLst>
          </p:cNvPr>
          <p:cNvPicPr>
            <a:picLocks noChangeAspect="1"/>
          </p:cNvPicPr>
          <p:nvPr/>
        </p:nvPicPr>
        <p:blipFill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77275" y="3595609"/>
            <a:ext cx="4050353" cy="229841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0C8600A5-C025-2079-9741-2E1FE5BFE2B9}"/>
              </a:ext>
            </a:extLst>
          </p:cNvPr>
          <p:cNvPicPr>
            <a:picLocks noChangeAspect="1"/>
          </p:cNvPicPr>
          <p:nvPr/>
        </p:nvPicPr>
        <p:blipFill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61378" y="2551118"/>
            <a:ext cx="2197036" cy="2123658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7BF63E31-A2A8-CCA9-3C91-329982E7799A}"/>
              </a:ext>
            </a:extLst>
          </p:cNvPr>
          <p:cNvPicPr>
            <a:picLocks noChangeAspect="1"/>
          </p:cNvPicPr>
          <p:nvPr/>
        </p:nvPicPr>
        <p:blipFill>
          <a:blip r:embed="rId1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64062" y="4859685"/>
            <a:ext cx="1337547" cy="1738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413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0163547-3461-AE07-C75E-7594C61EA810}"/>
              </a:ext>
            </a:extLst>
          </p:cNvPr>
          <p:cNvSpPr txBox="1"/>
          <p:nvPr/>
        </p:nvSpPr>
        <p:spPr>
          <a:xfrm>
            <a:off x="27590" y="156426"/>
            <a:ext cx="45750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Chimney Fan Draft Inducer</a:t>
            </a:r>
          </a:p>
          <a:p>
            <a:r>
              <a:rPr lang="en-US" sz="1200" b="1" dirty="0"/>
              <a:t>Prevent wood stove exhaust from entering the room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D0E4DA9-E4F2-E34E-F919-6BBBAEFDD7D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8581" y="3812248"/>
            <a:ext cx="2104583" cy="199364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E4134FA-9C86-1ED0-6854-E397FF551634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23164" y="3812248"/>
            <a:ext cx="2305957" cy="21961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8DCCB36-5A5C-A131-2897-5A5F969C3C06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02678" y="3812248"/>
            <a:ext cx="2154185" cy="21961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A3BD7ED-07BD-CB55-974C-D87E032C35B8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8581" y="1843315"/>
            <a:ext cx="1832429" cy="181019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F87E69D-57C4-BE32-103D-5EFE0C6250AD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56114" y="1843315"/>
            <a:ext cx="1541114" cy="188413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19074FB-33E1-EC08-AE2A-42103F180C41}"/>
              </a:ext>
            </a:extLst>
          </p:cNvPr>
          <p:cNvSpPr txBox="1"/>
          <p:nvPr/>
        </p:nvSpPr>
        <p:spPr>
          <a:xfrm>
            <a:off x="118581" y="730466"/>
            <a:ext cx="5808494" cy="73866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Tip to prevent the smoke from getting into the room when you ignite the fire:</a:t>
            </a:r>
          </a:p>
          <a:p>
            <a:r>
              <a:rPr lang="en-US" sz="1400" dirty="0">
                <a:solidFill>
                  <a:srgbClr val="00B050"/>
                </a:solidFill>
              </a:rPr>
              <a:t>simply open the outer door or window to remove the air pressure difference between the room and outside.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4F7554B-C216-2253-8A4B-383EAC5D3709}"/>
              </a:ext>
            </a:extLst>
          </p:cNvPr>
          <p:cNvSpPr txBox="1"/>
          <p:nvPr/>
        </p:nvSpPr>
        <p:spPr>
          <a:xfrm>
            <a:off x="6907576" y="2731256"/>
            <a:ext cx="5165842" cy="39703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 chimney fan is a </a:t>
            </a:r>
            <a:r>
              <a:rPr lang="en-US" sz="1400" b="1" dirty="0">
                <a:solidFill>
                  <a:srgbClr val="FF0000"/>
                </a:solidFill>
              </a:rPr>
              <a:t>remote-controlled fan </a:t>
            </a:r>
            <a:r>
              <a:rPr lang="en-US" sz="1400" dirty="0"/>
              <a:t>which is fitted either at the top of your chimney or to a twin wall flue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chimney fans work by creating negative pressure within the chimney flue </a:t>
            </a:r>
            <a:r>
              <a:rPr lang="en-US" sz="1400" b="1" dirty="0">
                <a:solidFill>
                  <a:srgbClr val="FF0000"/>
                </a:solidFill>
              </a:rPr>
              <a:t>pulling gases from the room into the chimney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easier to light the fireplace, prevent smoke entering the room (especially in winter)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fireplace becomes 10-15% more efficient, cleaner burning, less smoke and dirt/particles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maintains consistent chimney draw, better stable performance during bad stormy weather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protection against birds (birds nests can block chimneys)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00B050"/>
                </a:solidFill>
              </a:rPr>
              <a:t>specific fans for different temperatures (up to 500ºC) and fuels (solid, gas, oil, ...)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manual or automatic control of speed to maintain draught in the chimney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B0F0"/>
                </a:solidFill>
              </a:rPr>
              <a:t>fan usually uses less than 40 Watts. The wire runs from the fan down into your home. The control unit is usually installed on the wall near the fireplace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EAABD4-6479-78D5-9B52-3DABBCEFD5F6}"/>
              </a:ext>
            </a:extLst>
          </p:cNvPr>
          <p:cNvSpPr txBox="1"/>
          <p:nvPr/>
        </p:nvSpPr>
        <p:spPr>
          <a:xfrm>
            <a:off x="4482178" y="1992568"/>
            <a:ext cx="23951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Chimney Fan Buying Guide</a:t>
            </a:r>
          </a:p>
          <a:p>
            <a:r>
              <a:rPr lang="en-US" sz="1200" dirty="0">
                <a:hlinkClick r:id="rId7"/>
              </a:rPr>
              <a:t>https://www.tradepriceflues.com/blog/chimney-fan-buying-guide/</a:t>
            </a:r>
            <a:endParaRPr lang="en-US" sz="12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FD9909F-9700-066E-5057-C03401839068}"/>
              </a:ext>
            </a:extLst>
          </p:cNvPr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49417" y="156426"/>
            <a:ext cx="2624001" cy="2024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6190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igns Your Chimney Crown is Damaged and What To Do About It">
            <a:extLst>
              <a:ext uri="{FF2B5EF4-FFF2-40B4-BE49-F238E27FC236}">
                <a16:creationId xmlns:a16="http://schemas.microsoft.com/office/drawing/2014/main" id="{04B62F88-FEDC-AABE-955E-B2B203CE06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388" y="726194"/>
            <a:ext cx="2430137" cy="2430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8C5BC97-9189-A80A-C188-D807FD014330}"/>
              </a:ext>
            </a:extLst>
          </p:cNvPr>
          <p:cNvSpPr txBox="1"/>
          <p:nvPr/>
        </p:nvSpPr>
        <p:spPr>
          <a:xfrm>
            <a:off x="27590" y="156426"/>
            <a:ext cx="1999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Chimney Crown</a:t>
            </a:r>
          </a:p>
        </p:txBody>
      </p:sp>
      <p:pic>
        <p:nvPicPr>
          <p:cNvPr id="1028" name="Picture 4" descr="How to repair a bad chimney crown - YouTube">
            <a:extLst>
              <a:ext uri="{FF2B5EF4-FFF2-40B4-BE49-F238E27FC236}">
                <a16:creationId xmlns:a16="http://schemas.microsoft.com/office/drawing/2014/main" id="{D2DAE0C5-57CF-FE58-4D03-63DA571977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1010" y="726194"/>
            <a:ext cx="3090298" cy="1730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rofessional Chimney Crown Repairs | Prevent Chimney Leaks">
            <a:extLst>
              <a:ext uri="{FF2B5EF4-FFF2-40B4-BE49-F238E27FC236}">
                <a16:creationId xmlns:a16="http://schemas.microsoft.com/office/drawing/2014/main" id="{CC7991A8-810F-3D0C-2BCA-757CF17613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1010" y="2588045"/>
            <a:ext cx="3090298" cy="3090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himney Crown Repair Brooklyn | Brooklyn Chimney Crown Repair and  Installation Specialists | Chimney Crown Repair New York | Chimney Crown  Repair NY">
            <a:extLst>
              <a:ext uri="{FF2B5EF4-FFF2-40B4-BE49-F238E27FC236}">
                <a16:creationId xmlns:a16="http://schemas.microsoft.com/office/drawing/2014/main" id="{BAAE5FED-2A49-5154-0E4C-BFBCDE1E96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388" y="3356767"/>
            <a:ext cx="2390696" cy="2002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58C3279-73A5-6F56-B488-790407CD95DF}"/>
              </a:ext>
            </a:extLst>
          </p:cNvPr>
          <p:cNvSpPr txBox="1"/>
          <p:nvPr/>
        </p:nvSpPr>
        <p:spPr>
          <a:xfrm>
            <a:off x="6381145" y="726194"/>
            <a:ext cx="5692840" cy="310854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Repairing a cracked chimney crown.</a:t>
            </a:r>
          </a:p>
          <a:p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few fine cracks - can be sealed with masonry silicone sealant or acrylic latex caulk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larger cracks can be patched with quick-setting repair mortar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significan</a:t>
            </a:r>
            <a:r>
              <a:rPr lang="en-US" sz="1400" dirty="0"/>
              <a:t> damage may require full replacement</a:t>
            </a:r>
          </a:p>
          <a:p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clean with wire brush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remove loose mortar (use chisel)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lightly dampen the crown with wet cloth to help the repair materials bond better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apply sealant, caulk, or mortar using putty knife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Apply Elastomeric Sealant after the patch has dried (water-based elastomeric coating designed for chimney crowns).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801880-7E85-D9E2-6CAC-08A25593819E}"/>
              </a:ext>
            </a:extLst>
          </p:cNvPr>
          <p:cNvSpPr txBox="1"/>
          <p:nvPr/>
        </p:nvSpPr>
        <p:spPr>
          <a:xfrm>
            <a:off x="406299" y="5359465"/>
            <a:ext cx="2084874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Cracks in Chimney Crown</a:t>
            </a:r>
          </a:p>
        </p:txBody>
      </p:sp>
    </p:spTree>
    <p:extLst>
      <p:ext uri="{BB962C8B-B14F-4D97-AF65-F5344CB8AC3E}">
        <p14:creationId xmlns:p14="http://schemas.microsoft.com/office/powerpoint/2010/main" val="7121152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8C287DC-8697-95EE-87E2-722FB7D00257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535" y="722647"/>
            <a:ext cx="1374029" cy="14146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28E18E6-3C5C-495D-0D10-E8260D137553}"/>
              </a:ext>
            </a:extLst>
          </p:cNvPr>
          <p:cNvSpPr txBox="1"/>
          <p:nvPr/>
        </p:nvSpPr>
        <p:spPr>
          <a:xfrm>
            <a:off x="16213" y="0"/>
            <a:ext cx="49805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Anti-Backdraft Damper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7C5F5E-E079-5449-525B-0313CE20A30A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83844" y="641115"/>
            <a:ext cx="1400665" cy="14146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D70FDEA-A661-14B8-993C-FF54FF55641D}"/>
              </a:ext>
            </a:extLst>
          </p:cNvPr>
          <p:cNvSpPr txBox="1"/>
          <p:nvPr/>
        </p:nvSpPr>
        <p:spPr>
          <a:xfrm>
            <a:off x="106535" y="2180238"/>
            <a:ext cx="3412641" cy="18158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Typically, the </a:t>
            </a:r>
            <a:r>
              <a:rPr lang="en-US" sz="1400" b="1" dirty="0">
                <a:solidFill>
                  <a:srgbClr val="FF0000"/>
                </a:solidFill>
              </a:rPr>
              <a:t>backdraft damper </a:t>
            </a:r>
            <a:r>
              <a:rPr lang="en-US" sz="1400" dirty="0"/>
              <a:t>is situated into the duct system and prevents air from the outside coming into your home. </a:t>
            </a:r>
          </a:p>
          <a:p>
            <a:endParaRPr lang="en-US" sz="1400" dirty="0"/>
          </a:p>
          <a:p>
            <a:r>
              <a:rPr lang="en-US" sz="1400" dirty="0"/>
              <a:t>Dampers are built with blades designed to </a:t>
            </a:r>
            <a:r>
              <a:rPr lang="en-US" sz="1400" b="1" dirty="0">
                <a:solidFill>
                  <a:srgbClr val="FF0000"/>
                </a:solidFill>
              </a:rPr>
              <a:t>allow air to flow through in one direction out of the house</a:t>
            </a:r>
            <a:r>
              <a:rPr lang="en-US" sz="1400" dirty="0"/>
              <a:t>, keeping cold air outside during the winter months.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512EED-9C70-E0C9-B7F9-6A2AB3744983}"/>
              </a:ext>
            </a:extLst>
          </p:cNvPr>
          <p:cNvSpPr txBox="1"/>
          <p:nvPr/>
        </p:nvSpPr>
        <p:spPr>
          <a:xfrm>
            <a:off x="4680528" y="2315025"/>
            <a:ext cx="3553691" cy="9541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A </a:t>
            </a:r>
            <a:r>
              <a:rPr lang="en-US" sz="1400" b="1" dirty="0">
                <a:solidFill>
                  <a:srgbClr val="FF0000"/>
                </a:solidFill>
              </a:rPr>
              <a:t>louver</a:t>
            </a:r>
            <a:r>
              <a:rPr lang="en-US" sz="1400" dirty="0"/>
              <a:t> is a </a:t>
            </a:r>
            <a:r>
              <a:rPr lang="en-US" sz="1400" b="1" dirty="0">
                <a:solidFill>
                  <a:srgbClr val="00B0F0"/>
                </a:solidFill>
              </a:rPr>
              <a:t>window blind or shutter with horizontal slats</a:t>
            </a:r>
            <a:r>
              <a:rPr lang="en-US" sz="1400" dirty="0"/>
              <a:t> that are angled to </a:t>
            </a:r>
            <a:r>
              <a:rPr lang="en-US" sz="1400" b="1" dirty="0">
                <a:solidFill>
                  <a:srgbClr val="FF0000"/>
                </a:solidFill>
              </a:rPr>
              <a:t>admit air, but to keep out rain</a:t>
            </a:r>
            <a:r>
              <a:rPr lang="en-US" sz="1400" dirty="0"/>
              <a:t>. The angle of the slats may be adjustable or fixed.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BFA5364-58F7-DE3E-F222-96A145BBECBF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65519" y="261610"/>
            <a:ext cx="3568700" cy="189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1485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842</TotalTime>
  <Words>954</Words>
  <Application>Microsoft Macintosh PowerPoint</Application>
  <PresentationFormat>Widescreen</PresentationFormat>
  <Paragraphs>83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Amazon Ember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Lev Selector</dc:creator>
  <cp:lastModifiedBy>Lev Selector</cp:lastModifiedBy>
  <cp:revision>64</cp:revision>
  <dcterms:created xsi:type="dcterms:W3CDTF">2022-06-02T16:58:09Z</dcterms:created>
  <dcterms:modified xsi:type="dcterms:W3CDTF">2024-10-24T16:54:50Z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f518368-b969-4042-91d9-8939bd921da2_Enabled">
    <vt:lpwstr>true</vt:lpwstr>
  </property>
  <property fmtid="{D5CDD505-2E9C-101B-9397-08002B2CF9AE}" pid="3" name="MSIP_Label_4f518368-b969-4042-91d9-8939bd921da2_SetDate">
    <vt:lpwstr>2022-06-02T16:58:10Z</vt:lpwstr>
  </property>
  <property fmtid="{D5CDD505-2E9C-101B-9397-08002B2CF9AE}" pid="4" name="MSIP_Label_4f518368-b969-4042-91d9-8939bd921da2_Method">
    <vt:lpwstr>Standard</vt:lpwstr>
  </property>
  <property fmtid="{D5CDD505-2E9C-101B-9397-08002B2CF9AE}" pid="5" name="MSIP_Label_4f518368-b969-4042-91d9-8939bd921da2_Name">
    <vt:lpwstr>General</vt:lpwstr>
  </property>
  <property fmtid="{D5CDD505-2E9C-101B-9397-08002B2CF9AE}" pid="6" name="MSIP_Label_4f518368-b969-4042-91d9-8939bd921da2_SiteId">
    <vt:lpwstr>116e9905-19fc-428e-93d4-bcaffb833597</vt:lpwstr>
  </property>
  <property fmtid="{D5CDD505-2E9C-101B-9397-08002B2CF9AE}" pid="7" name="MSIP_Label_4f518368-b969-4042-91d9-8939bd921da2_ActionId">
    <vt:lpwstr>93134c22-9ab4-41e7-a5b4-b1f73aac775b</vt:lpwstr>
  </property>
  <property fmtid="{D5CDD505-2E9C-101B-9397-08002B2CF9AE}" pid="8" name="MSIP_Label_4f518368-b969-4042-91d9-8939bd921da2_ContentBits">
    <vt:lpwstr>0</vt:lpwstr>
  </property>
</Properties>
</file>