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77" r:id="rId4"/>
    <p:sldId id="261" r:id="rId5"/>
    <p:sldId id="260" r:id="rId6"/>
    <p:sldId id="265" r:id="rId7"/>
    <p:sldId id="262" r:id="rId8"/>
    <p:sldId id="263" r:id="rId9"/>
    <p:sldId id="257" r:id="rId10"/>
    <p:sldId id="258" r:id="rId11"/>
    <p:sldId id="259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08"/>
    <p:restoredTop sz="94786"/>
  </p:normalViewPr>
  <p:slideViewPr>
    <p:cSldViewPr snapToGrid="0" snapToObjects="1">
      <p:cViewPr varScale="1">
        <p:scale>
          <a:sx n="135" d="100"/>
          <a:sy n="135" d="100"/>
        </p:scale>
        <p:origin x="19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CFE36-998D-3C48-A207-5EF3401AA5FF}" type="datetimeFigureOut">
              <a:rPr lang="en-US" smtClean="0"/>
              <a:t>3/23/25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048949-7B7F-4541-B5BC-DF9E473031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95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31C52-BC47-59DD-58FE-1A8935844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E5F270-FE3F-7EB9-CB37-B1974886DC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2DBBD9-F5A8-52FA-13D8-2411FBBD9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7E70A-9DBC-DE99-1801-30CB945AE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8E7CD-ECDC-AF4F-BE57-C5F612713F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1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31C52-BC47-59DD-58FE-1A8935844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E5F270-FE3F-7EB9-CB37-B1974886DC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2DBBD9-F5A8-52FA-13D8-2411FBBD94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7E70A-9DBC-DE99-1801-30CB945AEB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8E7CD-ECDC-AF4F-BE57-C5F612713F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25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conind.com/product/flex-lite-series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gouldspumps.com/" TargetMode="External"/><Relationship Id="rId4" Type="http://schemas.openxmlformats.org/officeDocument/2006/relationships/hyperlink" Target="https://gould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llivancountylabs.com/" TargetMode="External"/><Relationship Id="rId2" Type="http://schemas.openxmlformats.org/officeDocument/2006/relationships/hyperlink" Target="http://genesee.cce.cornell.edu/your-home/well-wa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djsph.com/" TargetMode="External"/><Relationship Id="rId4" Type="http://schemas.openxmlformats.org/officeDocument/2006/relationships/hyperlink" Target="https://valley-water.com/contact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B00TT9I2PS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B01JIRLRX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amazon.com/dp/B000BQN6M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Sv1jDHGU_c" TargetMode="External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hyperlink" Target="https://www.amazon.com/dp/B0776ZLQ1V" TargetMode="External"/><Relationship Id="rId4" Type="http://schemas.openxmlformats.org/officeDocument/2006/relationships/hyperlink" Target="https://www.youtube.com/watch?v=svoIxJYPTX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4TZoFIsE2w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mazon.com/Harvard-Boshart-installation-Pressure-pressure/dp/B078WCYK88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Bifh7nCtg" TargetMode="External"/><Relationship Id="rId2" Type="http://schemas.openxmlformats.org/officeDocument/2006/relationships/hyperlink" Target="https://www.youtube.com/watch?v=MmHRJSzZlt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hyperlink" Target="https://www.rcworst.com/Amtrol/Well-X-Trol-c225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llivancountylabs.com/" TargetMode="External"/><Relationship Id="rId2" Type="http://schemas.openxmlformats.org/officeDocument/2006/relationships/hyperlink" Target="http://sullivancce.org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Water Cleaning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159607" y="2422265"/>
            <a:ext cx="248983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Fritz Bros., Inc.</a:t>
            </a:r>
          </a:p>
          <a:p>
            <a:r>
              <a:rPr lang="en-US" sz="1400" dirty="0"/>
              <a:t>Well drilling, plumbing, </a:t>
            </a:r>
          </a:p>
          <a:p>
            <a:r>
              <a:rPr lang="en-US" sz="1400" dirty="0"/>
              <a:t>water-softening</a:t>
            </a:r>
          </a:p>
          <a:p>
            <a:r>
              <a:rPr lang="en-US" sz="1400" dirty="0"/>
              <a:t>Address: 100 Cliff St, </a:t>
            </a:r>
          </a:p>
          <a:p>
            <a:r>
              <a:rPr lang="en-US" sz="1400" dirty="0"/>
              <a:t>Honesdale, PA 18431</a:t>
            </a:r>
          </a:p>
          <a:p>
            <a:endParaRPr lang="en-US" sz="1400" dirty="0"/>
          </a:p>
          <a:p>
            <a:r>
              <a:rPr lang="en-US" sz="1400" dirty="0"/>
              <a:t>Phone: (570) 253-2660</a:t>
            </a:r>
          </a:p>
          <a:p>
            <a:r>
              <a:rPr lang="en-US" sz="1400" dirty="0"/>
              <a:t>Hours: Mon-Sat 7am-4pm</a:t>
            </a:r>
          </a:p>
        </p:txBody>
      </p:sp>
      <p:pic>
        <p:nvPicPr>
          <p:cNvPr id="6" name="Picture 5" descr="A picture containing indoor, wall, cluttered, dirty&#10;&#10;Description automatically generated">
            <a:extLst>
              <a:ext uri="{FF2B5EF4-FFF2-40B4-BE49-F238E27FC236}">
                <a16:creationId xmlns:a16="http://schemas.microsoft.com/office/drawing/2014/main" id="{E331370F-E279-31F9-F158-290A601673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7943" y="2822592"/>
            <a:ext cx="4223385" cy="3938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7BE2B-BE15-B78D-C297-F9104B7D55E3}"/>
              </a:ext>
            </a:extLst>
          </p:cNvPr>
          <p:cNvSpPr txBox="1"/>
          <p:nvPr/>
        </p:nvSpPr>
        <p:spPr>
          <a:xfrm>
            <a:off x="4457858" y="731613"/>
            <a:ext cx="177932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Step2</a:t>
            </a:r>
          </a:p>
          <a:p>
            <a:r>
              <a:rPr lang="en-US" sz="1400" b="1">
                <a:solidFill>
                  <a:srgbClr val="FF0000"/>
                </a:solidFill>
              </a:rPr>
              <a:t>Mark 10</a:t>
            </a:r>
          </a:p>
          <a:p>
            <a:r>
              <a:rPr lang="en-US" sz="1400"/>
              <a:t>Bonded Glass-Lined Standard Tank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96414-81A8-3514-3AB4-1E69AAA1BDE7}"/>
              </a:ext>
            </a:extLst>
          </p:cNvPr>
          <p:cNvSpPr txBox="1"/>
          <p:nvPr/>
        </p:nvSpPr>
        <p:spPr>
          <a:xfrm>
            <a:off x="6363119" y="731613"/>
            <a:ext cx="559577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Step1</a:t>
            </a:r>
          </a:p>
          <a:p>
            <a:r>
              <a:rPr lang="en-US" sz="1400" b="1">
                <a:solidFill>
                  <a:srgbClr val="FF0000"/>
                </a:solidFill>
              </a:rPr>
              <a:t>Flex~Lite Well Tank</a:t>
            </a:r>
          </a:p>
          <a:p>
            <a:r>
              <a:rPr lang="en-US" sz="1400"/>
              <a:t>(35 galons, 2018)- store/ deliver water under pressure between pumps</a:t>
            </a:r>
          </a:p>
          <a:p>
            <a:r>
              <a:rPr lang="en-US" sz="1400">
                <a:hlinkClick r:id="rId3"/>
              </a:rPr>
              <a:t>https://flexconind.com/product/flex-lite-series/</a:t>
            </a:r>
            <a:endParaRPr lang="en-US" sz="1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5037B70-ACCF-601C-21A0-91A7B4CAEA75}"/>
              </a:ext>
            </a:extLst>
          </p:cNvPr>
          <p:cNvSpPr/>
          <p:nvPr/>
        </p:nvSpPr>
        <p:spPr>
          <a:xfrm rot="944342">
            <a:off x="7023338" y="1954323"/>
            <a:ext cx="157656" cy="746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4AEA784-D33C-29C7-55C7-946A2742A27D}"/>
              </a:ext>
            </a:extLst>
          </p:cNvPr>
          <p:cNvSpPr/>
          <p:nvPr/>
        </p:nvSpPr>
        <p:spPr>
          <a:xfrm rot="1271068">
            <a:off x="5326029" y="1918274"/>
            <a:ext cx="157656" cy="746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4837D62-2E45-BFAB-FDB9-44FEED545944}"/>
              </a:ext>
            </a:extLst>
          </p:cNvPr>
          <p:cNvSpPr/>
          <p:nvPr/>
        </p:nvSpPr>
        <p:spPr>
          <a:xfrm rot="20237088">
            <a:off x="2787404" y="2074859"/>
            <a:ext cx="157656" cy="746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7483B-AB4C-EC34-B06A-490909BBC8A8}"/>
              </a:ext>
            </a:extLst>
          </p:cNvPr>
          <p:cNvSpPr txBox="1"/>
          <p:nvPr/>
        </p:nvSpPr>
        <p:spPr>
          <a:xfrm>
            <a:off x="8780794" y="4683684"/>
            <a:ext cx="3352229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Step0 </a:t>
            </a:r>
          </a:p>
          <a:p>
            <a:r>
              <a:rPr lang="en-US" sz="1400" dirty="0" err="1"/>
              <a:t>goulds</a:t>
            </a:r>
            <a:r>
              <a:rPr lang="en-US" sz="1400" dirty="0"/>
              <a:t> pumps bruiser submersible pump </a:t>
            </a:r>
          </a:p>
          <a:p>
            <a:r>
              <a:rPr lang="en-US" sz="1400" dirty="0"/>
              <a:t>Model 7SB05422C</a:t>
            </a:r>
          </a:p>
          <a:p>
            <a:r>
              <a:rPr lang="en-US" sz="1400" dirty="0"/>
              <a:t>with 230V motor (1/2 horse power)</a:t>
            </a:r>
          </a:p>
          <a:p>
            <a:r>
              <a:rPr lang="en-US" sz="1400" dirty="0"/>
              <a:t>4" </a:t>
            </a:r>
            <a:r>
              <a:rPr lang="en-US" sz="1400" dirty="0" err="1"/>
              <a:t>Submersive</a:t>
            </a:r>
            <a:r>
              <a:rPr lang="en-US" sz="1400" dirty="0"/>
              <a:t> Pump from ITT Gould Pumps</a:t>
            </a:r>
          </a:p>
          <a:p>
            <a:r>
              <a:rPr lang="en-US" sz="1400" dirty="0"/>
              <a:t>7 gallons per minute</a:t>
            </a:r>
          </a:p>
          <a:p>
            <a:r>
              <a:rPr lang="en-US" sz="1400" dirty="0"/>
              <a:t>.. </a:t>
            </a:r>
            <a:r>
              <a:rPr lang="en-US" sz="1400" dirty="0">
                <a:hlinkClick r:id="rId4"/>
              </a:rPr>
              <a:t>https://goulds.com</a:t>
            </a:r>
            <a:endParaRPr lang="en-US" sz="1400" dirty="0"/>
          </a:p>
          <a:p>
            <a:r>
              <a:rPr lang="en-US" sz="1400" dirty="0"/>
              <a:t>.. </a:t>
            </a:r>
            <a:r>
              <a:rPr lang="en-US" sz="1400" dirty="0">
                <a:hlinkClick r:id="rId5"/>
              </a:rPr>
              <a:t>https://www.gouldspumps.com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9E0C90-5A9B-722C-188A-62643084EF7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049" y="4267331"/>
            <a:ext cx="805416" cy="2433145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20513C10-2FA4-8EE5-EDAD-4AB4161370E1}"/>
              </a:ext>
            </a:extLst>
          </p:cNvPr>
          <p:cNvSpPr/>
          <p:nvPr/>
        </p:nvSpPr>
        <p:spPr>
          <a:xfrm rot="5400000">
            <a:off x="8403029" y="5289551"/>
            <a:ext cx="184790" cy="388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EC470-1679-0DB2-E066-62F251887504}"/>
              </a:ext>
            </a:extLst>
          </p:cNvPr>
          <p:cNvSpPr txBox="1"/>
          <p:nvPr/>
        </p:nvSpPr>
        <p:spPr>
          <a:xfrm>
            <a:off x="9313989" y="3462031"/>
            <a:ext cx="281903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Also Deep Well </a:t>
            </a:r>
          </a:p>
          <a:p>
            <a:r>
              <a:rPr lang="en-US" sz="1400"/>
              <a:t>Merrill AE-10 Air Ejector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81EC0-B383-896E-2C55-FF4FB822BD8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049" y="3166681"/>
            <a:ext cx="1588674" cy="663827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BAB50A39-5DB7-AC15-75EC-2B5E64DAF233}"/>
              </a:ext>
            </a:extLst>
          </p:cNvPr>
          <p:cNvSpPr/>
          <p:nvPr/>
        </p:nvSpPr>
        <p:spPr>
          <a:xfrm rot="5400000">
            <a:off x="8943521" y="3523291"/>
            <a:ext cx="184790" cy="388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F7BAFC-3124-6A46-721D-744356C6FF32}"/>
              </a:ext>
            </a:extLst>
          </p:cNvPr>
          <p:cNvSpPr txBox="1"/>
          <p:nvPr/>
        </p:nvSpPr>
        <p:spPr>
          <a:xfrm>
            <a:off x="213819" y="585834"/>
            <a:ext cx="309325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Step3</a:t>
            </a:r>
          </a:p>
          <a:p>
            <a:r>
              <a:rPr lang="en-US" sz="1400" dirty="0"/>
              <a:t>Aqua-Pure Iron and Manganese Reduction System Model APIF100DM</a:t>
            </a:r>
          </a:p>
          <a:p>
            <a:r>
              <a:rPr lang="en-US" sz="1400" dirty="0"/>
              <a:t>SN 613114A519</a:t>
            </a:r>
          </a:p>
          <a:p>
            <a:r>
              <a:rPr lang="en-US" sz="1400" dirty="0"/>
              <a:t>Installed 2014</a:t>
            </a:r>
          </a:p>
          <a:p>
            <a:r>
              <a:rPr lang="en-US" sz="1400" dirty="0"/>
              <a:t>Serviced 10/2018, 8/2020</a:t>
            </a:r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08FFA0-AADB-1699-B48F-B7D845A314D0}"/>
              </a:ext>
            </a:extLst>
          </p:cNvPr>
          <p:cNvSpPr txBox="1"/>
          <p:nvPr/>
        </p:nvSpPr>
        <p:spPr>
          <a:xfrm>
            <a:off x="0" y="4475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Aqua-Pure Servicing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86314-8112-409C-7296-CB50A125B66E}"/>
              </a:ext>
            </a:extLst>
          </p:cNvPr>
          <p:cNvSpPr txBox="1"/>
          <p:nvPr/>
        </p:nvSpPr>
        <p:spPr>
          <a:xfrm>
            <a:off x="7412887" y="837098"/>
            <a:ext cx="4207614" cy="375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/>
              <a:t>Recommendations by Cornell Cooperative Extension</a:t>
            </a:r>
          </a:p>
          <a:p>
            <a:r>
              <a:rPr lang="en-US">
                <a:hlinkClick r:id="rId2"/>
              </a:rPr>
              <a:t>http://genesee.cce.cornell.edu/your-home/well-water</a:t>
            </a:r>
            <a:endParaRPr lang="en-US"/>
          </a:p>
          <a:p>
            <a:endParaRPr lang="en-US"/>
          </a:p>
          <a:p>
            <a:r>
              <a:rPr lang="en-US"/>
              <a:t>==============================</a:t>
            </a:r>
          </a:p>
          <a:p>
            <a:r>
              <a:rPr lang="en-US"/>
              <a:t>AG Environmental/Sullivan County Labs </a:t>
            </a:r>
          </a:p>
          <a:p>
            <a:r>
              <a:rPr lang="en-US"/>
              <a:t>.. </a:t>
            </a:r>
            <a:r>
              <a:rPr lang="en-US">
                <a:hlinkClick r:id="rId3"/>
              </a:rPr>
              <a:t>https://www.sullivancountylabs.com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AG ENVIRONMENTAL RSC LLC</a:t>
            </a:r>
          </a:p>
          <a:p>
            <a:r>
              <a:rPr lang="en-US"/>
              <a:t> DBA </a:t>
            </a:r>
            <a:r>
              <a:rPr lang="en-US" b="1">
                <a:solidFill>
                  <a:srgbClr val="FF0000"/>
                </a:solidFill>
              </a:rPr>
              <a:t>SULLIVAN COUNTY LABS</a:t>
            </a:r>
          </a:p>
          <a:p>
            <a:r>
              <a:rPr lang="en-US"/>
              <a:t>86 Queen Mountain Rd, Ferndale, NY 12734</a:t>
            </a:r>
          </a:p>
          <a:p>
            <a:r>
              <a:rPr lang="en-US"/>
              <a:t>(845) 704-8151</a:t>
            </a:r>
          </a:p>
          <a:p>
            <a:endParaRPr lang="en-US"/>
          </a:p>
          <a:p>
            <a:r>
              <a:rPr lang="en-US"/>
              <a:t>==============================</a:t>
            </a:r>
          </a:p>
          <a:p>
            <a:r>
              <a:rPr lang="en-US"/>
              <a:t>Valley Water Services</a:t>
            </a:r>
          </a:p>
          <a:p>
            <a:r>
              <a:rPr lang="en-US">
                <a:hlinkClick r:id="rId4"/>
              </a:rPr>
              <a:t>https://valley-water.com/contact/</a:t>
            </a:r>
            <a:endParaRPr lang="en-US"/>
          </a:p>
          <a:p>
            <a:r>
              <a:rPr lang="en-US"/>
              <a:t>845-887-4770 Kristen</a:t>
            </a:r>
          </a:p>
          <a:p>
            <a:r>
              <a:rPr lang="en-US"/>
              <a:t>info@valley-water.com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F1618-3796-17D8-014C-F7448BC65CE7}"/>
              </a:ext>
            </a:extLst>
          </p:cNvPr>
          <p:cNvSpPr txBox="1"/>
          <p:nvPr/>
        </p:nvSpPr>
        <p:spPr>
          <a:xfrm>
            <a:off x="223156" y="837098"/>
            <a:ext cx="2242458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/>
              <a:t>Plumber</a:t>
            </a:r>
          </a:p>
          <a:p>
            <a:r>
              <a:rPr lang="en-US"/>
              <a:t>DJS Plumbing</a:t>
            </a:r>
          </a:p>
          <a:p>
            <a:r>
              <a:rPr lang="en-US">
                <a:hlinkClick r:id="rId5"/>
              </a:rPr>
              <a:t>http://www.djsph.com</a:t>
            </a:r>
            <a:endParaRPr lang="en-US"/>
          </a:p>
          <a:p>
            <a:r>
              <a:rPr lang="en-US"/>
              <a:t>Phone number</a:t>
            </a:r>
          </a:p>
          <a:p>
            <a:r>
              <a:rPr lang="en-US"/>
              <a:t>(845) 887-6309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501C0-7A38-778A-3EB0-EE4A7ADE3179}"/>
              </a:ext>
            </a:extLst>
          </p:cNvPr>
          <p:cNvSpPr txBox="1"/>
          <p:nvPr/>
        </p:nvSpPr>
        <p:spPr>
          <a:xfrm>
            <a:off x="223156" y="3445329"/>
            <a:ext cx="5023757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/>
              <a:t>The address in contract:</a:t>
            </a:r>
          </a:p>
          <a:p>
            <a:r>
              <a:rPr lang="en-US"/>
              <a:t>  house:    833 County Road 94, Hankins, NY 12741</a:t>
            </a:r>
          </a:p>
          <a:p>
            <a:r>
              <a:rPr lang="en-US"/>
              <a:t>  barn:     829 County Road 94, Hankins, NY 12741</a:t>
            </a:r>
          </a:p>
          <a:p>
            <a:endParaRPr lang="en-US"/>
          </a:p>
          <a:p>
            <a:r>
              <a:rPr lang="en-US"/>
              <a:t>Former Owners: </a:t>
            </a:r>
          </a:p>
          <a:p>
            <a:r>
              <a:rPr lang="en-US"/>
              <a:t>  Vincent A. Shursky :</a:t>
            </a:r>
          </a:p>
          <a:p>
            <a:r>
              <a:rPr lang="en-US"/>
              <a:t>  Susanne M. Shursky : 845-796-8050</a:t>
            </a:r>
          </a:p>
        </p:txBody>
      </p:sp>
    </p:spTree>
    <p:extLst>
      <p:ext uri="{BB962C8B-B14F-4D97-AF65-F5344CB8AC3E}">
        <p14:creationId xmlns:p14="http://schemas.microsoft.com/office/powerpoint/2010/main" val="2429658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C363-7627-6402-F57E-1B785C4DA2A1}"/>
              </a:ext>
            </a:extLst>
          </p:cNvPr>
          <p:cNvSpPr txBox="1"/>
          <p:nvPr/>
        </p:nvSpPr>
        <p:spPr>
          <a:xfrm>
            <a:off x="0" y="0"/>
            <a:ext cx="63504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/>
              <a:t>Water Filter under sink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D246B-C6D4-845C-1A20-2ADB2087AB1D}"/>
              </a:ext>
            </a:extLst>
          </p:cNvPr>
          <p:cNvSpPr txBox="1"/>
          <p:nvPr/>
        </p:nvSpPr>
        <p:spPr>
          <a:xfrm>
            <a:off x="169109" y="925751"/>
            <a:ext cx="6732731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High quality, designed, engineered and assembled in the USA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System built with US MADE super capacity filters (long lasting for tap/well water)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Effectively remove chemicals (i.e. chlorine), taste and odors.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NOT designed for TDS removal (TDS = Total Dissolved Solids, mostly inorganic salts)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Feed Water Pressure 20-85 psi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F9D71-967A-4FC2-0617-46A559CBDD3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7236" y="348814"/>
            <a:ext cx="4327053" cy="3550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C74B23-E624-FDE1-E534-36B260714739}"/>
              </a:ext>
            </a:extLst>
          </p:cNvPr>
          <p:cNvSpPr txBox="1"/>
          <p:nvPr/>
        </p:nvSpPr>
        <p:spPr>
          <a:xfrm>
            <a:off x="7824084" y="4033829"/>
            <a:ext cx="4166483" cy="113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/>
              <a:t>APEC Water Systems WFS-1000</a:t>
            </a:r>
          </a:p>
          <a:p>
            <a:pPr algn="ctr"/>
            <a:r>
              <a:rPr lang="en-US" sz="1867"/>
              <a:t>3 Stage Under-Sink Water Filter System</a:t>
            </a:r>
          </a:p>
          <a:p>
            <a:pPr algn="ctr"/>
            <a:r>
              <a:rPr lang="en-US" sz="1867"/>
              <a:t>$140</a:t>
            </a:r>
          </a:p>
          <a:p>
            <a:pPr algn="ctr"/>
            <a:r>
              <a:rPr lang="en-US" sz="1200">
                <a:hlinkClick r:id="rId3"/>
              </a:rPr>
              <a:t>https://www.amazon.com/gp/product/B00TT9I2PS/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CC917-1F6E-A479-54F5-04719F37682F}"/>
              </a:ext>
            </a:extLst>
          </p:cNvPr>
          <p:cNvSpPr txBox="1"/>
          <p:nvPr/>
        </p:nvSpPr>
        <p:spPr>
          <a:xfrm>
            <a:off x="2030010" y="3002874"/>
            <a:ext cx="4746572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Installed July 2022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Filters last 1 year</a:t>
            </a:r>
          </a:p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Three filters: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Stage1: 1-SED10 - 5 micron polypropylene filter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Stage2: 23-CAB10 - 10" Extruded Carbon Block Filter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Stage3: 23-CAB10 - 10" Extruded Carbon Block Filter</a:t>
            </a:r>
          </a:p>
        </p:txBody>
      </p:sp>
    </p:spTree>
    <p:extLst>
      <p:ext uri="{BB962C8B-B14F-4D97-AF65-F5344CB8AC3E}">
        <p14:creationId xmlns:p14="http://schemas.microsoft.com/office/powerpoint/2010/main" val="841536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C4478-0E75-EC09-B6E7-896C1A54BE64}"/>
              </a:ext>
            </a:extLst>
          </p:cNvPr>
          <p:cNvSpPr txBox="1"/>
          <p:nvPr/>
        </p:nvSpPr>
        <p:spPr>
          <a:xfrm>
            <a:off x="1" y="0"/>
            <a:ext cx="3421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Pipe and washer sizes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67E33-44C2-77CF-FE59-2F43D5A924DC}"/>
              </a:ext>
            </a:extLst>
          </p:cNvPr>
          <p:cNvSpPr txBox="1"/>
          <p:nvPr/>
        </p:nvSpPr>
        <p:spPr>
          <a:xfrm>
            <a:off x="170703" y="943205"/>
            <a:ext cx="4445364" cy="375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Shower: standard 1/2 inch pipe size.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North America (</a:t>
            </a:r>
            <a:r>
              <a:rPr lang="en-US" sz="1400" b="1">
                <a:solidFill>
                  <a:srgbClr val="FF0000"/>
                </a:solidFill>
              </a:rPr>
              <a:t>NPT</a:t>
            </a:r>
            <a:r>
              <a:rPr lang="en-US" sz="1400"/>
              <a:t> = National Pipe Thread)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British Standard Pipe (</a:t>
            </a:r>
            <a:r>
              <a:rPr lang="en-US" sz="1400" b="1">
                <a:solidFill>
                  <a:srgbClr val="FF0000"/>
                </a:solidFill>
              </a:rPr>
              <a:t>BSP</a:t>
            </a:r>
            <a:r>
              <a:rPr lang="en-US" sz="1400"/>
              <a:t>) - used throughout Europe, </a:t>
            </a:r>
            <a:br>
              <a:rPr lang="en-US" sz="1400"/>
            </a:br>
            <a:r>
              <a:rPr lang="en-US" sz="1400"/>
              <a:t>Australia, New Zealand, Asia, South Africa, etc.</a:t>
            </a:r>
          </a:p>
          <a:p>
            <a:endParaRPr lang="en-US" sz="1400"/>
          </a:p>
          <a:p>
            <a:r>
              <a:rPr lang="en-US" sz="1400"/>
              <a:t>Exceptions – some luxury items or very old installations</a:t>
            </a:r>
          </a:p>
          <a:p>
            <a:endParaRPr lang="en-US" sz="1400"/>
          </a:p>
          <a:p>
            <a:r>
              <a:rPr lang="en-US" sz="1400"/>
              <a:t>Standard washer may be made of rubber or silicone.</a:t>
            </a:r>
          </a:p>
          <a:p>
            <a:endParaRPr lang="en-US" sz="1400"/>
          </a:p>
          <a:p>
            <a:r>
              <a:rPr lang="en-US" sz="1400"/>
              <a:t>Standard washer size:</a:t>
            </a:r>
          </a:p>
          <a:p>
            <a:r>
              <a:rPr lang="en-US" sz="1400"/>
              <a:t>3/4-Inch outer diameter (=6/8 = 12/16)</a:t>
            </a:r>
          </a:p>
          <a:p>
            <a:r>
              <a:rPr lang="en-US" sz="1400"/>
              <a:t>3/8-Inch inner diameter (         = 6/16)</a:t>
            </a:r>
          </a:p>
          <a:p>
            <a:r>
              <a:rPr lang="en-US" sz="1400"/>
              <a:t>1/8-inch thickness (3mm)</a:t>
            </a:r>
          </a:p>
          <a:p>
            <a:endParaRPr lang="en-US" sz="1400"/>
          </a:p>
          <a:p>
            <a:r>
              <a:rPr lang="en-US" sz="1400"/>
              <a:t>Alternative I've seen:</a:t>
            </a:r>
          </a:p>
          <a:p>
            <a:r>
              <a:rPr lang="en-US" sz="1400"/>
              <a:t>11/16-inch outer diameter</a:t>
            </a:r>
          </a:p>
          <a:p>
            <a:r>
              <a:rPr lang="en-US" sz="1400"/>
              <a:t>9/16-inch inner diameter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8E638-95C3-D7E1-7A93-ACDD536298C7}"/>
              </a:ext>
            </a:extLst>
          </p:cNvPr>
          <p:cNvSpPr txBox="1"/>
          <p:nvPr/>
        </p:nvSpPr>
        <p:spPr>
          <a:xfrm>
            <a:off x="6450434" y="3025472"/>
            <a:ext cx="5570863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Garden Hose: 3/4 inch pipe size.</a:t>
            </a:r>
          </a:p>
          <a:p>
            <a:r>
              <a:rPr lang="en-US" sz="1400"/>
              <a:t>Buy Heavy Duty Rubber Washer to fit Standard 3/4" Garden Hose Fittings</a:t>
            </a:r>
          </a:p>
          <a:p>
            <a:endParaRPr lang="en-US" sz="1400"/>
          </a:p>
          <a:p>
            <a:r>
              <a:rPr lang="en-US" sz="1400"/>
              <a:t>Typical size:</a:t>
            </a:r>
          </a:p>
          <a:p>
            <a:r>
              <a:rPr lang="en-US" sz="1400"/>
              <a:t>outer diameter : 1-Inch</a:t>
            </a:r>
          </a:p>
          <a:p>
            <a:r>
              <a:rPr lang="en-US" sz="1400"/>
              <a:t>inner diameter : 13-18 mm ( 0.51-inch - 5/8-inch)</a:t>
            </a:r>
          </a:p>
          <a:p>
            <a:r>
              <a:rPr lang="en-US" sz="1400"/>
              <a:t>thickness: 3mm (1/8-inch)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95D6A-8934-582D-2569-EB15A0A2F48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994" y="523220"/>
            <a:ext cx="1774880" cy="1677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CB567-BE6F-F712-6FFA-17C439CF1E7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2238" y="4913523"/>
            <a:ext cx="2183806" cy="1347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E1D927-0022-0999-C7FF-F391595027E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647" y="5241121"/>
            <a:ext cx="2227868" cy="134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7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10259-B951-43D6-BB0A-27FB54509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A1A83-05E2-7AD8-D698-5FADB2740DFF}"/>
              </a:ext>
            </a:extLst>
          </p:cNvPr>
          <p:cNvSpPr txBox="1"/>
          <p:nvPr/>
        </p:nvSpPr>
        <p:spPr>
          <a:xfrm>
            <a:off x="1" y="79785"/>
            <a:ext cx="3815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Whole House Water Filter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F0692C-F885-D578-CB9B-76F234462292}"/>
              </a:ext>
            </a:extLst>
          </p:cNvPr>
          <p:cNvSpPr txBox="1"/>
          <p:nvPr/>
        </p:nvSpPr>
        <p:spPr>
          <a:xfrm>
            <a:off x="88556" y="541450"/>
            <a:ext cx="4610911" cy="1955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2100"/>
              </a:lnSpc>
            </a:pPr>
            <a:r>
              <a:rPr lang="en-US" sz="1400" b="0" i="0" dirty="0">
                <a:solidFill>
                  <a:srgbClr val="202020"/>
                </a:solidFill>
                <a:effectLst/>
                <a:latin typeface="helvetica-neue"/>
              </a:rPr>
              <a:t>The WH-HD200-C housing 1 inch outlets (with bracket)</a:t>
            </a:r>
          </a:p>
          <a:p>
            <a:pPr rtl="0">
              <a:lnSpc>
                <a:spcPts val="2100"/>
              </a:lnSpc>
            </a:pPr>
            <a:r>
              <a:rPr lang="en-US" sz="1400" b="0" i="0" dirty="0">
                <a:effectLst/>
                <a:latin typeface="Roboto" panose="02000000000000000000" pitchFamily="2" charset="0"/>
                <a:hlinkClick r:id="rId3"/>
              </a:rPr>
              <a:t>https://www.amazon.com/dp/B01JIRLRXY</a:t>
            </a:r>
            <a:r>
              <a:rPr lang="en-US" sz="1400" b="0" i="0" dirty="0">
                <a:effectLst/>
                <a:latin typeface="Roboto" panose="02000000000000000000" pitchFamily="2" charset="0"/>
              </a:rPr>
              <a:t> - housing</a:t>
            </a:r>
          </a:p>
          <a:p>
            <a:pPr rtl="0">
              <a:lnSpc>
                <a:spcPts val="2100"/>
              </a:lnSpc>
            </a:pPr>
            <a:endParaRPr lang="en-US" sz="1400" dirty="0">
              <a:solidFill>
                <a:srgbClr val="202020"/>
              </a:solidFill>
              <a:latin typeface="Roboto" panose="02000000000000000000" pitchFamily="2" charset="0"/>
            </a:endParaRPr>
          </a:p>
          <a:p>
            <a:pPr rtl="0">
              <a:lnSpc>
                <a:spcPts val="2100"/>
              </a:lnSpc>
            </a:pPr>
            <a:r>
              <a:rPr lang="en-US" sz="1400" dirty="0">
                <a:solidFill>
                  <a:srgbClr val="202020"/>
                </a:solidFill>
                <a:latin typeface="Roboto" panose="02000000000000000000" pitchFamily="2" charset="0"/>
              </a:rPr>
              <a:t>Filter for it:</a:t>
            </a:r>
          </a:p>
          <a:p>
            <a:pPr>
              <a:lnSpc>
                <a:spcPts val="2100"/>
              </a:lnSpc>
            </a:pPr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Culligan RFC-BBSA 25 Micron Whole House Water Filter for Sediment, 10" x 4.5"</a:t>
            </a:r>
            <a:endParaRPr lang="en-US" sz="1400" dirty="0">
              <a:solidFill>
                <a:srgbClr val="202020"/>
              </a:solidFill>
              <a:latin typeface="helvetica-neue"/>
            </a:endParaRPr>
          </a:p>
          <a:p>
            <a:pPr rtl="0">
              <a:lnSpc>
                <a:spcPts val="2100"/>
              </a:lnSpc>
            </a:pPr>
            <a:r>
              <a:rPr lang="en-US" sz="1400" b="0" i="0" dirty="0">
                <a:effectLst/>
                <a:latin typeface="Roboto" panose="02000000000000000000" pitchFamily="2" charset="0"/>
                <a:hlinkClick r:id="rId4"/>
              </a:rPr>
              <a:t>https://www.amazon.com/dp/B000BQN6MM</a:t>
            </a:r>
            <a:r>
              <a:rPr lang="en-US" sz="1400" b="0" i="0" dirty="0">
                <a:effectLst/>
                <a:latin typeface="Roboto" panose="02000000000000000000" pitchFamily="2" charset="0"/>
              </a:rPr>
              <a:t> – filter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1C048D-7927-9611-FE1D-700A1404B5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2745" y="2601120"/>
            <a:ext cx="2640013" cy="28306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BAD0173-9154-3BBA-5C43-D420BDE09A7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7927" y="2784726"/>
            <a:ext cx="1398539" cy="26470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6F4889-3D96-8244-593F-C4FCEBC32C4D}"/>
              </a:ext>
            </a:extLst>
          </p:cNvPr>
          <p:cNvSpPr txBox="1"/>
          <p:nvPr/>
        </p:nvSpPr>
        <p:spPr>
          <a:xfrm>
            <a:off x="5412188" y="204806"/>
            <a:ext cx="6637067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Whole House Water Sediment Filter (25 micron)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400" dirty="0"/>
              <a:t>Reduces sediment, dirt, sand, silt, and rust particles down to 25 microns.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400" dirty="0"/>
              <a:t>Typically made of polypropylene or similar materials.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400" dirty="0"/>
              <a:t>Often used as a first stage in whole house filtration systems.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400" dirty="0"/>
              <a:t>Filter life: Usually 3-6 months or 20,000-60,000 gallons, depending on water quality.</a:t>
            </a:r>
          </a:p>
          <a:p>
            <a:pPr marL="176213" indent="-176213">
              <a:buFont typeface="Arial" panose="020B0604020202020204" pitchFamily="34" charset="0"/>
              <a:buChar char="•"/>
            </a:pPr>
            <a:r>
              <a:rPr lang="en-US" sz="1400" dirty="0"/>
              <a:t>Does not address chemical contaminants or dissolved minerals.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FF0000"/>
                </a:solidFill>
              </a:rPr>
              <a:t>Aqua-Pure Iron and Manganese Reduction System (APIF100DM)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400" dirty="0"/>
              <a:t>Reduces iron, manganese, and adjusts </a:t>
            </a:r>
            <a:r>
              <a:rPr lang="en-US" sz="1400" dirty="0" err="1"/>
              <a:t>pH.</a:t>
            </a:r>
            <a:endParaRPr lang="en-US" sz="1400" dirty="0"/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400" dirty="0"/>
              <a:t>Uses a chemical-free process to reduce ferrous (dissolved) and bacterial iron.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400" dirty="0"/>
              <a:t>Incorporates air induction for iron oxidation.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400" dirty="0"/>
              <a:t>Includes a bypass valve with multiple positions, including a diagnostic mode.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400" dirty="0"/>
              <a:t>Designed for high iron content in water and hydrogen sulfide gas reduction.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400" dirty="0"/>
              <a:t>More complex system compared to simple sediment filters.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400" dirty="0"/>
              <a:t>Addresses specific water quality issues beyond just particulate matter.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219BD-5521-0E29-BFA2-B0E1612D088B}"/>
              </a:ext>
            </a:extLst>
          </p:cNvPr>
          <p:cNvSpPr txBox="1"/>
          <p:nvPr/>
        </p:nvSpPr>
        <p:spPr>
          <a:xfrm>
            <a:off x="5412188" y="3715261"/>
            <a:ext cx="6637067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Estimating water usage:</a:t>
            </a:r>
          </a:p>
          <a:p>
            <a:pPr algn="l"/>
            <a:r>
              <a:rPr lang="en-US" sz="1400" b="0" i="0" dirty="0">
                <a:effectLst/>
                <a:latin typeface="fkGroteskNeue"/>
              </a:rPr>
              <a:t>50-100 gallons per person per day (up to 3,000 per month)</a:t>
            </a:r>
          </a:p>
          <a:p>
            <a:pPr algn="l"/>
            <a:r>
              <a:rPr lang="en-US" sz="1400" b="0" i="0" dirty="0">
                <a:effectLst/>
                <a:latin typeface="fkGroteskNeue"/>
              </a:rPr>
              <a:t>washing machine: 30 gallons per load</a:t>
            </a:r>
          </a:p>
          <a:p>
            <a:pPr algn="l"/>
            <a:r>
              <a:rPr lang="en-US" sz="1400" b="0" i="0" dirty="0">
                <a:effectLst/>
                <a:latin typeface="fkGroteskNeue"/>
              </a:rPr>
              <a:t>kitchen sink: 3 gallons per minute </a:t>
            </a:r>
          </a:p>
          <a:p>
            <a:pPr algn="l"/>
            <a:r>
              <a:rPr lang="en-US" sz="1400" b="0" i="0" dirty="0">
                <a:effectLst/>
                <a:latin typeface="fkGroteskNeue"/>
              </a:rPr>
              <a:t>Bathroom Sink: 2 gallons per minute</a:t>
            </a:r>
          </a:p>
          <a:p>
            <a:pPr algn="l"/>
            <a:r>
              <a:rPr lang="en-US" sz="1400" b="0" i="0" dirty="0">
                <a:effectLst/>
                <a:latin typeface="fkGroteskNeue"/>
              </a:rPr>
              <a:t>Shower: 5 gallons per minute</a:t>
            </a:r>
          </a:p>
          <a:p>
            <a:pPr algn="l"/>
            <a:endParaRPr lang="en-US" sz="1400" dirty="0">
              <a:latin typeface="fkGroteskNeue"/>
            </a:endParaRPr>
          </a:p>
          <a:p>
            <a:pPr algn="l"/>
            <a:r>
              <a:rPr lang="en-US" sz="1400" dirty="0">
                <a:latin typeface="fkGroteskNeue"/>
              </a:rPr>
              <a:t>Our usage: 50 weeks * 2 days + 2 weeks * 7 days = 114 days</a:t>
            </a:r>
          </a:p>
          <a:p>
            <a:pPr algn="l"/>
            <a:r>
              <a:rPr lang="en-US" sz="1400" dirty="0">
                <a:latin typeface="fkGroteskNeue"/>
              </a:rPr>
              <a:t>Per year: 114 days * 100 gallons * 4 people = 40,000 gallons/year</a:t>
            </a:r>
          </a:p>
          <a:p>
            <a:pPr algn="l"/>
            <a:endParaRPr lang="en-US" sz="1400" dirty="0">
              <a:latin typeface="fkGroteskNeue"/>
            </a:endParaRPr>
          </a:p>
          <a:p>
            <a:pPr algn="l"/>
            <a:r>
              <a:rPr lang="en-US" sz="1400" dirty="0">
                <a:latin typeface="fkGroteskNeue"/>
              </a:rPr>
              <a:t>sediment filter lasts 10K gallons – change every 3 months</a:t>
            </a:r>
          </a:p>
          <a:p>
            <a:pPr algn="l"/>
            <a:endParaRPr lang="en-US" sz="1400" dirty="0">
              <a:latin typeface="fkGroteskNeue"/>
            </a:endParaRPr>
          </a:p>
        </p:txBody>
      </p:sp>
    </p:spTree>
    <p:extLst>
      <p:ext uri="{BB962C8B-B14F-4D97-AF65-F5344CB8AC3E}">
        <p14:creationId xmlns:p14="http://schemas.microsoft.com/office/powerpoint/2010/main" val="1719878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10259-B951-43D6-BB0A-27FB54509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A1A83-05E2-7AD8-D698-5FADB2740DFF}"/>
              </a:ext>
            </a:extLst>
          </p:cNvPr>
          <p:cNvSpPr txBox="1"/>
          <p:nvPr/>
        </p:nvSpPr>
        <p:spPr>
          <a:xfrm>
            <a:off x="1" y="79785"/>
            <a:ext cx="4143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Iron &amp; Manganese Removal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6219BD-5521-0E29-BFA2-B0E1612D088B}"/>
              </a:ext>
            </a:extLst>
          </p:cNvPr>
          <p:cNvSpPr txBox="1"/>
          <p:nvPr/>
        </p:nvSpPr>
        <p:spPr>
          <a:xfrm>
            <a:off x="125486" y="635730"/>
            <a:ext cx="8765596" cy="61247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Our house uses 40,000 gallons of water per year.  We currently have old Aqua-Pure APIF series residential iron and manganese reduction system Model APIF100DM. It was installed in 2014. The model was discontinued in 2016. It is a big tank filled with media that can last for 2-3 years before service appointments. </a:t>
            </a:r>
          </a:p>
          <a:p>
            <a:endParaRPr lang="en-US" sz="1400" dirty="0"/>
          </a:p>
          <a:p>
            <a:r>
              <a:rPr lang="en-US" sz="1400" dirty="0"/>
              <a:t>We can substitute it with a smaller wall-mounted system that uses replaceable cartridges. This change would offer several advantages: Space-saving, Easy DIY maintenance, cost effective (overall).</a:t>
            </a:r>
          </a:p>
          <a:p>
            <a:endParaRPr lang="en-US" sz="1400" dirty="0"/>
          </a:p>
          <a:p>
            <a:r>
              <a:rPr lang="en-US" sz="1400" dirty="0"/>
              <a:t>Example: multi-stage filtration system like the </a:t>
            </a:r>
            <a:r>
              <a:rPr lang="en-US" sz="1400" dirty="0" err="1"/>
              <a:t>iSpring</a:t>
            </a:r>
            <a:r>
              <a:rPr lang="en-US" sz="1400" dirty="0"/>
              <a:t> WGB32BM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3"/>
              </a:rPr>
              <a:t>https://www.youtube.com/watch?v=MSv1jDHGU_c</a:t>
            </a:r>
            <a:r>
              <a:rPr lang="en-US" sz="1400" dirty="0"/>
              <a:t> – video description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4"/>
              </a:rPr>
              <a:t>https://www.youtube.com/watch?v=svoIxJYPTXo</a:t>
            </a:r>
            <a:r>
              <a:rPr lang="en-US" sz="1400" dirty="0"/>
              <a:t>  - recent description (does not remove arsenic)</a:t>
            </a:r>
          </a:p>
          <a:p>
            <a:r>
              <a:rPr lang="en-US" sz="1400" dirty="0"/>
              <a:t> - </a:t>
            </a:r>
            <a:r>
              <a:rPr lang="en-US" sz="1400" dirty="0">
                <a:hlinkClick r:id="rId5"/>
              </a:rPr>
              <a:t>https://www.amazon.com/dp/B0776ZLQ1V</a:t>
            </a:r>
            <a:r>
              <a:rPr lang="en-US" sz="1400" dirty="0"/>
              <a:t> - replacement filters ($106)</a:t>
            </a:r>
          </a:p>
          <a:p>
            <a:r>
              <a:rPr lang="en-US" sz="1400" dirty="0"/>
              <a:t> - It has 3 stages of filtration, including specialized iron and manganese removal stage</a:t>
            </a:r>
            <a:br>
              <a:rPr lang="en-US" sz="1400" dirty="0"/>
            </a:br>
            <a:r>
              <a:rPr lang="en-US" sz="1400" dirty="0"/>
              <a:t>    1</a:t>
            </a:r>
            <a:r>
              <a:rPr lang="en-US" sz="1400" baseline="30000" dirty="0"/>
              <a:t>st</a:t>
            </a:r>
            <a:r>
              <a:rPr lang="en-US" sz="1400" dirty="0"/>
              <a:t> stage is a 5 micron sediment filter, 2</a:t>
            </a:r>
            <a:r>
              <a:rPr lang="en-US" sz="1400" baseline="30000" dirty="0"/>
              <a:t>nd</a:t>
            </a:r>
            <a:r>
              <a:rPr lang="en-US" sz="1400" dirty="0"/>
              <a:t> stage – carbon filter, 3</a:t>
            </a:r>
            <a:r>
              <a:rPr lang="en-US" sz="1400" baseline="30000" dirty="0"/>
              <a:t>rd</a:t>
            </a:r>
            <a:r>
              <a:rPr lang="en-US" sz="1400" dirty="0"/>
              <a:t> stage – specialized filter (Fe, Mg)</a:t>
            </a:r>
          </a:p>
          <a:p>
            <a:r>
              <a:rPr lang="en-US" sz="1400" dirty="0"/>
              <a:t> - Can handle up to 100,000 gallons before replacement</a:t>
            </a:r>
          </a:p>
          <a:p>
            <a:r>
              <a:rPr lang="en-US" sz="1400" dirty="0"/>
              <a:t> - Is wall-mounted and easy to install</a:t>
            </a:r>
          </a:p>
          <a:p>
            <a:r>
              <a:rPr lang="en-US" sz="1400" dirty="0"/>
              <a:t> - supports water flow up to 15 gallons per minute </a:t>
            </a:r>
          </a:p>
          <a:p>
            <a:endParaRPr lang="en-US" sz="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Feature                | Aqua-Pure APIF100DM[1][3]                | </a:t>
            </a:r>
            <a:r>
              <a:rPr lang="en-US" sz="1000" b="1" dirty="0" err="1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iSpring</a:t>
            </a:r>
            <a:r>
              <a:rPr lang="en-US" sz="1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WGB32BM[4][6]                  |</a:t>
            </a:r>
          </a:p>
          <a:p>
            <a:r>
              <a:rPr lang="en-US" sz="1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|------------------------|------------------------------------------|----------------------------------------|</a:t>
            </a:r>
          </a:p>
          <a:p>
            <a:r>
              <a:rPr lang="en-US" sz="1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Iron Reduction         | Handles high iron concentrations         | Reduces from 3.0 ppm → 0.01 ppm        |</a:t>
            </a:r>
          </a:p>
          <a:p>
            <a:r>
              <a:rPr lang="en-US" sz="1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Manganese Reduction    | Effective for manganese removal          | Reduces from 1.0 ppm → 0.01 ppm        |</a:t>
            </a:r>
          </a:p>
          <a:p>
            <a:r>
              <a:rPr lang="en-US" sz="1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Process                | Air-induced oxidation with MC-10MP media | Catalytic filtration (FM25B cartridge) |</a:t>
            </a:r>
          </a:p>
          <a:p>
            <a:r>
              <a:rPr lang="en-US" sz="1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Max Contaminant Levels | Not explicitly stated                    | Iron ≤3 ppm, Manganese ≤1 ppm          |</a:t>
            </a:r>
          </a:p>
          <a:p>
            <a:r>
              <a:rPr lang="en-US" sz="1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pH Adjustment          | Built-in capability                      | Requires pre-adjusted pH water         |</a:t>
            </a:r>
          </a:p>
          <a:p>
            <a:r>
              <a:rPr lang="en-US" sz="1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Flow Capacity          | 6 GPM                                    | 15 GPM                                 |</a:t>
            </a:r>
          </a:p>
          <a:p>
            <a:r>
              <a:rPr lang="en-US" sz="1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Maintenance            | every 2-3 years                          | every 6-12 months                      |</a:t>
            </a:r>
          </a:p>
          <a:p>
            <a:r>
              <a:rPr lang="en-US" sz="1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Installation           | Large floor-standing tank                | Compact wall-mounted system            |</a:t>
            </a:r>
          </a:p>
          <a:p>
            <a:r>
              <a:rPr lang="en-US" sz="1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Ph level               | adjusts automatically                    |                                        |</a:t>
            </a:r>
          </a:p>
          <a:p>
            <a:r>
              <a:rPr lang="en-US" sz="1000" b="1" dirty="0">
                <a:solidFill>
                  <a:srgbClr val="0070C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| High Contaminant Levels| may be better ?                          |                                        |</a:t>
            </a:r>
          </a:p>
          <a:p>
            <a:endParaRPr lang="en-US" sz="8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Note: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Manganese (Mn): Atomic # 25, transition metal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Magnesium (Mg): Atomic # 12, alkaline earth metal</a:t>
            </a:r>
          </a:p>
          <a:p>
            <a:r>
              <a:rPr lang="en-US" sz="8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Iron      (Fe): Atomic # 26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4B8EDD1-8A4D-1634-25FF-22689BD0050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8449" y="878534"/>
            <a:ext cx="2070924" cy="2442182"/>
          </a:xfrm>
          <a:prstGeom prst="rect">
            <a:avLst/>
          </a:prstGeom>
        </p:spPr>
      </p:pic>
      <p:pic>
        <p:nvPicPr>
          <p:cNvPr id="1026" name="Picture 2" descr="iSpring WGB32BM Whole House Water Filter System, Reduces Iron, Manganese,  Chlorine, Sediment, Taste, and Odor, 3-Stage Iron Filter Whole House">
            <a:extLst>
              <a:ext uri="{FF2B5EF4-FFF2-40B4-BE49-F238E27FC236}">
                <a16:creationId xmlns:a16="http://schemas.microsoft.com/office/drawing/2014/main" id="{29EA80E1-88DD-E9EB-EF65-E2D834D46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40973" y="3429000"/>
            <a:ext cx="3025541" cy="226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205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00C257-2E9B-4875-698C-A97E753CCD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648" y="177626"/>
            <a:ext cx="6521739" cy="4632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FFA798-33DE-E4EC-D1CC-81C127EE9366}"/>
              </a:ext>
            </a:extLst>
          </p:cNvPr>
          <p:cNvSpPr txBox="1"/>
          <p:nvPr/>
        </p:nvSpPr>
        <p:spPr>
          <a:xfrm>
            <a:off x="7610894" y="55510"/>
            <a:ext cx="416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Good overview of how well and tanks work together: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https://www.youtube.com/watch?v=X4TZoFIsE2w</a:t>
            </a: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5600A-4014-50EA-5DCD-38FB9266DD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1085" y="611200"/>
            <a:ext cx="3670126" cy="2141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36CA4E-9BCB-1838-CDC0-E268EDAC5BCC}"/>
              </a:ext>
            </a:extLst>
          </p:cNvPr>
          <p:cNvSpPr txBox="1"/>
          <p:nvPr/>
        </p:nvSpPr>
        <p:spPr>
          <a:xfrm>
            <a:off x="1215100" y="5671047"/>
            <a:ext cx="52358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Check valve (passes water only in one direction)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"Well-T" or "Well Manifold"</a:t>
            </a:r>
            <a:br>
              <a:rPr lang="en-US" sz="1400"/>
            </a:br>
            <a:r>
              <a:rPr lang="en-US" sz="1400"/>
              <a:t>The gaige shows pressure as it goes up/down</a:t>
            </a:r>
            <a:br>
              <a:rPr lang="en-US" sz="1400"/>
            </a:br>
            <a:r>
              <a:rPr lang="en-US" sz="1400"/>
              <a:t>Pressure switch turns pump on/off</a:t>
            </a:r>
            <a:br>
              <a:rPr lang="en-US" sz="1400"/>
            </a:br>
            <a:r>
              <a:rPr lang="en-US" sz="1400"/>
              <a:t>Safety switch (safety valve) to release pressure above ... (75 psi ?)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19D81-C676-39C9-D0A7-0163509A7F1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6552" y="3780802"/>
            <a:ext cx="3281541" cy="1890245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CE25F385-45EA-0DE0-64F6-34CBF533582B}"/>
              </a:ext>
            </a:extLst>
          </p:cNvPr>
          <p:cNvSpPr/>
          <p:nvPr/>
        </p:nvSpPr>
        <p:spPr>
          <a:xfrm rot="20404076" flipV="1">
            <a:off x="6162420" y="5649089"/>
            <a:ext cx="1649033" cy="2269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9C2C459-DE34-505D-2276-648D75B4F33F}"/>
              </a:ext>
            </a:extLst>
          </p:cNvPr>
          <p:cNvSpPr/>
          <p:nvPr/>
        </p:nvSpPr>
        <p:spPr>
          <a:xfrm rot="16423705">
            <a:off x="2379489" y="4258624"/>
            <a:ext cx="2478784" cy="23455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41FAC-5213-E374-C754-CF510BFFDCF1}"/>
              </a:ext>
            </a:extLst>
          </p:cNvPr>
          <p:cNvSpPr txBox="1"/>
          <p:nvPr/>
        </p:nvSpPr>
        <p:spPr>
          <a:xfrm>
            <a:off x="7875112" y="5688615"/>
            <a:ext cx="3670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6"/>
              </a:rPr>
              <a:t>https://www.amazon.com/Harvard-Boshart-installation-Pressure-pressure/dp/B078WCYK88</a:t>
            </a:r>
            <a:r>
              <a:rPr lang="en-US" sz="1400" dirty="0"/>
              <a:t>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$115</a:t>
            </a:r>
          </a:p>
        </p:txBody>
      </p:sp>
    </p:spTree>
    <p:extLst>
      <p:ext uri="{BB962C8B-B14F-4D97-AF65-F5344CB8AC3E}">
        <p14:creationId xmlns:p14="http://schemas.microsoft.com/office/powerpoint/2010/main" val="2443117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57653A-2EE0-DEBC-A2B7-206AC9A7185D}"/>
              </a:ext>
            </a:extLst>
          </p:cNvPr>
          <p:cNvSpPr txBox="1"/>
          <p:nvPr/>
        </p:nvSpPr>
        <p:spPr>
          <a:xfrm>
            <a:off x="6812563" y="400799"/>
            <a:ext cx="40654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Why </a:t>
            </a:r>
            <a:r>
              <a:rPr lang="en-US" sz="1400" dirty="0" err="1"/>
              <a:t>WellXTrol</a:t>
            </a:r>
            <a:r>
              <a:rPr lang="en-US" sz="1400" dirty="0"/>
              <a:t> is the BEST Water Well Pressure Tank. </a:t>
            </a:r>
          </a:p>
          <a:p>
            <a:r>
              <a:rPr lang="en-US" sz="1400" dirty="0"/>
              <a:t>(150 PSI) </a:t>
            </a:r>
          </a:p>
          <a:p>
            <a:r>
              <a:rPr lang="en-US" sz="1000" dirty="0"/>
              <a:t>.. </a:t>
            </a:r>
            <a:r>
              <a:rPr lang="en-US" sz="1000" dirty="0">
                <a:hlinkClick r:id="rId2"/>
              </a:rPr>
              <a:t>https://www.youtube.com/watch?v=MmHRJSzZltI</a:t>
            </a:r>
            <a:endParaRPr lang="en-US" sz="1000" dirty="0"/>
          </a:p>
          <a:p>
            <a:endParaRPr lang="en-US" sz="1400" dirty="0"/>
          </a:p>
          <a:p>
            <a:r>
              <a:rPr lang="en-US" sz="1400" dirty="0"/>
              <a:t>How </a:t>
            </a:r>
            <a:r>
              <a:rPr lang="en-US" sz="1400" dirty="0" err="1"/>
              <a:t>WellXTroll</a:t>
            </a:r>
            <a:r>
              <a:rPr lang="en-US" sz="1400" dirty="0"/>
              <a:t> tanks are made</a:t>
            </a:r>
          </a:p>
          <a:p>
            <a:r>
              <a:rPr lang="en-US" sz="1000" dirty="0"/>
              <a:t>.. </a:t>
            </a:r>
            <a:r>
              <a:rPr lang="en-US" sz="1000" dirty="0">
                <a:hlinkClick r:id="rId3"/>
              </a:rPr>
              <a:t>https://www.youtube.com/watch?v=IhBifh7nCtg</a:t>
            </a:r>
            <a:endParaRPr lang="en-US" sz="1000" dirty="0"/>
          </a:p>
          <a:p>
            <a:endParaRPr lang="en-US" sz="1400" dirty="0"/>
          </a:p>
          <a:p>
            <a:r>
              <a:rPr lang="en-US" sz="1400" dirty="0"/>
              <a:t>Shop </a:t>
            </a:r>
            <a:r>
              <a:rPr lang="en-US" sz="1400" dirty="0" err="1"/>
              <a:t>Amtrol</a:t>
            </a:r>
            <a:r>
              <a:rPr lang="en-US" sz="1400" dirty="0"/>
              <a:t> Well-X-</a:t>
            </a:r>
            <a:r>
              <a:rPr lang="en-US" sz="1400" dirty="0" err="1"/>
              <a:t>Trol</a:t>
            </a:r>
            <a:r>
              <a:rPr lang="en-US" sz="1400" dirty="0"/>
              <a:t> tanks ($700-$1,000):</a:t>
            </a:r>
          </a:p>
          <a:p>
            <a:r>
              <a:rPr lang="en-US" sz="1000" dirty="0"/>
              <a:t>.. </a:t>
            </a:r>
            <a:r>
              <a:rPr lang="en-US" sz="1000" dirty="0">
                <a:hlinkClick r:id="rId4"/>
              </a:rPr>
              <a:t>https://www.rcworst.com/Amtrol/Well-X-Trol-c225.html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B0ECE-D5DF-922D-7CE6-23B98691D7F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7589" y="673745"/>
            <a:ext cx="1955800" cy="5422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E4B47E-2CD3-53EB-166D-BFA25D1479B3}"/>
              </a:ext>
            </a:extLst>
          </p:cNvPr>
          <p:cNvSpPr txBox="1"/>
          <p:nvPr/>
        </p:nvSpPr>
        <p:spPr>
          <a:xfrm>
            <a:off x="204735" y="350579"/>
            <a:ext cx="37471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The recommended pressure is 40-60 psi.</a:t>
            </a:r>
          </a:p>
          <a:p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If tank and pressure switch are in the basement, </a:t>
            </a:r>
          </a:p>
          <a:p>
            <a:r>
              <a:rPr lang="en-US" sz="1400" dirty="0">
                <a:solidFill>
                  <a:srgbClr val="202124"/>
                </a:solidFill>
                <a:latin typeface="Google Sans"/>
              </a:rPr>
              <a:t>and the water sink is upstairs 5 meters up, </a:t>
            </a:r>
          </a:p>
          <a:p>
            <a:r>
              <a:rPr lang="en-US" sz="1400" dirty="0">
                <a:solidFill>
                  <a:srgbClr val="202124"/>
                </a:solidFill>
                <a:latin typeface="Google Sans"/>
              </a:rPr>
              <a:t>we will lose 5 m * 1.421 psi = 7.1 psi</a:t>
            </a:r>
          </a:p>
          <a:p>
            <a:endParaRPr lang="en-US" sz="14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sz="1400" dirty="0">
                <a:solidFill>
                  <a:srgbClr val="202124"/>
                </a:solidFill>
                <a:latin typeface="Google Sans"/>
              </a:rPr>
              <a:t>Pressure decrease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due to elevation:</a:t>
            </a:r>
          </a:p>
          <a:p>
            <a:r>
              <a:rPr lang="en-US" sz="1400" dirty="0">
                <a:solidFill>
                  <a:srgbClr val="202124"/>
                </a:solidFill>
                <a:latin typeface="Google Sans"/>
              </a:rPr>
              <a:t>   0.433 psi per foot of elevation</a:t>
            </a:r>
            <a:endParaRPr lang="en-US" sz="14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   1.421 psi per meter of elevation</a:t>
            </a:r>
          </a:p>
          <a:p>
            <a:endParaRPr lang="en-US" sz="1400" dirty="0">
              <a:solidFill>
                <a:srgbClr val="202124"/>
              </a:solidFill>
              <a:latin typeface="Google Sans"/>
            </a:endParaRPr>
          </a:p>
          <a:p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So, </a:t>
            </a:r>
            <a:r>
              <a:rPr lang="en-US" sz="1400" dirty="0">
                <a:solidFill>
                  <a:srgbClr val="202124"/>
                </a:solidFill>
                <a:latin typeface="Google Sans"/>
              </a:rPr>
              <a:t>we need at least 50 psi downstairs</a:t>
            </a:r>
            <a:endParaRPr lang="en-US" sz="14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to ensure </a:t>
            </a:r>
            <a:r>
              <a:rPr lang="en-US" sz="1400" dirty="0">
                <a:solidFill>
                  <a:srgbClr val="202124"/>
                </a:solidFill>
                <a:latin typeface="Google Sans"/>
              </a:rPr>
              <a:t>at least 40 psi upstairs.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17063-1323-D26D-881F-F1707ADCEA36}"/>
              </a:ext>
            </a:extLst>
          </p:cNvPr>
          <p:cNvSpPr txBox="1"/>
          <p:nvPr/>
        </p:nvSpPr>
        <p:spPr>
          <a:xfrm>
            <a:off x="173204" y="3020207"/>
            <a:ext cx="4304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4"/>
                </a:solidFill>
                <a:latin typeface="Google Sans"/>
              </a:rPr>
              <a:t>S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tandard garden hose in the US has a female connector designed to screw onto the male 3 / 4 inch spigot (tap) with NHT (National Hose Thread).</a:t>
            </a:r>
          </a:p>
        </p:txBody>
      </p:sp>
    </p:spTree>
    <p:extLst>
      <p:ext uri="{BB962C8B-B14F-4D97-AF65-F5344CB8AC3E}">
        <p14:creationId xmlns:p14="http://schemas.microsoft.com/office/powerpoint/2010/main" val="4193960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57653A-2EE0-DEBC-A2B7-206AC9A7185D}"/>
              </a:ext>
            </a:extLst>
          </p:cNvPr>
          <p:cNvSpPr txBox="1"/>
          <p:nvPr/>
        </p:nvSpPr>
        <p:spPr>
          <a:xfrm>
            <a:off x="134043" y="197544"/>
            <a:ext cx="5846343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Problem: opening water in the bathtub results in a weak water stream in the sink</a:t>
            </a:r>
          </a:p>
          <a:p>
            <a:r>
              <a:rPr lang="en-US" sz="1300" dirty="0"/>
              <a:t>Possible reason: water pressure or the plumbing system design (narrow and bent tubes).</a:t>
            </a:r>
          </a:p>
          <a:p>
            <a:endParaRPr lang="en-US" sz="1300" dirty="0"/>
          </a:p>
          <a:p>
            <a:r>
              <a:rPr lang="en-US" sz="1300" dirty="0"/>
              <a:t>Water Pressure: should be around 40-60 psi (pounds per square inch).</a:t>
            </a:r>
          </a:p>
          <a:p>
            <a:r>
              <a:rPr lang="en-US" sz="1300" dirty="0"/>
              <a:t>You can measure the water pressure using a pressure gauge attached to a spigot outside the house.</a:t>
            </a:r>
          </a:p>
          <a:p>
            <a:endParaRPr lang="en-US" sz="1300" dirty="0"/>
          </a:p>
          <a:p>
            <a:r>
              <a:rPr lang="en-US" sz="1300" dirty="0"/>
              <a:t>Solutions:</a:t>
            </a:r>
          </a:p>
          <a:p>
            <a:r>
              <a:rPr lang="en-US" sz="1300" dirty="0"/>
              <a:t> - Changing pipes (larger is better)</a:t>
            </a:r>
          </a:p>
          <a:p>
            <a:r>
              <a:rPr lang="en-US" sz="1300" dirty="0"/>
              <a:t> - Installing a Water Pressure Booster System can help.</a:t>
            </a:r>
          </a:p>
          <a:p>
            <a:r>
              <a:rPr lang="en-US" sz="1300" dirty="0"/>
              <a:t> - Bigger Water Tank might help if water supply is running low quickly</a:t>
            </a:r>
          </a:p>
          <a:p>
            <a:r>
              <a:rPr lang="en-US" sz="1300" dirty="0"/>
              <a:t> - Checking for Leaks or Blockages that could reduce the pressure.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F1ADB-2838-C61B-0E21-82786DC6C54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042" y="3121152"/>
            <a:ext cx="1158494" cy="1713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FF57F3-0ED0-0E2B-34FE-8B6DB136161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8134" y="3228848"/>
            <a:ext cx="1371600" cy="86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A59732-FAA1-13ED-4132-61700EB1A13A}"/>
              </a:ext>
            </a:extLst>
          </p:cNvPr>
          <p:cNvSpPr txBox="1"/>
          <p:nvPr/>
        </p:nvSpPr>
        <p:spPr>
          <a:xfrm>
            <a:off x="134043" y="4835088"/>
            <a:ext cx="200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Pressure Gauge 100 Psi</a:t>
            </a:r>
          </a:p>
          <a:p>
            <a:r>
              <a:rPr lang="en-US" sz="1400" dirty="0"/>
              <a:t>3/4" Female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37809-F32E-6577-7DDA-6E3C96FB911B}"/>
              </a:ext>
            </a:extLst>
          </p:cNvPr>
          <p:cNvSpPr txBox="1"/>
          <p:nvPr/>
        </p:nvSpPr>
        <p:spPr>
          <a:xfrm>
            <a:off x="2584635" y="4237680"/>
            <a:ext cx="2005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Camco</a:t>
            </a:r>
            <a:r>
              <a:rPr lang="en-US" sz="1400" dirty="0"/>
              <a:t> Water Bandit</a:t>
            </a:r>
          </a:p>
          <a:p>
            <a:r>
              <a:rPr lang="en-US" sz="1400" dirty="0"/>
              <a:t>Flexible Silicone-Polymer Sleeve &amp; ABS Male Water Hose Connection</a:t>
            </a:r>
          </a:p>
        </p:txBody>
      </p:sp>
    </p:spTree>
    <p:extLst>
      <p:ext uri="{BB962C8B-B14F-4D97-AF65-F5344CB8AC3E}">
        <p14:creationId xmlns:p14="http://schemas.microsoft.com/office/powerpoint/2010/main" val="287889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7D376E-DF77-3910-8DF6-95F29C2051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255" y="836200"/>
            <a:ext cx="3537528" cy="518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9252C8-CB9B-657C-6211-ADDF3D1969B7}"/>
              </a:ext>
            </a:extLst>
          </p:cNvPr>
          <p:cNvSpPr txBox="1"/>
          <p:nvPr/>
        </p:nvSpPr>
        <p:spPr>
          <a:xfrm>
            <a:off x="4327743" y="4985730"/>
            <a:ext cx="314477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Aqua-Pure</a:t>
            </a:r>
          </a:p>
          <a:p>
            <a:r>
              <a:rPr lang="en-US" sz="1400"/>
              <a:t>Iron and Manganese Reduction System</a:t>
            </a:r>
          </a:p>
          <a:p>
            <a:r>
              <a:rPr lang="en-US" sz="1400"/>
              <a:t>Model APIF100DM</a:t>
            </a:r>
          </a:p>
          <a:p>
            <a:r>
              <a:rPr lang="en-US" sz="1400"/>
              <a:t>SN 613114A519</a:t>
            </a:r>
          </a:p>
          <a:p>
            <a:r>
              <a:rPr lang="en-US" sz="1400"/>
              <a:t>Serviced 10/2018, 8/2020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10D4B-6552-DBEC-8D48-F7988F31B7A2}"/>
              </a:ext>
            </a:extLst>
          </p:cNvPr>
          <p:cNvSpPr txBox="1"/>
          <p:nvPr/>
        </p:nvSpPr>
        <p:spPr>
          <a:xfrm>
            <a:off x="4327744" y="2329841"/>
            <a:ext cx="468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Looks like it needs "regeneration"</a:t>
            </a:r>
          </a:p>
          <a:p>
            <a:r>
              <a:rPr lang="en-US" b="1">
                <a:solidFill>
                  <a:srgbClr val="FF0000"/>
                </a:solidFill>
              </a:rPr>
              <a:t>(press buttons as instructed for few seconds)</a:t>
            </a:r>
          </a:p>
        </p:txBody>
      </p:sp>
    </p:spTree>
    <p:extLst>
      <p:ext uri="{BB962C8B-B14F-4D97-AF65-F5344CB8AC3E}">
        <p14:creationId xmlns:p14="http://schemas.microsoft.com/office/powerpoint/2010/main" val="410719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256B02-4D2C-E8E3-19C3-D77073A6351C}"/>
              </a:ext>
            </a:extLst>
          </p:cNvPr>
          <p:cNvSpPr txBox="1"/>
          <p:nvPr/>
        </p:nvSpPr>
        <p:spPr>
          <a:xfrm>
            <a:off x="4997885" y="2116899"/>
            <a:ext cx="3691003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HARVARD</a:t>
            </a:r>
          </a:p>
          <a:p>
            <a:r>
              <a:rPr lang="en-US" sz="1400"/>
              <a:t>The American Granby Company, Liverpool, NY</a:t>
            </a:r>
          </a:p>
          <a:p>
            <a:r>
              <a:rPr lang="en-US" sz="1400"/>
              <a:t>7652 Morgan Rd, Liverpool, NY 13090</a:t>
            </a:r>
          </a:p>
          <a:p>
            <a:r>
              <a:rPr lang="en-US" sz="1400"/>
              <a:t>https://www.americangranby.com/</a:t>
            </a:r>
          </a:p>
          <a:p>
            <a:endParaRPr lang="en-US" sz="1400"/>
          </a:p>
          <a:p>
            <a:r>
              <a:rPr lang="en-US" sz="1400"/>
              <a:t>MARK 10</a:t>
            </a:r>
          </a:p>
          <a:p>
            <a:r>
              <a:rPr lang="en-US" sz="1400"/>
              <a:t>Bonded Glass-Lined Standard tank</a:t>
            </a:r>
          </a:p>
          <a:p>
            <a:endParaRPr lang="en-US" sz="1400"/>
          </a:p>
          <a:p>
            <a:r>
              <a:rPr lang="en-US" sz="1400"/>
              <a:t>Glass-Lined</a:t>
            </a:r>
          </a:p>
          <a:p>
            <a:r>
              <a:rPr lang="en-US" sz="1400"/>
              <a:t>Dual Cathodic Protection</a:t>
            </a:r>
          </a:p>
          <a:p>
            <a:endParaRPr lang="en-US" sz="1400"/>
          </a:p>
          <a:p>
            <a:r>
              <a:rPr lang="en-US" sz="1400"/>
              <a:t>Hydro-Pneumatic Pump Tank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22195-392B-37FD-CB92-70D23F5BB8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059" y="576899"/>
            <a:ext cx="3691003" cy="5955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DC5D30-161F-C31E-2962-D23C48CE3AEB}"/>
              </a:ext>
            </a:extLst>
          </p:cNvPr>
          <p:cNvSpPr txBox="1"/>
          <p:nvPr/>
        </p:nvSpPr>
        <p:spPr>
          <a:xfrm>
            <a:off x="0" y="0"/>
            <a:ext cx="508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The big blue tank in the middle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C2193-37F3-67DC-2B42-F2D6F2005ED0}"/>
              </a:ext>
            </a:extLst>
          </p:cNvPr>
          <p:cNvSpPr txBox="1"/>
          <p:nvPr/>
        </p:nvSpPr>
        <p:spPr>
          <a:xfrm>
            <a:off x="6213987" y="415066"/>
            <a:ext cx="4827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Previous owners used it many years ago to clorinate the water. Then they stopped doing this.</a:t>
            </a:r>
          </a:p>
          <a:p>
            <a:r>
              <a:rPr lang="en-US" sz="1400"/>
              <a:t>But didn't remove the tank.</a:t>
            </a:r>
          </a:p>
        </p:txBody>
      </p:sp>
    </p:spTree>
    <p:extLst>
      <p:ext uri="{BB962C8B-B14F-4D97-AF65-F5344CB8AC3E}">
        <p14:creationId xmlns:p14="http://schemas.microsoft.com/office/powerpoint/2010/main" val="1486400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D2A78-E49D-9B90-1FC1-0EA297908BB0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Water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30C49-BF00-1AA9-9A19-2A7D9DF6315D}"/>
              </a:ext>
            </a:extLst>
          </p:cNvPr>
          <p:cNvSpPr txBox="1"/>
          <p:nvPr/>
        </p:nvSpPr>
        <p:spPr>
          <a:xfrm>
            <a:off x="208584" y="724732"/>
            <a:ext cx="5044652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Cornell Cooperative Extension Sullivan County</a:t>
            </a:r>
          </a:p>
          <a:p>
            <a:r>
              <a:rPr lang="en-US" sz="1400">
                <a:hlinkClick r:id="rId2"/>
              </a:rPr>
              <a:t>http://sullivancce.org</a:t>
            </a:r>
            <a:endParaRPr lang="en-US" sz="1400"/>
          </a:p>
          <a:p>
            <a:r>
              <a:rPr lang="en-US" sz="1400"/>
              <a:t>64 Ferndale Loomis Rd #1, Liberty, NY 12754</a:t>
            </a:r>
          </a:p>
          <a:p>
            <a:r>
              <a:rPr lang="en-US" sz="1400"/>
              <a:t>Phone: (845) 292-6180</a:t>
            </a:r>
          </a:p>
          <a:p>
            <a:r>
              <a:rPr lang="en-US" sz="1400"/>
              <a:t>   Erin x100</a:t>
            </a:r>
          </a:p>
          <a:p>
            <a:r>
              <a:rPr lang="en-US" sz="1400"/>
              <a:t>Hours: </a:t>
            </a:r>
          </a:p>
          <a:p>
            <a:r>
              <a:rPr lang="en-US" sz="1400"/>
              <a:t>  M-F 8:30AM–4:30PM,   Sat-Sun - Closed</a:t>
            </a:r>
          </a:p>
          <a:p>
            <a:endParaRPr lang="en-US" sz="1400"/>
          </a:p>
          <a:p>
            <a:r>
              <a:rPr lang="en-US" sz="1400"/>
              <a:t>Erin said that they don't do testing any more, and recommended</a:t>
            </a:r>
          </a:p>
          <a:p>
            <a:r>
              <a:rPr lang="en-US" sz="1400"/>
              <a:t>AG Environmental/Sullivan County Labs </a:t>
            </a:r>
          </a:p>
          <a:p>
            <a:r>
              <a:rPr lang="en-US" sz="1400"/>
              <a:t>.. </a:t>
            </a:r>
            <a:r>
              <a:rPr lang="en-US" sz="1400">
                <a:hlinkClick r:id="rId3"/>
              </a:rPr>
              <a:t>https://www.sullivancountylabs.com/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AG ENVIRONMENTAL RSC LLC</a:t>
            </a:r>
            <a:r>
              <a:rPr lang="en-US" sz="1400"/>
              <a:t> </a:t>
            </a:r>
          </a:p>
          <a:p>
            <a:r>
              <a:rPr lang="en-US" sz="1400"/>
              <a:t>DBA </a:t>
            </a:r>
            <a:r>
              <a:rPr lang="en-US" sz="1400" b="1">
                <a:solidFill>
                  <a:srgbClr val="FF0000"/>
                </a:solidFill>
              </a:rPr>
              <a:t>SULLIVAN COUNTY LABS</a:t>
            </a:r>
          </a:p>
          <a:p>
            <a:r>
              <a:rPr lang="en-US" sz="1400"/>
              <a:t>86 Queen Mountain Rd, Ferndale, NY 12734</a:t>
            </a:r>
          </a:p>
          <a:p>
            <a:r>
              <a:rPr lang="en-US" sz="1400"/>
              <a:t>(845) 704-8151</a:t>
            </a:r>
          </a:p>
          <a:p>
            <a:endParaRPr lang="en-US" sz="1400"/>
          </a:p>
          <a:p>
            <a:r>
              <a:rPr lang="en-US" sz="1400"/>
              <a:t>7/6/2022 – spoke, ordered the bottle</a:t>
            </a:r>
          </a:p>
          <a:p>
            <a:r>
              <a:rPr lang="en-US" sz="1400"/>
              <a:t>   spoke with Carmen – she mails testing kit to 350 Cabrini</a:t>
            </a:r>
          </a:p>
          <a:p>
            <a:r>
              <a:rPr lang="en-US" sz="1400"/>
              <a:t>   for testing 10 metalls ($179) + bacteria + nitrates: $250 total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B7DF2-03AB-CCD2-671D-A6BFAF382C9B}"/>
              </a:ext>
            </a:extLst>
          </p:cNvPr>
          <p:cNvSpPr txBox="1"/>
          <p:nvPr/>
        </p:nvSpPr>
        <p:spPr>
          <a:xfrm>
            <a:off x="7503090" y="1340285"/>
            <a:ext cx="3482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Plastic bottle 750 ml coca-cola</a:t>
            </a:r>
          </a:p>
          <a:p>
            <a:endParaRPr lang="en-US" sz="1400"/>
          </a:p>
          <a:p>
            <a:r>
              <a:rPr lang="en-US" sz="1400"/>
              <a:t>1</a:t>
            </a:r>
            <a:r>
              <a:rPr lang="en-US" sz="1400" baseline="30000"/>
              <a:t>st</a:t>
            </a:r>
            <a:r>
              <a:rPr lang="en-US" sz="1400"/>
              <a:t> faucet</a:t>
            </a:r>
          </a:p>
          <a:p>
            <a:r>
              <a:rPr lang="en-US" sz="1400"/>
              <a:t>last faucet</a:t>
            </a:r>
          </a:p>
          <a:p>
            <a:endParaRPr lang="en-US" sz="1400"/>
          </a:p>
          <a:p>
            <a:r>
              <a:rPr lang="en-US" sz="1400"/>
              <a:t>take water after pressure tank before filter tanks</a:t>
            </a:r>
          </a:p>
          <a:p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C0A8F-A88A-AA89-B069-50DC43157077}"/>
              </a:ext>
            </a:extLst>
          </p:cNvPr>
          <p:cNvSpPr txBox="1"/>
          <p:nvPr/>
        </p:nvSpPr>
        <p:spPr>
          <a:xfrm>
            <a:off x="6597445" y="3834581"/>
            <a:ext cx="455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house:    833 County Road 94, Hankins, NY 12741</a:t>
            </a:r>
          </a:p>
        </p:txBody>
      </p:sp>
    </p:spTree>
    <p:extLst>
      <p:ext uri="{BB962C8B-B14F-4D97-AF65-F5344CB8AC3E}">
        <p14:creationId xmlns:p14="http://schemas.microsoft.com/office/powerpoint/2010/main" val="2752843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1925</Words>
  <Application>Microsoft Macintosh PowerPoint</Application>
  <PresentationFormat>Widescreen</PresentationFormat>
  <Paragraphs>259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Amazon Ember</vt:lpstr>
      <vt:lpstr>Aptos</vt:lpstr>
      <vt:lpstr>Arial</vt:lpstr>
      <vt:lpstr>Calibri</vt:lpstr>
      <vt:lpstr>Calibri Light</vt:lpstr>
      <vt:lpstr>fkGroteskNeue</vt:lpstr>
      <vt:lpstr>Google Sans</vt:lpstr>
      <vt:lpstr>helvetica-neue</vt:lpstr>
      <vt:lpstr>Menlo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37</cp:revision>
  <dcterms:created xsi:type="dcterms:W3CDTF">2022-06-02T16:58:09Z</dcterms:created>
  <dcterms:modified xsi:type="dcterms:W3CDTF">2025-03-23T18:06:24Z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