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64" r:id="rId5"/>
    <p:sldId id="259" r:id="rId6"/>
    <p:sldId id="262" r:id="rId7"/>
    <p:sldId id="263" r:id="rId8"/>
    <p:sldId id="260" r:id="rId9"/>
    <p:sldId id="26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276"/>
    <p:restoredTop sz="94762"/>
  </p:normalViewPr>
  <p:slideViewPr>
    <p:cSldViewPr snapToGrid="0" snapToObjects="1">
      <p:cViewPr varScale="1">
        <p:scale>
          <a:sx n="121" d="100"/>
          <a:sy n="121" d="100"/>
        </p:scale>
        <p:origin x="120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AA11-173D-CE45-9DFF-DDFFA3BF43A4}" type="datetimeFigureOut">
              <a:t>11/13/24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C696C0-93EA-5F48-9251-7E37659FEAD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129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8C696C0-93EA-5F48-9251-7E37659FEADC}" type="slidenum"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8977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11/13/24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Gorilla-Carts-GOR866D-Heavy-Duty-Convertible/dp/B00B0C683K/" TargetMode="External"/><Relationship Id="rId2" Type="http://schemas.openxmlformats.org/officeDocument/2006/relationships/hyperlink" Target="https://www.amazon.com/Marathon-Yard-Rover-Wheelbarrow-Garden/dp/B0721CX298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CoKPhr2r90" TargetMode="External"/><Relationship Id="rId2" Type="http://schemas.openxmlformats.org/officeDocument/2006/relationships/hyperlink" Target="https://www.amazon.com/Quictent-Waterproof-Protected-Reinforced-Greenhouse/dp/B07SSS2K5M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hyperlink" Target="https://www.youtube.com/watch?v=x83ZwRHaDi4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jpeg"/><Relationship Id="rId2" Type="http://schemas.openxmlformats.org/officeDocument/2006/relationships/hyperlink" Target="https://www.precisiontreemn.com/tips/5-must-have-pruning-tool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jpe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/dp/B01E5NQ2U4/" TargetMode="External"/><Relationship Id="rId7" Type="http://schemas.openxmlformats.org/officeDocument/2006/relationships/image" Target="../media/image37.png"/><Relationship Id="rId2" Type="http://schemas.openxmlformats.org/officeDocument/2006/relationships/hyperlink" Target="https://www.amazon.com/gp/product/B003BC79KS/" TargetMode="Externa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hyperlink" Target="https://www.amazon.com/dp/B00004SD74/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armerdresupply.com/products/anvil-loppers" TargetMode="External"/><Relationship Id="rId5" Type="http://schemas.openxmlformats.org/officeDocument/2006/relationships/image" Target="../media/image39.png"/><Relationship Id="rId4" Type="http://schemas.openxmlformats.org/officeDocument/2006/relationships/hyperlink" Target="https://farmerdresupply.com/products/anvil-hand-pruner" TargetMode="Externa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41.png"/><Relationship Id="rId7" Type="http://schemas.openxmlformats.org/officeDocument/2006/relationships/hyperlink" Target="https://www.amazon.com/dp/B00YQ73WBW/" TargetMode="External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11" Type="http://schemas.openxmlformats.org/officeDocument/2006/relationships/hyperlink" Target="https://www.youtube.com/watch?v=SH_NteAUTuw" TargetMode="External"/><Relationship Id="rId5" Type="http://schemas.openxmlformats.org/officeDocument/2006/relationships/hyperlink" Target="https://www.amazon.com/dp/B01MY4NI2D" TargetMode="External"/><Relationship Id="rId10" Type="http://schemas.openxmlformats.org/officeDocument/2006/relationships/hyperlink" Target="https://www.eleyhosereels.com/products/garden-hose-quick-connectors" TargetMode="External"/><Relationship Id="rId4" Type="http://schemas.openxmlformats.org/officeDocument/2006/relationships/hyperlink" Target="https://www.homedepot.com/p/Gorilla-175-ft-Aluminum-Zero-Rust-Mobile-Hose-Reel-GRS-175H/314448093" TargetMode="External"/><Relationship Id="rId9" Type="http://schemas.openxmlformats.org/officeDocument/2006/relationships/image" Target="../media/image4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Silo Bags, Compost Bins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156472" y="624095"/>
            <a:ext cx="2072994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Silo bags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Compost Bins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270AD6F-EFD3-1F38-C933-69094FE3E186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03193" y="2757964"/>
            <a:ext cx="3334235" cy="18052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46C8D42-9C62-C88F-C5C1-99EA25407A4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6472" y="1281266"/>
            <a:ext cx="2072994" cy="261748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A44D77-29A3-E721-3826-F66A2E41B06B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8743" y="570176"/>
            <a:ext cx="2183577" cy="13746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E72B95-0EDF-8517-E497-101600ADDB1D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45962" y="4140485"/>
            <a:ext cx="2072994" cy="197125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1651097-0E20-964F-ADA3-395D2241F111}"/>
              </a:ext>
            </a:extLst>
          </p:cNvPr>
          <p:cNvSpPr txBox="1"/>
          <p:nvPr/>
        </p:nvSpPr>
        <p:spPr>
          <a:xfrm>
            <a:off x="142316" y="6177989"/>
            <a:ext cx="19189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Wooden Compost Bin </a:t>
            </a:r>
          </a:p>
          <a:p>
            <a:pPr algn="ctr"/>
            <a:r>
              <a:rPr lang="en-US" sz="1400"/>
              <a:t>using Pallets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D07541C-9AEA-7367-0109-4A1973BB7EF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66613" y="127786"/>
            <a:ext cx="3702658" cy="246222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52CD3D6-F60C-B3A5-305C-E069233C1D88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4119955"/>
            <a:ext cx="1904027" cy="104126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EAB1E29-62D1-2BC6-22D6-EE0335BDFA31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2793" y="5229077"/>
            <a:ext cx="1798927" cy="113904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8531AAF-9DB6-82C1-6F2F-5192FA4893E2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34535" y="2020280"/>
            <a:ext cx="863504" cy="10151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2F1CA113-9D45-B82A-EFD9-9F9976F86A10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09395" y="2027878"/>
            <a:ext cx="863504" cy="101511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C6888A66-89FA-2C09-0BB0-2A8D736B57C6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128862" y="5161220"/>
            <a:ext cx="1323368" cy="850946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035CEDC-44F5-CFEC-502E-567236411C70}"/>
              </a:ext>
            </a:extLst>
          </p:cNvPr>
          <p:cNvSpPr txBox="1"/>
          <p:nvPr/>
        </p:nvSpPr>
        <p:spPr>
          <a:xfrm>
            <a:off x="7370513" y="6266638"/>
            <a:ext cx="9931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Trailer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087F658-983F-3814-6A48-A4846073154F}"/>
              </a:ext>
            </a:extLst>
          </p:cNvPr>
          <p:cNvPicPr>
            <a:picLocks noChangeAspect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46940" y="5071183"/>
            <a:ext cx="1271002" cy="11068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298F235D-5A85-73DB-6ECC-93088D8081F2}"/>
              </a:ext>
            </a:extLst>
          </p:cNvPr>
          <p:cNvSpPr txBox="1"/>
          <p:nvPr/>
        </p:nvSpPr>
        <p:spPr>
          <a:xfrm>
            <a:off x="9607505" y="6266638"/>
            <a:ext cx="140967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Wheelbarrow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E11B17D8-522C-9CF7-B1E8-613D4ACDBFEF}"/>
              </a:ext>
            </a:extLst>
          </p:cNvPr>
          <p:cNvPicPr>
            <a:picLocks noChangeAspect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51895" y="5144435"/>
            <a:ext cx="1564508" cy="93870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3AB3B27-79A2-C4D6-459E-22CE50299951}"/>
              </a:ext>
            </a:extLst>
          </p:cNvPr>
          <p:cNvPicPr>
            <a:picLocks noChangeAspect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224" y="2263425"/>
            <a:ext cx="1613946" cy="163532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63E43D8C-3A87-A46D-B94C-FE1C93CD35DE}"/>
              </a:ext>
            </a:extLst>
          </p:cNvPr>
          <p:cNvSpPr txBox="1"/>
          <p:nvPr/>
        </p:nvSpPr>
        <p:spPr>
          <a:xfrm>
            <a:off x="5415187" y="3888330"/>
            <a:ext cx="13956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Wood Chipper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45B6701-0C62-AA01-0AED-AFE332A02313}"/>
              </a:ext>
            </a:extLst>
          </p:cNvPr>
          <p:cNvPicPr>
            <a:picLocks noChangeAspect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54493" y="127786"/>
            <a:ext cx="796372" cy="128329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50321A70-A6A3-6D93-9028-A348CB190570}"/>
              </a:ext>
            </a:extLst>
          </p:cNvPr>
          <p:cNvPicPr>
            <a:picLocks noChangeAspect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6328" y="5265321"/>
            <a:ext cx="1371600" cy="9398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C30E3F40-4070-5065-E01F-5979A7D80367}"/>
              </a:ext>
            </a:extLst>
          </p:cNvPr>
          <p:cNvSpPr txBox="1"/>
          <p:nvPr/>
        </p:nvSpPr>
        <p:spPr>
          <a:xfrm>
            <a:off x="4348520" y="6224875"/>
            <a:ext cx="1395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Heavy Duty </a:t>
            </a:r>
            <a:br>
              <a:rPr lang="en-US" sz="1400"/>
            </a:br>
            <a:r>
              <a:rPr lang="en-US" sz="1400"/>
              <a:t>PE Bags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0A4E594-C323-F81D-7577-80752524765C}"/>
              </a:ext>
            </a:extLst>
          </p:cNvPr>
          <p:cNvPicPr>
            <a:picLocks noChangeAspect="1"/>
          </p:cNvPicPr>
          <p:nvPr/>
        </p:nvPicPr>
        <p:blipFill>
          <a:blip r:embed="rId1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497461" y="160417"/>
            <a:ext cx="752827" cy="125066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8F297C88-4FEE-600F-79E1-2EF4D0269B61}"/>
              </a:ext>
            </a:extLst>
          </p:cNvPr>
          <p:cNvSpPr txBox="1"/>
          <p:nvPr/>
        </p:nvSpPr>
        <p:spPr>
          <a:xfrm>
            <a:off x="5067061" y="1478058"/>
            <a:ext cx="263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Compost Starters/Accelerators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Wheelbarrow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BC9D73-C300-1A43-82F3-B0A7141478D8}"/>
              </a:ext>
            </a:extLst>
          </p:cNvPr>
          <p:cNvSpPr txBox="1"/>
          <p:nvPr/>
        </p:nvSpPr>
        <p:spPr>
          <a:xfrm>
            <a:off x="283779" y="966787"/>
            <a:ext cx="7577959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Marathon Yard Rover – 2 Tire Wheelbarrow Garden Cart - $90 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https://www.amazon.com/Marathon-Yard-Rover-Wheelbarrow-Garden/dp/B0721CX298/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Gorilla Carts GOR866D Heavy-Duty Garden Poly Dump Cart - $194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https://www.amazon.com/Gorilla-Carts-GOR866D-Heavy-Duty-Convertible/dp/B00B0C683K/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79E3FD-18D9-598A-B6DC-197DFD5F419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11953" y="187324"/>
            <a:ext cx="2147691" cy="202170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BE52C9-3A8A-2E69-CF8C-51E36FECD31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12202" y="2969062"/>
            <a:ext cx="1199501" cy="11817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9AEA822-19D8-31AA-492A-D265C442490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043164" y="2923949"/>
            <a:ext cx="1791485" cy="122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626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DA01900-363E-307A-E459-3C7F74B892C2}"/>
              </a:ext>
            </a:extLst>
          </p:cNvPr>
          <p:cNvSpPr txBox="1"/>
          <p:nvPr/>
        </p:nvSpPr>
        <p:spPr>
          <a:xfrm>
            <a:off x="126123" y="115614"/>
            <a:ext cx="35840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/>
              <a:t>Грядка = </a:t>
            </a:r>
            <a:r>
              <a:rPr lang="en-US" sz="2800" b="1"/>
              <a:t>Garden Bed</a:t>
            </a:r>
            <a:r>
              <a:rPr lang="ru-RU" sz="2800" b="1"/>
              <a:t> </a:t>
            </a:r>
            <a:endParaRPr lang="en-US" sz="28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847DB5-65FA-B00B-C41F-2A503A3BAEED}"/>
              </a:ext>
            </a:extLst>
          </p:cNvPr>
          <p:cNvSpPr txBox="1"/>
          <p:nvPr/>
        </p:nvSpPr>
        <p:spPr>
          <a:xfrm>
            <a:off x="378370" y="1082565"/>
            <a:ext cx="8208581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Quictent Waterproof UV Protected Reinforced Mini Cloche Greenhouse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2"/>
              </a:rPr>
              <a:t>https://www.amazon.com/Quictent-Waterproof-Protected-Reinforced-Greenhouse/dp/B07SSS2K5M/</a:t>
            </a: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Easy and cheap – raised garden covers using plastic tubing as skeleton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3"/>
              </a:rPr>
              <a:t>https://www.youtube.com/watch?v=yCoKPhr2r90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https://www.youtube.com/watch?v=x83ZwRHaDi4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1F9B480-4345-FBCE-0523-ACA2E0599E1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9528" y="733424"/>
            <a:ext cx="2906999" cy="23671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E2E45CE-13F1-D44F-CE77-CAFA67E47840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73160" y="3573517"/>
            <a:ext cx="4633368" cy="2436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29515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Gardening Tools: List of 44 Useful Tools Names for Gardening">
            <a:extLst>
              <a:ext uri="{FF2B5EF4-FFF2-40B4-BE49-F238E27FC236}">
                <a16:creationId xmlns:a16="http://schemas.microsoft.com/office/drawing/2014/main" id="{2DA251A1-F89E-A05B-5490-C4CA4EE12C4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7436234" y="578069"/>
            <a:ext cx="4675187" cy="611417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1D7F793-5510-7BC6-0C3A-0009B259CA5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91157" y="3114304"/>
            <a:ext cx="2583574" cy="3577939"/>
          </a:xfrm>
          <a:prstGeom prst="rect">
            <a:avLst/>
          </a:prstGeom>
          <a:ln>
            <a:solidFill>
              <a:srgbClr val="FF0000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0821D00-1E27-6487-0529-76A9914FBD9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46017" y="3087069"/>
            <a:ext cx="2487831" cy="3605173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17366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F9C1FC2-3030-3583-3E86-0E7F183D22D7}"/>
              </a:ext>
            </a:extLst>
          </p:cNvPr>
          <p:cNvSpPr txBox="1"/>
          <p:nvPr/>
        </p:nvSpPr>
        <p:spPr>
          <a:xfrm>
            <a:off x="210207" y="1026468"/>
            <a:ext cx="4803228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shear</a:t>
            </a:r>
            <a:r>
              <a:rPr lang="en-US" sz="1400"/>
              <a:t> - a garden tool to cut branches. There are three types: bypass, anvil, ratchets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Loppers</a:t>
            </a:r>
            <a:r>
              <a:rPr lang="en-US" sz="1400"/>
              <a:t> - sheers with long handles </a:t>
            </a:r>
            <a:br>
              <a:rPr lang="en-US" sz="1400"/>
            </a:br>
            <a:r>
              <a:rPr lang="en-US" sz="1400"/>
              <a:t>(cut up to 2.5")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Pruning Saw</a:t>
            </a:r>
            <a:r>
              <a:rPr lang="en-US" sz="1400"/>
              <a:t> - cut up to 5" branches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Pole (tree) Pruner</a:t>
            </a:r>
            <a:r>
              <a:rPr lang="en-US" sz="1400"/>
              <a:t> - allows to reach high (8 ft) and cut branches up to 1.25". There are hand cutting and </a:t>
            </a:r>
            <a:r>
              <a:rPr lang="en-US" sz="1400" b="1">
                <a:solidFill>
                  <a:srgbClr val="FF0000"/>
                </a:solidFill>
              </a:rPr>
              <a:t>electric</a:t>
            </a:r>
            <a:r>
              <a:rPr lang="en-US" sz="140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218BB6-79C2-59C9-39E4-27A17C7980D1}"/>
              </a:ext>
            </a:extLst>
          </p:cNvPr>
          <p:cNvSpPr txBox="1"/>
          <p:nvPr/>
        </p:nvSpPr>
        <p:spPr>
          <a:xfrm>
            <a:off x="0" y="38404"/>
            <a:ext cx="66845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Pruner</a:t>
            </a:r>
            <a:br>
              <a:rPr lang="en-US" sz="2800" b="1"/>
            </a:br>
            <a:r>
              <a:rPr lang="en-US" sz="1200" b="1">
                <a:hlinkClick r:id="rId2"/>
              </a:rPr>
              <a:t>https://www.precisiontreemn.com/tips/5-must-have-pruning-tools.html</a:t>
            </a:r>
            <a:endParaRPr lang="en-US" sz="1200" b="1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DE0AFB0-D773-CA50-9C17-6F9EF7F9F106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133488" y="199338"/>
            <a:ext cx="2582696" cy="91482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220B7C-598C-9ADB-4BA2-19E7759D91AE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16543" y="4594765"/>
            <a:ext cx="2189436" cy="101601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B686D84-290E-FD20-73BA-30EEAA48512D}"/>
              </a:ext>
            </a:extLst>
          </p:cNvPr>
          <p:cNvSpPr txBox="1"/>
          <p:nvPr/>
        </p:nvSpPr>
        <p:spPr>
          <a:xfrm>
            <a:off x="8839200" y="1201252"/>
            <a:ext cx="3352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bypass pruner</a:t>
            </a:r>
            <a:r>
              <a:rPr lang="en-US" sz="1400"/>
              <a:t> - cut soft branches &amp; leaves. </a:t>
            </a:r>
            <a:br>
              <a:rPr lang="en-US" sz="1400"/>
            </a:br>
            <a:r>
              <a:rPr lang="en-US" sz="1400"/>
              <a:t>It has curved sharp blade and hook (like scissors).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871A6-A42F-F021-3473-1C6BD1DFA2F1}"/>
              </a:ext>
            </a:extLst>
          </p:cNvPr>
          <p:cNvSpPr txBox="1"/>
          <p:nvPr/>
        </p:nvSpPr>
        <p:spPr>
          <a:xfrm>
            <a:off x="8923283" y="5715881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Hedge Shears</a:t>
            </a:r>
            <a:r>
              <a:rPr lang="en-US" sz="1400"/>
              <a:t> – to cut hedges, small shrubs, evergreens, or deadheading perennials</a:t>
            </a:r>
            <a:r>
              <a:rPr lang="en-US" sz="1400" b="1">
                <a:solidFill>
                  <a:srgbClr val="FF0000"/>
                </a:solidFill>
              </a:rPr>
              <a:t> </a:t>
            </a:r>
            <a:endParaRPr lang="en-US" sz="140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2E3AEF1-1015-2BAE-27CA-65DE4EDCFF2E}"/>
              </a:ext>
            </a:extLst>
          </p:cNvPr>
          <p:cNvSpPr txBox="1"/>
          <p:nvPr/>
        </p:nvSpPr>
        <p:spPr>
          <a:xfrm>
            <a:off x="9133488" y="3561479"/>
            <a:ext cx="305851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Anvil pruners</a:t>
            </a:r>
            <a:r>
              <a:rPr lang="en-US" sz="1400"/>
              <a:t> look similar to bypass pruners, has a sharp blade and a metal "pocket" that the blade crushes upon.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C8909C5-0BF9-FD7F-4562-668B4529A481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57820" y="2209969"/>
            <a:ext cx="2189436" cy="124640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6824CA3-1600-40B2-036F-FDAA468B32A3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1012420" y="4163043"/>
            <a:ext cx="1023161" cy="231381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0CAF4-FD2B-1F24-6319-DC652608321C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64134" y="4815782"/>
            <a:ext cx="1613201" cy="1893338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261E771-90AC-1E31-2009-9A9C86119A67}"/>
              </a:ext>
            </a:extLst>
          </p:cNvPr>
          <p:cNvSpPr txBox="1"/>
          <p:nvPr/>
        </p:nvSpPr>
        <p:spPr>
          <a:xfrm>
            <a:off x="94592" y="5923886"/>
            <a:ext cx="305851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Rachet Shears</a:t>
            </a:r>
            <a:r>
              <a:rPr lang="en-US" sz="1400"/>
              <a:t> – multiplies your hands’ power by up to 5 times, so you can cut through thick branches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2928CFC-7930-4A2A-C928-837B271DE9BF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24866" y="2707711"/>
            <a:ext cx="1122513" cy="10948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3194AD9-7164-C6C0-9A90-D172AD34407B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92917" y="3492499"/>
            <a:ext cx="735286" cy="169435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F454B58-6C57-4A4E-1E95-7B7986C81B91}"/>
              </a:ext>
            </a:extLst>
          </p:cNvPr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2289" y="1694963"/>
            <a:ext cx="2048641" cy="659128"/>
          </a:xfrm>
          <a:prstGeom prst="rect">
            <a:avLst/>
          </a:prstGeom>
        </p:spPr>
      </p:pic>
      <p:pic>
        <p:nvPicPr>
          <p:cNvPr id="1026" name="Picture 2" descr="Amazon.com: Mini Chainsaw Cordless 20V 2pcs Batteries, GOXAWEE 4 Inch  Electric Power Chain Saw, One-Hand Operated Portable Wood Saw for Farming  Tree Limbs, Garden Pruning, Bonsai Trunk, and Firewood : Patio, Lawn">
            <a:extLst>
              <a:ext uri="{FF2B5EF4-FFF2-40B4-BE49-F238E27FC236}">
                <a16:creationId xmlns:a16="http://schemas.microsoft.com/office/drawing/2014/main" id="{957ACDA5-5BC4-707E-3FBC-539E65849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561075" y="2513587"/>
            <a:ext cx="1489951" cy="14830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2A53F5D1-3719-623D-5560-E4EBDC89682D}"/>
              </a:ext>
            </a:extLst>
          </p:cNvPr>
          <p:cNvSpPr txBox="1"/>
          <p:nvPr/>
        </p:nvSpPr>
        <p:spPr>
          <a:xfrm>
            <a:off x="6676689" y="4097571"/>
            <a:ext cx="14899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Mini  Cordless Chainsaw Electric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A71BA-B591-09D0-D686-C17C4D381DCE}"/>
              </a:ext>
            </a:extLst>
          </p:cNvPr>
          <p:cNvSpPr txBox="1"/>
          <p:nvPr/>
        </p:nvSpPr>
        <p:spPr>
          <a:xfrm>
            <a:off x="6161307" y="1416696"/>
            <a:ext cx="20486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Famous FELCO Pruners:</a:t>
            </a:r>
          </a:p>
          <a:p>
            <a:pPr algn="ctr"/>
            <a:r>
              <a:rPr lang="en-US" sz="1400"/>
              <a:t> F2, F6, F15</a:t>
            </a:r>
          </a:p>
        </p:txBody>
      </p:sp>
      <p:pic>
        <p:nvPicPr>
          <p:cNvPr id="1028" name="Picture 4" descr="All About Felco Pruning Shears">
            <a:extLst>
              <a:ext uri="{FF2B5EF4-FFF2-40B4-BE49-F238E27FC236}">
                <a16:creationId xmlns:a16="http://schemas.microsoft.com/office/drawing/2014/main" id="{2891211D-7D41-BD41-8792-C31D3CA43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98399" y="65533"/>
            <a:ext cx="2360335" cy="133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09758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CEB81B-E17A-1063-F078-D29B4D203B17}"/>
              </a:ext>
            </a:extLst>
          </p:cNvPr>
          <p:cNvSpPr txBox="1"/>
          <p:nvPr/>
        </p:nvSpPr>
        <p:spPr>
          <a:xfrm>
            <a:off x="1" y="38404"/>
            <a:ext cx="16501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Loopers</a:t>
            </a:r>
            <a:endParaRPr lang="en-US" sz="1200" b="1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19FBB0F-87C9-0B52-62F3-0E034AFE7E52}"/>
              </a:ext>
            </a:extLst>
          </p:cNvPr>
          <p:cNvSpPr txBox="1"/>
          <p:nvPr/>
        </p:nvSpPr>
        <p:spPr>
          <a:xfrm>
            <a:off x="388883" y="1051035"/>
            <a:ext cx="570711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>
                <a:solidFill>
                  <a:srgbClr val="0F1111"/>
                </a:solidFill>
                <a:effectLst/>
              </a:rPr>
              <a:t>Fiskars Ratchet Drive Anvil Lopper 27"</a:t>
            </a:r>
          </a:p>
          <a:p>
            <a:r>
              <a:rPr lang="en-US" sz="1400"/>
              <a:t> .. </a:t>
            </a:r>
            <a:r>
              <a:rPr lang="en-US" sz="1400">
                <a:hlinkClick r:id="rId2"/>
              </a:rPr>
              <a:t>https://www.amazon.com/gp/product/B003BC79KS/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 b="0" i="0">
                <a:solidFill>
                  <a:srgbClr val="0F1111"/>
                </a:solidFill>
                <a:effectLst/>
              </a:rPr>
              <a:t>TABOR TOOLS GG12A Anvil Lopper 30"</a:t>
            </a:r>
            <a:endParaRPr lang="en-US" sz="1400"/>
          </a:p>
          <a:p>
            <a:r>
              <a:rPr lang="en-US" sz="1400"/>
              <a:t>.. </a:t>
            </a:r>
            <a:r>
              <a:rPr lang="en-US" sz="1400">
                <a:hlinkClick r:id="rId3"/>
              </a:rPr>
              <a:t>https://www.amazon.com/dp/B01E5NQ2U4/</a:t>
            </a:r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endParaRPr lang="en-US" sz="1400"/>
          </a:p>
          <a:p>
            <a:r>
              <a:rPr lang="en-US" sz="1400"/>
              <a:t>Fiskars-32-Inch-PowerGear-Bypass-Lopper  32"</a:t>
            </a:r>
          </a:p>
          <a:p>
            <a:r>
              <a:rPr lang="en-US" sz="1400"/>
              <a:t>.. </a:t>
            </a:r>
            <a:r>
              <a:rPr lang="en-US" sz="1400">
                <a:hlinkClick r:id="rId4"/>
              </a:rPr>
              <a:t>https://www.amazon.com/dp/B00004SD74/</a:t>
            </a:r>
            <a:endParaRPr lang="en-US" sz="14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D2F00F-8F9D-6904-9C83-283053737EFA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83061" y="4683655"/>
            <a:ext cx="3127050" cy="10755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5AC0A67-1405-B518-4602-38152656552E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3" y="1043069"/>
            <a:ext cx="2591962" cy="76623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EDA855-250F-251D-D751-F73C61AAC4DD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78322" y="2767630"/>
            <a:ext cx="2971800" cy="129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49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3BBBD31-44D6-C45A-41FD-117271D447EE}"/>
              </a:ext>
            </a:extLst>
          </p:cNvPr>
          <p:cNvSpPr txBox="1"/>
          <p:nvPr/>
        </p:nvSpPr>
        <p:spPr>
          <a:xfrm>
            <a:off x="0" y="0"/>
            <a:ext cx="31425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Best Hand Pruners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46A502D-97A2-A5A2-8F84-6050DF682171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18156" y="1161831"/>
            <a:ext cx="3486589" cy="115903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5E3D4AA-6CA2-3C9D-E589-9F7406DE28D6}"/>
              </a:ext>
            </a:extLst>
          </p:cNvPr>
          <p:cNvSpPr txBox="1"/>
          <p:nvPr/>
        </p:nvSpPr>
        <p:spPr>
          <a:xfrm>
            <a:off x="247432" y="2580334"/>
            <a:ext cx="46609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LÖWE 8.107 Anvil ergonomic pruner with curved blade</a:t>
            </a:r>
          </a:p>
          <a:p>
            <a:r>
              <a:rPr lang="en-US" sz="1400" dirty="0"/>
              <a:t>.. </a:t>
            </a:r>
            <a:r>
              <a:rPr lang="en-US" sz="1400" dirty="0">
                <a:hlinkClick r:id="rId4"/>
              </a:rPr>
              <a:t>https://farmerdresupply.com/products/anvil-hand-pruner</a:t>
            </a:r>
            <a:r>
              <a:rPr lang="en-US" sz="1400" dirty="0"/>
              <a:t> </a:t>
            </a:r>
          </a:p>
          <a:p>
            <a:r>
              <a:rPr lang="en-US" sz="1400" dirty="0"/>
              <a:t>$84.99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8492E9C-E573-7299-4BB0-BA76D337BD2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74220" y="261610"/>
            <a:ext cx="5181600" cy="19939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4B6B07F-4796-ACA0-809E-E0FFDB829E42}"/>
              </a:ext>
            </a:extLst>
          </p:cNvPr>
          <p:cNvSpPr txBox="1"/>
          <p:nvPr/>
        </p:nvSpPr>
        <p:spPr>
          <a:xfrm>
            <a:off x="6963103" y="2327630"/>
            <a:ext cx="4403834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LÖWE 22.050 - 20"</a:t>
            </a:r>
          </a:p>
          <a:p>
            <a:r>
              <a:rPr lang="en-US" sz="1400"/>
              <a:t>LÖWE 22.080 - 32"</a:t>
            </a:r>
          </a:p>
          <a:p>
            <a:r>
              <a:rPr lang="en-US" sz="1400"/>
              <a:t>.. Very easy cuttings</a:t>
            </a:r>
          </a:p>
          <a:p>
            <a:r>
              <a:rPr lang="en-US" sz="1400"/>
              <a:t>.. Very robust and ideal for harder woods</a:t>
            </a:r>
          </a:p>
          <a:p>
            <a:r>
              <a:rPr lang="en-US" sz="1400"/>
              <a:t>.. Low-cost maintenance</a:t>
            </a:r>
          </a:p>
          <a:p>
            <a:r>
              <a:rPr lang="en-US" sz="1400"/>
              <a:t>.. </a:t>
            </a:r>
            <a:r>
              <a:rPr lang="en-US" sz="1400">
                <a:hlinkClick r:id="rId6"/>
              </a:rPr>
              <a:t>https://farmerdresupply.com/products/anvil-loppers</a:t>
            </a:r>
            <a:endParaRPr lang="en-US" sz="1400"/>
          </a:p>
          <a:p>
            <a:r>
              <a:rPr lang="en-US" sz="1400"/>
              <a:t>$141.37</a:t>
            </a:r>
          </a:p>
        </p:txBody>
      </p:sp>
    </p:spTree>
    <p:extLst>
      <p:ext uri="{BB962C8B-B14F-4D97-AF65-F5344CB8AC3E}">
        <p14:creationId xmlns:p14="http://schemas.microsoft.com/office/powerpoint/2010/main" val="1063428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86BE333-7AE7-87EE-7BC6-D05E416B12A8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Garden Hose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D107655-B50C-008F-6D5A-36AE1ED2B001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563858" y="3599662"/>
            <a:ext cx="3448701" cy="189357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91CB593-5620-0E27-DD70-49AEE487E4C9}"/>
              </a:ext>
            </a:extLst>
          </p:cNvPr>
          <p:cNvSpPr txBox="1"/>
          <p:nvPr/>
        </p:nvSpPr>
        <p:spPr>
          <a:xfrm>
            <a:off x="20458" y="545857"/>
            <a:ext cx="35047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Look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solid brass fittings (connectors) - 3/4 inch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heavy duty hose 75 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Shutoff valve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D9D11C7-5C6D-2C9D-B383-7631B0C72E59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3779" y="2956502"/>
            <a:ext cx="2071771" cy="240153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75CAAF4-2990-C13A-EF5B-DEE9ED7C01D9}"/>
              </a:ext>
            </a:extLst>
          </p:cNvPr>
          <p:cNvSpPr txBox="1"/>
          <p:nvPr/>
        </p:nvSpPr>
        <p:spPr>
          <a:xfrm>
            <a:off x="200733" y="5493235"/>
            <a:ext cx="422308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Gorilla</a:t>
            </a:r>
            <a:r>
              <a:rPr lang="en-US" sz="1400"/>
              <a:t> 175 ft. Aluminum Zero Rust MObile Hose Reel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4"/>
              </a:rPr>
              <a:t>https://www.homedepot.com/p/Gorilla-175-ft-Aluminum-Zero-Rust-Mobile-Hose-Reel-GRS-175H/314448093</a:t>
            </a:r>
            <a:endParaRPr lang="en-US" sz="14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FD3493E-E433-78E4-94F1-FA12B9467C48}"/>
              </a:ext>
            </a:extLst>
          </p:cNvPr>
          <p:cNvSpPr txBox="1"/>
          <p:nvPr/>
        </p:nvSpPr>
        <p:spPr>
          <a:xfrm>
            <a:off x="8860285" y="5508623"/>
            <a:ext cx="31522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J&amp;B XpandaHose</a:t>
            </a:r>
            <a:r>
              <a:rPr lang="en-US" sz="1200"/>
              <a:t> (expandable)</a:t>
            </a:r>
            <a:br>
              <a:rPr lang="en-US" sz="1200"/>
            </a:br>
            <a:r>
              <a:rPr lang="en-US" sz="1200"/>
              <a:t>.. </a:t>
            </a:r>
            <a:r>
              <a:rPr lang="en-US" sz="1200">
                <a:hlinkClick r:id="rId5"/>
              </a:rPr>
              <a:t>https://www.amazon.com/dp/B01MY4NI2D</a:t>
            </a:r>
            <a:endParaRPr lang="en-US" sz="120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D65CEED-3017-F3C1-95A2-734601C8BF52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20879" y="1673336"/>
            <a:ext cx="4423817" cy="209965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66D6084-D7B8-65F2-8A43-32E6F3732E0A}"/>
              </a:ext>
            </a:extLst>
          </p:cNvPr>
          <p:cNvSpPr txBox="1"/>
          <p:nvPr/>
        </p:nvSpPr>
        <p:spPr>
          <a:xfrm>
            <a:off x="3164305" y="3946358"/>
            <a:ext cx="39369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SprayTec</a:t>
            </a:r>
            <a:r>
              <a:rPr lang="en-US" sz="1400"/>
              <a:t> Garden Hose Nozzle Sprayer</a:t>
            </a:r>
            <a:br>
              <a:rPr lang="en-US" sz="1400"/>
            </a:br>
            <a:r>
              <a:rPr lang="en-US" sz="1400"/>
              <a:t>.. </a:t>
            </a:r>
            <a:r>
              <a:rPr lang="en-US" sz="1400">
                <a:hlinkClick r:id="rId7"/>
              </a:rPr>
              <a:t>https://www.amazon.com/dp/B00YQ73WBW/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B927E81-CF54-8732-9D55-911E3D024372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872623" y="4974703"/>
            <a:ext cx="768744" cy="103706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3E728F8-B775-D9AA-492B-E76430D1FE94}"/>
              </a:ext>
            </a:extLst>
          </p:cNvPr>
          <p:cNvSpPr txBox="1"/>
          <p:nvPr/>
        </p:nvSpPr>
        <p:spPr>
          <a:xfrm>
            <a:off x="5153197" y="6071208"/>
            <a:ext cx="2625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Melnor</a:t>
            </a:r>
            <a:r>
              <a:rPr lang="en-US" sz="1400" dirty="0"/>
              <a:t> Heavyweight Metal</a:t>
            </a:r>
            <a:br>
              <a:rPr lang="en-US" sz="1400" dirty="0"/>
            </a:br>
            <a:r>
              <a:rPr lang="en-US" sz="1400" dirty="0"/>
              <a:t>7-Pattern Nozzle (Walmart, $23)</a:t>
            </a:r>
          </a:p>
        </p:txBody>
      </p:sp>
      <p:pic>
        <p:nvPicPr>
          <p:cNvPr id="1026" name="Picture 2" descr="eley quick connectors">
            <a:extLst>
              <a:ext uri="{FF2B5EF4-FFF2-40B4-BE49-F238E27FC236}">
                <a16:creationId xmlns:a16="http://schemas.microsoft.com/office/drawing/2014/main" id="{C6B04746-B7CF-671E-D47B-2A1D55099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279215" y="287248"/>
            <a:ext cx="1597573" cy="12127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E0363BF-01D0-ED20-9561-EF990D5B1F26}"/>
              </a:ext>
            </a:extLst>
          </p:cNvPr>
          <p:cNvSpPr txBox="1"/>
          <p:nvPr/>
        </p:nvSpPr>
        <p:spPr>
          <a:xfrm>
            <a:off x="8355724" y="1764983"/>
            <a:ext cx="36568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Garden Hose Quick Connect Sets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10"/>
              </a:rPr>
              <a:t>https://</a:t>
            </a:r>
            <a:r>
              <a:rPr lang="en-US" sz="1000" dirty="0" err="1">
                <a:hlinkClick r:id="rId10"/>
              </a:rPr>
              <a:t>www.eleyhosereels.com</a:t>
            </a:r>
            <a:r>
              <a:rPr lang="en-US" sz="1000" dirty="0">
                <a:hlinkClick r:id="rId10"/>
              </a:rPr>
              <a:t>/products/garden-hose-quick-connectors</a:t>
            </a:r>
            <a:endParaRPr lang="en-US" sz="1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hlinkClick r:id="rId11"/>
              </a:rPr>
              <a:t>https://</a:t>
            </a:r>
            <a:r>
              <a:rPr lang="en-US" sz="1000" dirty="0" err="1">
                <a:hlinkClick r:id="rId11"/>
              </a:rPr>
              <a:t>www.youtube.com</a:t>
            </a:r>
            <a:r>
              <a:rPr lang="en-US" sz="1000" dirty="0">
                <a:hlinkClick r:id="rId11"/>
              </a:rPr>
              <a:t>/</a:t>
            </a:r>
            <a:r>
              <a:rPr lang="en-US" sz="1000" dirty="0" err="1">
                <a:hlinkClick r:id="rId11"/>
              </a:rPr>
              <a:t>watch?v</a:t>
            </a:r>
            <a:r>
              <a:rPr lang="en-US" sz="1000" dirty="0">
                <a:hlinkClick r:id="rId11"/>
              </a:rPr>
              <a:t>=</a:t>
            </a:r>
            <a:r>
              <a:rPr lang="en-US" sz="1000" dirty="0" err="1">
                <a:hlinkClick r:id="rId11"/>
              </a:rPr>
              <a:t>SH_NteAUTuw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2291961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FDE61A1-5594-509D-CB76-18E12CAAE604}"/>
              </a:ext>
            </a:extLst>
          </p:cNvPr>
          <p:cNvSpPr txBox="1"/>
          <p:nvPr/>
        </p:nvSpPr>
        <p:spPr>
          <a:xfrm>
            <a:off x="0" y="0"/>
            <a:ext cx="23122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Chain Saw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C4ACD9-BB33-D508-31C1-19931C18A92D}"/>
              </a:ext>
            </a:extLst>
          </p:cNvPr>
          <p:cNvSpPr txBox="1"/>
          <p:nvPr/>
        </p:nvSpPr>
        <p:spPr>
          <a:xfrm>
            <a:off x="115410" y="523220"/>
            <a:ext cx="3568823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Types of engines: gas, battery, corded</a:t>
            </a:r>
          </a:p>
          <a:p>
            <a:endParaRPr lang="en-US" sz="1400"/>
          </a:p>
          <a:p>
            <a:r>
              <a:rPr lang="en-US" sz="1400"/>
              <a:t>gas engines (cc = cubic centimeters)</a:t>
            </a:r>
          </a:p>
          <a:p>
            <a:r>
              <a:rPr lang="en-US" sz="1400"/>
              <a:t>Get two (50,70) or three (30,50,70):</a:t>
            </a:r>
          </a:p>
          <a:p>
            <a:r>
              <a:rPr lang="en-US" sz="1400"/>
              <a:t>  30 cc = </a:t>
            </a:r>
          </a:p>
          <a:p>
            <a:r>
              <a:rPr lang="en-US" sz="1400"/>
              <a:t>  50 cc = 3.9 HP</a:t>
            </a:r>
          </a:p>
          <a:p>
            <a:r>
              <a:rPr lang="en-US" sz="1400"/>
              <a:t>  70 cc = 5HP</a:t>
            </a:r>
          </a:p>
          <a:p>
            <a:r>
              <a:rPr lang="en-US" sz="1400"/>
              <a:t>90 cc is too big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2656261-22DC-C35C-129E-7A89B68A6B1F}"/>
              </a:ext>
            </a:extLst>
          </p:cNvPr>
          <p:cNvSpPr txBox="1"/>
          <p:nvPr/>
        </p:nvSpPr>
        <p:spPr>
          <a:xfrm>
            <a:off x="3827131" y="218954"/>
            <a:ext cx="4815905" cy="267765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Main two brands: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(preferred by professionals)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(dealer only, a bit chaper, less maintenance)</a:t>
            </a:r>
          </a:p>
          <a:p>
            <a:endParaRPr lang="en-US" sz="1400"/>
          </a:p>
          <a:p>
            <a:r>
              <a:rPr lang="en-US" sz="1400"/>
              <a:t>bar length: 16", 18", 20", ... , 28", ...</a:t>
            </a:r>
          </a:p>
          <a:p>
            <a:r>
              <a:rPr lang="en-US" sz="1400"/>
              <a:t>bar weight, steel, titanium, plastic inserts to reduce weight</a:t>
            </a:r>
          </a:p>
          <a:p>
            <a:endParaRPr lang="en-US" sz="1400"/>
          </a:p>
          <a:p>
            <a:r>
              <a:rPr lang="en-US" sz="1400"/>
              <a:t>chains:</a:t>
            </a:r>
          </a:p>
          <a:p>
            <a:r>
              <a:rPr lang="en-US" sz="1400"/>
              <a:t>chain pitch = distance between any 3 riverts – and divide by 2</a:t>
            </a:r>
          </a:p>
          <a:p>
            <a:r>
              <a:rPr lang="en-US" sz="1400"/>
              <a:t>chain gauge = width of the drivelink – same as bar</a:t>
            </a:r>
          </a:p>
          <a:p>
            <a:r>
              <a:rPr lang="en-US" sz="1400"/>
              <a:t>chain length (in drive lengths)</a:t>
            </a:r>
          </a:p>
          <a:p>
            <a:r>
              <a:rPr lang="en-US" sz="1400"/>
              <a:t>full-chisel vs semi-chisel (how teeth are bent)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31EF069-63FF-5E9B-6DDC-1F9AE803A661}"/>
              </a:ext>
            </a:extLst>
          </p:cNvPr>
          <p:cNvSpPr txBox="1"/>
          <p:nvPr/>
        </p:nvSpPr>
        <p:spPr>
          <a:xfrm>
            <a:off x="209704" y="3026182"/>
            <a:ext cx="4910936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Stihl</a:t>
            </a:r>
            <a:r>
              <a:rPr lang="en-US" sz="1400"/>
              <a:t> </a:t>
            </a:r>
          </a:p>
          <a:p>
            <a:r>
              <a:rPr lang="en-US" sz="1400"/>
              <a:t>30cc: MS 170, 180 – limbing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MS 261 – great all around (Pro) (lighter, ...) $670, 18", 20"</a:t>
            </a:r>
          </a:p>
          <a:p>
            <a:r>
              <a:rPr lang="en-US" sz="1400"/>
              <a:t>50cc: MS 271 Farm Boss (cheap plastic) $470, 18", 20"</a:t>
            </a:r>
          </a:p>
          <a:p>
            <a:r>
              <a:rPr lang="en-US" sz="1400" b="1">
                <a:solidFill>
                  <a:srgbClr val="0070C0"/>
                </a:solidFill>
              </a:rPr>
              <a:t>72cc: MS  462  – light (13 lbs), 16"-28", $1,100</a:t>
            </a:r>
          </a:p>
          <a:p>
            <a:r>
              <a:rPr lang="en-US" sz="1400"/>
              <a:t>Even bigger: 500i, 661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A1B0D8-AA37-AFC9-B75C-999970C88654}"/>
              </a:ext>
            </a:extLst>
          </p:cNvPr>
          <p:cNvSpPr txBox="1"/>
          <p:nvPr/>
        </p:nvSpPr>
        <p:spPr>
          <a:xfrm>
            <a:off x="8780016" y="426128"/>
            <a:ext cx="3296574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Cutting trees</a:t>
            </a:r>
          </a:p>
          <a:p>
            <a:r>
              <a:rPr lang="en-US" sz="1400"/>
              <a:t>Limbing – cutting off branches</a:t>
            </a:r>
          </a:p>
          <a:p>
            <a:r>
              <a:rPr lang="en-US" sz="1400"/>
              <a:t>Bucking – cutting delimbed tree into logs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A8976A2-4CCA-7927-9F8D-A0C13EA16D6A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0799" y="1233945"/>
            <a:ext cx="976753" cy="84923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9AE690E-ED2E-2D65-307D-64F97FC4483D}"/>
              </a:ext>
            </a:extLst>
          </p:cNvPr>
          <p:cNvSpPr txBox="1"/>
          <p:nvPr/>
        </p:nvSpPr>
        <p:spPr>
          <a:xfrm>
            <a:off x="9789528" y="2083181"/>
            <a:ext cx="5592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/>
              <a:t>log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FEB42E-C6E2-A7E4-06DD-454FC8F25229}"/>
              </a:ext>
            </a:extLst>
          </p:cNvPr>
          <p:cNvSpPr txBox="1"/>
          <p:nvPr/>
        </p:nvSpPr>
        <p:spPr>
          <a:xfrm>
            <a:off x="5304767" y="3026302"/>
            <a:ext cx="4815905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b="1">
                <a:solidFill>
                  <a:srgbClr val="FF0000"/>
                </a:solidFill>
              </a:rPr>
              <a:t>Husqvarna</a:t>
            </a:r>
            <a:r>
              <a:rPr lang="en-US" sz="1400"/>
              <a:t> </a:t>
            </a:r>
          </a:p>
          <a:p>
            <a:r>
              <a:rPr lang="en-US" sz="1400"/>
              <a:t>30cc: 235 – small, similar to Stihl 180</a:t>
            </a:r>
          </a:p>
          <a:p>
            <a:r>
              <a:rPr lang="en-US" sz="1400"/>
              <a:t>50cc: 450 Rancher (or 455, 460) </a:t>
            </a:r>
          </a:p>
          <a:p>
            <a:r>
              <a:rPr lang="en-US" sz="1400" b="1">
                <a:solidFill>
                  <a:srgbClr val="00B050"/>
                </a:solidFill>
              </a:rPr>
              <a:t>50cc: 550 Mark ii. 16"-20"  $670</a:t>
            </a:r>
          </a:p>
          <a:p>
            <a:r>
              <a:rPr lang="en-US" sz="1400" b="1">
                <a:solidFill>
                  <a:srgbClr val="0070C0"/>
                </a:solidFill>
              </a:rPr>
              <a:t>70cc: 572 - new auto-tune type, 24", $1,100</a:t>
            </a:r>
          </a:p>
          <a:p>
            <a:r>
              <a:rPr lang="en-US" sz="1400"/>
              <a:t>390, 395 – for big trees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7CA07337-4757-AD7F-B1F1-A9341BFFAC6F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3920" y="4471512"/>
            <a:ext cx="2500871" cy="223154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38AB5A9-387E-8AE8-45AC-B6CA2D39966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096000" y="4685284"/>
            <a:ext cx="2867660" cy="1842001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70C58A80-EC2A-DEE2-161A-F986A2DE5BBE}"/>
              </a:ext>
            </a:extLst>
          </p:cNvPr>
          <p:cNvSpPr txBox="1"/>
          <p:nvPr/>
        </p:nvSpPr>
        <p:spPr>
          <a:xfrm>
            <a:off x="3505200" y="5394960"/>
            <a:ext cx="12395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MS 261</a:t>
            </a:r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EB67395-8B79-4606-42A8-006398ADFDD8}"/>
              </a:ext>
            </a:extLst>
          </p:cNvPr>
          <p:cNvSpPr txBox="1"/>
          <p:nvPr/>
        </p:nvSpPr>
        <p:spPr>
          <a:xfrm>
            <a:off x="9136592" y="5402619"/>
            <a:ext cx="19800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00B050"/>
                </a:solidFill>
              </a:rPr>
              <a:t>550 Mark ii</a:t>
            </a:r>
          </a:p>
          <a:p>
            <a:r>
              <a:rPr lang="en-US" sz="1400"/>
              <a:t>bought July 10, 2022</a:t>
            </a:r>
          </a:p>
        </p:txBody>
      </p:sp>
    </p:spTree>
    <p:extLst>
      <p:ext uri="{BB962C8B-B14F-4D97-AF65-F5344CB8AC3E}">
        <p14:creationId xmlns:p14="http://schemas.microsoft.com/office/powerpoint/2010/main" val="4145686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478</TotalTime>
  <Words>868</Words>
  <Application>Microsoft Macintosh PowerPoint</Application>
  <PresentationFormat>Widescreen</PresentationFormat>
  <Paragraphs>137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42</cp:revision>
  <dcterms:created xsi:type="dcterms:W3CDTF">2022-06-02T16:58:09Z</dcterms:created>
  <dcterms:modified xsi:type="dcterms:W3CDTF">2024-11-13T15:40:59Z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