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61" r:id="rId2"/>
    <p:sldId id="259" r:id="rId3"/>
    <p:sldId id="262" r:id="rId4"/>
    <p:sldId id="256" r:id="rId5"/>
    <p:sldId id="257" r:id="rId6"/>
    <p:sldId id="260" r:id="rId7"/>
    <p:sldId id="258" r:id="rId8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8676"/>
    <p:restoredTop sz="94802"/>
  </p:normalViewPr>
  <p:slideViewPr>
    <p:cSldViewPr snapToGrid="0" snapToObjects="1">
      <p:cViewPr varScale="1">
        <p:scale>
          <a:sx n="93" d="100"/>
          <a:sy n="93" d="100"/>
        </p:scale>
        <p:origin x="216" y="2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theme" Target="theme/theme1.xml"/><Relationship Id="rId5" Type="http://schemas.openxmlformats.org/officeDocument/2006/relationships/slide" Target="slides/slide4.xml"/><Relationship Id="rId10" Type="http://schemas.openxmlformats.org/officeDocument/2006/relationships/viewProps" Target="viewProps.xml"/><Relationship Id="rId4" Type="http://schemas.openxmlformats.org/officeDocument/2006/relationships/slide" Target="slides/slide3.xml"/><Relationship Id="rId9" Type="http://schemas.openxmlformats.org/officeDocument/2006/relationships/presProps" Target="presProp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71A7E78-4330-193B-B423-8314C67628D5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D1080FDA-9F58-7E15-C3A0-BCA67A1B659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2FD1846-5607-2F80-FE77-B45D1134D8B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F859EC29-87F8-BE2D-794A-6DA472257BE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1340454-B433-410E-0FF8-FC3528287FB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0508991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25B347D-D077-DA5B-BCBF-255D910F83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3DD969ED-67C2-311E-252D-6A110850A06C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AD0FBA1-3C89-EC11-74D4-20B92AAFDA0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CA7745B-5BAE-F9D3-47E4-0138D1CEA5B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730326-C5CD-0886-9BE9-A7F7DB749C9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7450308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B5D2BAD8-9CAB-A380-AAC3-A59F3A32560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C7D29A6E-D831-F47F-A2AE-F6E1AFD2D00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477F4713-8CBC-B5EB-3BDB-7F46E4C81A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AB814CE-5D3F-6AF3-1B95-C1BCD7CEF63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F44F38C-1773-F5A8-9806-A23E993F747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572999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036760B-86A2-A753-7B95-0F58C129DDB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426CB2F-877F-D8BF-FD37-54A9FCD98EF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17B5966-DCE9-9278-FC75-7505EFC826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C78C6C7F-3558-A2B7-B9CB-C865542E09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1A53B692-9BC3-C542-CF13-B75CF4818C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792957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70201A7-590C-E867-7D0C-AE29A5E7C7F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C89C844-B762-199D-E840-4432CFA9EC84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FF8F83D9-6582-F301-0C23-DFC25549446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552132C-12F6-FB49-15E9-71DC67F2F80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8D5F5A6-E475-572D-EB19-BDCB29C26D4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5894180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5367E54A-D232-E13B-03B8-197985E469B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BA95FE80-6415-A129-A133-13F4E696310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1EF34163-2BC5-67B8-C044-B2B91150F7D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3E24A9F-6EBE-F2FD-B790-457A880F4FE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33165A11-D3B2-DAF0-6C96-3A013B4B66A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B1148667-6987-698C-D3F8-33E4C2F455D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4623478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A89EB9B-3B5A-BAA4-1104-35CFEE511D5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2A6AF77-D30B-078E-7377-864E2004178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3DD3BB66-8448-BDCE-8885-0DCCD1D2FD0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60C4BBBE-287A-8A3C-D9AC-73777D133F7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C2EC8599-617C-397F-DC3D-826467ADF3E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DBF5D750-7437-B1AA-EDBA-8CE16147AE9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F61E2CB5-60FB-BFE3-7C57-6D71206F092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C2E5366-9BBC-DD63-6667-F2ABAD0CF72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6610317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94502E0-2360-8A3B-C660-0EEE2283AC6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A761752-B6B9-B0D3-79D0-BA63B329CC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49FDB9-28AA-E5EE-0E6F-1C870983436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D1A72C3-CCD3-E994-0553-1649E7C05A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0430617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0727FBEF-93F3-4398-ABDE-E19A2BE6EE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4224BDFD-B5CF-6FE3-E5D7-46013C29E0B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F5995C03-7815-0295-8D6D-6E94DCC40D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0652974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A460438-A2C9-EC42-359F-79480BBFBC1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5BAC04E-128D-0581-C7DA-E12F971BB43F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257F62C-C89B-1A1C-EE71-DFB3CCC880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13E8FE63-1511-35E5-E243-54A541D5317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E388C57B-944F-63EC-027D-0775FFD3177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950B95C2-F629-DCC1-1A34-EFD210A359E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0618757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411C171-16B5-30EF-DF6B-EA8297BFE42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0EC62FB-CB34-C301-34F2-0BC3B063A2A1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D714D87E-859D-4374-028E-34A7E0967C1C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ACA0E7CC-E810-603C-A310-365D6E2E762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14811FA3-03C6-243F-1B00-D8C263B8A5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D7B7296-43FF-9B1B-273A-D8A59A1AF5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98782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22D680EF-BCA9-239E-5CBB-C870C41B48A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00FCFB0-9A1E-EE20-9776-1EF4CAC7D5F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D81C2FEA-8E7F-70CC-474B-CC138894A0A3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F491023-0B0A-7041-9F06-D25A50EF063B}" type="datetimeFigureOut">
              <a:t>4/22/25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97568BAB-55F6-6894-580A-32AFD5780B16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578BF367-BF67-C7BE-7EC4-9DB85C434E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B43E528E-3295-EB44-B5E3-209426A0E5EC}" type="slidenum"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6056099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.xml"/></Relationships>
</file>

<file path=ppt/slides/_rels/slide5.xml.rels><?xml version="1.0" encoding="UTF-8" standalone="yes"?>
<Relationships xmlns="http://schemas.openxmlformats.org/package/2006/relationships"><Relationship Id="rId8" Type="http://schemas.openxmlformats.org/officeDocument/2006/relationships/image" Target="../media/image11.png"/><Relationship Id="rId3" Type="http://schemas.openxmlformats.org/officeDocument/2006/relationships/hyperlink" Target="https://www.amazon.com/dp/B08GLJRR4K" TargetMode="External"/><Relationship Id="rId7" Type="http://schemas.openxmlformats.org/officeDocument/2006/relationships/hyperlink" Target="https://www.combinedenergyservices.com/engine-fuels/gasoline-ethanol-free" TargetMode="External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0.png"/><Relationship Id="rId5" Type="http://schemas.openxmlformats.org/officeDocument/2006/relationships/hyperlink" Target="https://www.amazon.com/dp/B085H9TLCK/" TargetMode="External"/><Relationship Id="rId4" Type="http://schemas.openxmlformats.org/officeDocument/2006/relationships/image" Target="../media/image9.png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7.xml"/><Relationship Id="rId6" Type="http://schemas.openxmlformats.org/officeDocument/2006/relationships/image" Target="../media/image16.png"/><Relationship Id="rId5" Type="http://schemas.openxmlformats.org/officeDocument/2006/relationships/image" Target="../media/image15.png"/><Relationship Id="rId4" Type="http://schemas.openxmlformats.org/officeDocument/2006/relationships/image" Target="../media/image14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hyperlink" Target="https://www.norwall.com/categories/Standby-Generators/" TargetMode="Externa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0163547-3461-AE07-C75E-7594C61EA810}"/>
              </a:ext>
            </a:extLst>
          </p:cNvPr>
          <p:cNvSpPr txBox="1"/>
          <p:nvPr/>
        </p:nvSpPr>
        <p:spPr>
          <a:xfrm>
            <a:off x="3261457" y="150095"/>
            <a:ext cx="5669085" cy="144655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4400" b="1" dirty="0">
                <a:solidFill>
                  <a:srgbClr val="00B0F0"/>
                </a:solidFill>
              </a:rPr>
              <a:t>Emergency Generator</a:t>
            </a:r>
          </a:p>
          <a:p>
            <a:pPr algn="ctr"/>
            <a:r>
              <a:rPr lang="en-US" sz="4400" b="1" dirty="0">
                <a:solidFill>
                  <a:srgbClr val="00B0F0"/>
                </a:solidFill>
              </a:rPr>
              <a:t>Electrical Equipment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09DC4697-3FC0-9E12-1EB8-37A74ECA3895}"/>
              </a:ext>
            </a:extLst>
          </p:cNvPr>
          <p:cNvSpPr txBox="1"/>
          <p:nvPr/>
        </p:nvSpPr>
        <p:spPr>
          <a:xfrm>
            <a:off x="219537" y="1933312"/>
            <a:ext cx="4189178" cy="1200329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F1111"/>
                </a:solidFill>
                <a:effectLst/>
              </a:rPr>
              <a:t>To switch to Generator: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turn-off both "Main In" and generator outlet breakers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b="0" i="0" dirty="0">
                <a:solidFill>
                  <a:srgbClr val="0F1111"/>
                </a:solidFill>
                <a:effectLst/>
              </a:rPr>
              <a:t>roll generator out, exhaust facing out, start it – let it run a bit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turn it off, connect cable from generator to outlet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start generator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turn-on the "Generator Outlet" breaker</a:t>
            </a:r>
          </a:p>
        </p:txBody>
      </p:sp>
      <p:sp>
        <p:nvSpPr>
          <p:cNvPr id="4" name="TextBox 3">
            <a:extLst>
              <a:ext uri="{FF2B5EF4-FFF2-40B4-BE49-F238E27FC236}">
                <a16:creationId xmlns:a16="http://schemas.microsoft.com/office/drawing/2014/main" id="{E2FAF88D-CDD8-1121-AC49-9F28ECB891C6}"/>
              </a:ext>
            </a:extLst>
          </p:cNvPr>
          <p:cNvSpPr txBox="1"/>
          <p:nvPr/>
        </p:nvSpPr>
        <p:spPr>
          <a:xfrm>
            <a:off x="219537" y="3370434"/>
            <a:ext cx="4189178" cy="830997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/>
            <a:r>
              <a:rPr lang="en-US" sz="1200" b="0" i="0" dirty="0">
                <a:solidFill>
                  <a:srgbClr val="0F1111"/>
                </a:solidFill>
                <a:effectLst/>
              </a:rPr>
              <a:t>Maintenance: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start generator once a month – and let it run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have a spare battery – and charge it</a:t>
            </a:r>
          </a:p>
          <a:p>
            <a:pPr marL="171450" indent="-171450" algn="l">
              <a:buFont typeface="Arial" panose="020B0604020202020204" pitchFamily="34" charset="0"/>
              <a:buChar char="•"/>
            </a:pPr>
            <a:r>
              <a:rPr lang="en-US" sz="1200" dirty="0">
                <a:solidFill>
                  <a:srgbClr val="0F1111"/>
                </a:solidFill>
              </a:rPr>
              <a:t>have battery cables to start generator from external battery</a:t>
            </a:r>
          </a:p>
        </p:txBody>
      </p:sp>
      <p:pic>
        <p:nvPicPr>
          <p:cNvPr id="6" name="Picture 5" descr="A black battery with white text and black rectangles&#10;&#10;AI-generated content may be incorrect.">
            <a:extLst>
              <a:ext uri="{FF2B5EF4-FFF2-40B4-BE49-F238E27FC236}">
                <a16:creationId xmlns:a16="http://schemas.microsoft.com/office/drawing/2014/main" id="{70A6E297-5328-4AE8-2765-64ACE063B474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82823" y="4431323"/>
            <a:ext cx="2741723" cy="1938992"/>
          </a:xfrm>
          <a:prstGeom prst="rect">
            <a:avLst/>
          </a:prstGeom>
          <a:ln>
            <a:solidFill>
              <a:srgbClr val="FF0000"/>
            </a:solidFill>
          </a:ln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BE7F0070-539A-F29D-2AB5-E7FE99D42541}"/>
              </a:ext>
            </a:extLst>
          </p:cNvPr>
          <p:cNvSpPr txBox="1"/>
          <p:nvPr/>
        </p:nvSpPr>
        <p:spPr>
          <a:xfrm>
            <a:off x="3261457" y="4418444"/>
            <a:ext cx="4775332" cy="1938992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>
            <a:spAutoFit/>
          </a:bodyPr>
          <a:lstStyle/>
          <a:p>
            <a:pPr algn="l">
              <a:buNone/>
            </a:pPr>
            <a:r>
              <a:rPr lang="en-US" sz="1200" b="0" i="0" dirty="0">
                <a:effectLst/>
                <a:latin typeface="fkGroteskNeue"/>
              </a:rPr>
              <a:t>GS Yuasa YTZ14S motorcycle battery 12V  230 CCA (Cold Cranking Amps) </a:t>
            </a:r>
          </a:p>
          <a:p>
            <a:pPr algn="l">
              <a:buNone/>
            </a:pPr>
            <a:r>
              <a:rPr lang="en-US" sz="1200" dirty="0">
                <a:latin typeface="fkGroteskNeue"/>
              </a:rPr>
              <a:t>dimensions: </a:t>
            </a:r>
            <a:endParaRPr lang="en-US" sz="1200" b="0" i="0" dirty="0">
              <a:effectLst/>
              <a:latin typeface="fkGroteskNeue"/>
            </a:endParaRP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Length: 6 inches (150 mm)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Width: 3 7/16 inches (87 mm)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b="0" i="0" dirty="0">
                <a:effectLst/>
                <a:latin typeface="fkGroteskNeue"/>
              </a:rPr>
              <a:t>Height: 4 3/8 inches (110 mm)</a:t>
            </a:r>
          </a:p>
          <a:p>
            <a:pPr algn="l">
              <a:buFont typeface="Arial" panose="020B0604020202020204" pitchFamily="34" charset="0"/>
              <a:buChar char="•"/>
            </a:pPr>
            <a:r>
              <a:rPr lang="en-US" sz="1200" dirty="0">
                <a:latin typeface="fkGroteskNeue"/>
              </a:rPr>
              <a:t>uses </a:t>
            </a:r>
            <a:r>
              <a:rPr lang="en-US" sz="1200" dirty="0"/>
              <a:t>M8 x 1.25</a:t>
            </a:r>
            <a:r>
              <a:rPr lang="en-US" sz="1200" dirty="0">
                <a:latin typeface="fkGroteskNeue"/>
              </a:rPr>
              <a:t> bolts and nuts</a:t>
            </a:r>
            <a:endParaRPr lang="en-US" sz="1200" b="0" i="0" dirty="0">
              <a:effectLst/>
              <a:latin typeface="fkGroteskNeue"/>
            </a:endParaRP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Type: VRLA (Valve Regulated Lead Acid)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Non-spillable design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Capacity: 11.8 Ah (20HR) or approximately 11.2Ah (10HR)</a:t>
            </a:r>
          </a:p>
          <a:p>
            <a:pPr>
              <a:buFont typeface="Arial" panose="020B0604020202020204" pitchFamily="34" charset="0"/>
              <a:buChar char="•"/>
            </a:pPr>
            <a:r>
              <a:rPr lang="en-US" sz="1200" dirty="0"/>
              <a:t>Made in Japan, filled with Electrolyte, contains lead (Pb)</a:t>
            </a:r>
            <a:endParaRPr lang="en-US" sz="1200" b="0" i="0" dirty="0">
              <a:effectLst/>
              <a:latin typeface="fkGroteskNeue"/>
            </a:endParaRPr>
          </a:p>
        </p:txBody>
      </p:sp>
    </p:spTree>
    <p:extLst>
      <p:ext uri="{BB962C8B-B14F-4D97-AF65-F5344CB8AC3E}">
        <p14:creationId xmlns:p14="http://schemas.microsoft.com/office/powerpoint/2010/main" val="2058619068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8F2E2F8B-B7D9-1B4F-1B07-A9F19321561E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709" y="1539765"/>
            <a:ext cx="2188978" cy="2811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570DEBD-C316-4065-82C7-C7B236BE539A}"/>
              </a:ext>
            </a:extLst>
          </p:cNvPr>
          <p:cNvSpPr txBox="1"/>
          <p:nvPr/>
        </p:nvSpPr>
        <p:spPr>
          <a:xfrm>
            <a:off x="408372" y="4519448"/>
            <a:ext cx="3664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Mophorn 25Ft 50Amp Generator Extension Cord 6 Gauge STW 6/3+8/1 Generator Cord UL Listed Generator Power Cord N14-50P to Bare Wire Cut Wire Cord Extension Power Cord RV Motor Home Generator Portable</a:t>
            </a:r>
          </a:p>
          <a:p>
            <a:r>
              <a:rPr lang="en-US" sz="1400"/>
              <a:t>Brand: Mophorn</a:t>
            </a:r>
          </a:p>
          <a:p>
            <a:r>
              <a:rPr lang="en-US" sz="1400"/>
              <a:t>25'</a:t>
            </a:r>
          </a:p>
          <a:p>
            <a:r>
              <a:rPr lang="en-US" sz="1400"/>
              <a:t>$101.00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B7859FC3-E938-25E9-466C-E55552FC73A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475" y="1455682"/>
            <a:ext cx="3575050" cy="289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F390431E-8D73-D538-3F4A-B075B1271595}"/>
              </a:ext>
            </a:extLst>
          </p:cNvPr>
          <p:cNvSpPr txBox="1"/>
          <p:nvPr/>
        </p:nvSpPr>
        <p:spPr>
          <a:xfrm>
            <a:off x="4308475" y="4519448"/>
            <a:ext cx="2911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WELLUCK RV Power Outlet Box| 50 Amp 125/250 Volt, NEMA 14-50R Receptacle | Enclosed Lockable Outdoor Electrical Panel Weatherproof Plug for Temporary Hookup RV Camper Travel Trailer Car Generator</a:t>
            </a:r>
          </a:p>
          <a:p>
            <a:r>
              <a:rPr lang="en-US" sz="1400"/>
              <a:t>$36.00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36A70708-76F0-6DD5-5D5B-5FF097B66A9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9104" y="278898"/>
            <a:ext cx="2064626" cy="1176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98B30F86-1B0E-2E28-0DA6-6CA93F89264B}"/>
              </a:ext>
            </a:extLst>
          </p:cNvPr>
          <p:cNvSpPr txBox="1"/>
          <p:nvPr/>
        </p:nvSpPr>
        <p:spPr>
          <a:xfrm>
            <a:off x="9028387" y="1768739"/>
            <a:ext cx="28272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RVGUARD 4 Prong 30 Amp </a:t>
            </a:r>
          </a:p>
          <a:p>
            <a:r>
              <a:rPr lang="en-US" sz="1400"/>
              <a:t>NEMA L14-30P/L14-30R, 125/250V Up to 7500W </a:t>
            </a:r>
          </a:p>
          <a:p>
            <a:r>
              <a:rPr lang="en-US" sz="1400"/>
              <a:t>10 Gauge SJTW Generator Cord, </a:t>
            </a:r>
          </a:p>
          <a:p>
            <a:r>
              <a:rPr lang="en-US" sz="1400"/>
              <a:t>ETL Listed</a:t>
            </a:r>
          </a:p>
          <a:p>
            <a:r>
              <a:rPr lang="en-US" sz="1400"/>
              <a:t>15 Feet </a:t>
            </a:r>
          </a:p>
          <a:p>
            <a:r>
              <a:rPr lang="en-US" sz="1400"/>
              <a:t>$46.00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1F77E2D1-6A81-5A82-D249-DEC662A5F57E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5890" y="3682234"/>
            <a:ext cx="1021141" cy="1118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84E61BCC-D73D-3340-2847-0A8607D406A9}"/>
              </a:ext>
            </a:extLst>
          </p:cNvPr>
          <p:cNvSpPr txBox="1"/>
          <p:nvPr/>
        </p:nvSpPr>
        <p:spPr>
          <a:xfrm>
            <a:off x="8923283" y="4918841"/>
            <a:ext cx="2638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Miady NEMA 14-50P Power Plug, 50-Amp 4-Prong 125/250V Straight Blade Angles Dryer Replacement Male Plug</a:t>
            </a:r>
          </a:p>
          <a:p>
            <a:r>
              <a:rPr lang="en-US" sz="1400"/>
              <a:t>$12</a:t>
            </a:r>
          </a:p>
        </p:txBody>
      </p:sp>
    </p:spTree>
    <p:extLst>
      <p:ext uri="{BB962C8B-B14F-4D97-AF65-F5344CB8AC3E}">
        <p14:creationId xmlns:p14="http://schemas.microsoft.com/office/powerpoint/2010/main" val="3157907611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E575FE0-AA1C-60E5-F554-6DD93FAA180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>
            <a:extLst>
              <a:ext uri="{FF2B5EF4-FFF2-40B4-BE49-F238E27FC236}">
                <a16:creationId xmlns:a16="http://schemas.microsoft.com/office/drawing/2014/main" id="{EF7CD9B4-5723-22B3-8874-98790081F365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259709" y="1539765"/>
            <a:ext cx="2188978" cy="2811517"/>
          </a:xfrm>
          <a:prstGeom prst="rect">
            <a:avLst/>
          </a:prstGeom>
        </p:spPr>
      </p:pic>
      <p:sp>
        <p:nvSpPr>
          <p:cNvPr id="3" name="TextBox 2">
            <a:extLst>
              <a:ext uri="{FF2B5EF4-FFF2-40B4-BE49-F238E27FC236}">
                <a16:creationId xmlns:a16="http://schemas.microsoft.com/office/drawing/2014/main" id="{F4544949-AB7D-93E8-07DA-4B14BB8BA9C2}"/>
              </a:ext>
            </a:extLst>
          </p:cNvPr>
          <p:cNvSpPr txBox="1"/>
          <p:nvPr/>
        </p:nvSpPr>
        <p:spPr>
          <a:xfrm>
            <a:off x="408372" y="4519448"/>
            <a:ext cx="3664584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Mophorn 25Ft 50Amp Generator Extension Cord 6 Gauge STW 6/3+8/1 Generator Cord UL Listed Generator Power Cord N14-50P to Bare Wire Cut Wire Cord Extension Power Cord RV Motor Home Generator Portable</a:t>
            </a:r>
          </a:p>
          <a:p>
            <a:r>
              <a:rPr lang="en-US" sz="1400"/>
              <a:t>Brand: Mophorn</a:t>
            </a:r>
          </a:p>
          <a:p>
            <a:r>
              <a:rPr lang="en-US" sz="1400"/>
              <a:t>25'</a:t>
            </a:r>
          </a:p>
          <a:p>
            <a:r>
              <a:rPr lang="en-US" sz="1400"/>
              <a:t>$101.00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04069915-B454-085F-68A5-CF6AD8E05D78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4308475" y="1455682"/>
            <a:ext cx="3575050" cy="2895600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7EBC1ACC-A365-6AB4-4F7E-668FB591B473}"/>
              </a:ext>
            </a:extLst>
          </p:cNvPr>
          <p:cNvSpPr txBox="1"/>
          <p:nvPr/>
        </p:nvSpPr>
        <p:spPr>
          <a:xfrm>
            <a:off x="4308475" y="4519448"/>
            <a:ext cx="2911365" cy="181588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WELLUCK RV Power Outlet Box| 50 Amp 125/250 Volt, NEMA 14-50R Receptacle | Enclosed Lockable Outdoor Electrical Panel Weatherproof Plug for Temporary Hookup RV Camper Travel Trailer Car Generator</a:t>
            </a:r>
          </a:p>
          <a:p>
            <a:r>
              <a:rPr lang="en-US" sz="1400"/>
              <a:t>$36.00</a:t>
            </a:r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D27B0166-42B7-20B0-4E9A-F3709A0870F6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249104" y="278898"/>
            <a:ext cx="2064626" cy="1176784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F5BDA363-02D6-C591-24C6-C6433C101169}"/>
              </a:ext>
            </a:extLst>
          </p:cNvPr>
          <p:cNvSpPr txBox="1"/>
          <p:nvPr/>
        </p:nvSpPr>
        <p:spPr>
          <a:xfrm>
            <a:off x="9028387" y="1768739"/>
            <a:ext cx="2827282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RVGUARD 4 Prong 30 Amp </a:t>
            </a:r>
          </a:p>
          <a:p>
            <a:r>
              <a:rPr lang="en-US" sz="1400"/>
              <a:t>NEMA L14-30P/L14-30R, 125/250V Up to 7500W </a:t>
            </a:r>
          </a:p>
          <a:p>
            <a:r>
              <a:rPr lang="en-US" sz="1400"/>
              <a:t>10 Gauge SJTW Generator Cord, </a:t>
            </a:r>
          </a:p>
          <a:p>
            <a:r>
              <a:rPr lang="en-US" sz="1400"/>
              <a:t>ETL Listed</a:t>
            </a:r>
          </a:p>
          <a:p>
            <a:r>
              <a:rPr lang="en-US" sz="1400"/>
              <a:t>15 Feet </a:t>
            </a:r>
          </a:p>
          <a:p>
            <a:r>
              <a:rPr lang="en-US" sz="1400"/>
              <a:t>$46.00</a:t>
            </a:r>
          </a:p>
        </p:txBody>
      </p:sp>
      <p:pic>
        <p:nvPicPr>
          <p:cNvPr id="8" name="Picture 7">
            <a:extLst>
              <a:ext uri="{FF2B5EF4-FFF2-40B4-BE49-F238E27FC236}">
                <a16:creationId xmlns:a16="http://schemas.microsoft.com/office/drawing/2014/main" id="{96A42E9F-BEAA-3AC8-7438-4B8975749725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605890" y="3682234"/>
            <a:ext cx="1021141" cy="1118038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662126E8-760B-90F3-E26E-E84887DAAD24}"/>
              </a:ext>
            </a:extLst>
          </p:cNvPr>
          <p:cNvSpPr txBox="1"/>
          <p:nvPr/>
        </p:nvSpPr>
        <p:spPr>
          <a:xfrm>
            <a:off x="8923283" y="4918841"/>
            <a:ext cx="263809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Miady NEMA 14-50P Power Plug, 50-Amp 4-Prong 125/250V Straight Blade Angles Dryer Replacement Male Plug</a:t>
            </a:r>
          </a:p>
          <a:p>
            <a:r>
              <a:rPr lang="en-US" sz="1400"/>
              <a:t>$12</a:t>
            </a:r>
          </a:p>
        </p:txBody>
      </p:sp>
    </p:spTree>
    <p:extLst>
      <p:ext uri="{BB962C8B-B14F-4D97-AF65-F5344CB8AC3E}">
        <p14:creationId xmlns:p14="http://schemas.microsoft.com/office/powerpoint/2010/main" val="3204504762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Outlet for 50A for Tesla /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503102" y="5654697"/>
            <a:ext cx="43302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NEMA 14-50R. </a:t>
            </a:r>
            <a:br>
              <a:rPr lang="en-US" sz="1400"/>
            </a:br>
            <a:r>
              <a:rPr lang="en-US" sz="1400"/>
              <a:t>50A Leviton Outlet</a:t>
            </a:r>
          </a:p>
        </p:txBody>
      </p:sp>
      <p:sp>
        <p:nvSpPr>
          <p:cNvPr id="2" name="AutoShape 2">
            <a:extLst>
              <a:ext uri="{FF2B5EF4-FFF2-40B4-BE49-F238E27FC236}">
                <a16:creationId xmlns:a16="http://schemas.microsoft.com/office/drawing/2014/main" id="{C8E66D24-7701-2070-55FF-70F792C6FA2D}"/>
              </a:ext>
            </a:extLst>
          </p:cNvPr>
          <p:cNvSpPr>
            <a:spLocks noChangeAspect="1" noChangeArrowheads="1"/>
          </p:cNvSpPr>
          <p:nvPr/>
        </p:nvSpPr>
        <p:spPr bwMode="auto">
          <a:xfrm>
            <a:off x="1049311" y="3276599"/>
            <a:ext cx="5199089" cy="5199089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endParaRPr lang="en-US"/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7E14003E-9C46-20F1-72A1-7ED1CCDD5839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748589" y="1699424"/>
            <a:ext cx="2204310" cy="3581088"/>
          </a:xfrm>
          <a:prstGeom prst="rect">
            <a:avLst/>
          </a:prstGeom>
        </p:spPr>
      </p:pic>
      <p:sp>
        <p:nvSpPr>
          <p:cNvPr id="6" name="TextBox 5">
            <a:extLst>
              <a:ext uri="{FF2B5EF4-FFF2-40B4-BE49-F238E27FC236}">
                <a16:creationId xmlns:a16="http://schemas.microsoft.com/office/drawing/2014/main" id="{70F488CA-640A-6EA1-F53E-49DDC9BDC67B}"/>
              </a:ext>
            </a:extLst>
          </p:cNvPr>
          <p:cNvSpPr txBox="1"/>
          <p:nvPr/>
        </p:nvSpPr>
        <p:spPr>
          <a:xfrm>
            <a:off x="6685613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Outlet for 30A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D797B9DD-F455-4E18-CEF6-EFA837636A7A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1344118" y="1851512"/>
            <a:ext cx="2032000" cy="3429000"/>
          </a:xfrm>
          <a:prstGeom prst="rect">
            <a:avLst/>
          </a:prstGeom>
        </p:spPr>
      </p:pic>
      <p:sp>
        <p:nvSpPr>
          <p:cNvPr id="10" name="TextBox 9">
            <a:extLst>
              <a:ext uri="{FF2B5EF4-FFF2-40B4-BE49-F238E27FC236}">
                <a16:creationId xmlns:a16="http://schemas.microsoft.com/office/drawing/2014/main" id="{37FEDD7C-A413-4B99-C553-E333462DF6D9}"/>
              </a:ext>
            </a:extLst>
          </p:cNvPr>
          <p:cNvSpPr txBox="1"/>
          <p:nvPr/>
        </p:nvSpPr>
        <p:spPr>
          <a:xfrm>
            <a:off x="6794609" y="5614533"/>
            <a:ext cx="4330262" cy="523220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US" sz="1400"/>
              <a:t>NEMA 14-30</a:t>
            </a:r>
            <a:br>
              <a:rPr lang="en-US" sz="1400"/>
            </a:br>
            <a:r>
              <a:rPr lang="en-US" sz="1400"/>
              <a:t>30A Leviton Outlet</a:t>
            </a:r>
          </a:p>
        </p:txBody>
      </p:sp>
    </p:spTree>
    <p:extLst>
      <p:ext uri="{BB962C8B-B14F-4D97-AF65-F5344CB8AC3E}">
        <p14:creationId xmlns:p14="http://schemas.microsoft.com/office/powerpoint/2010/main" val="328805120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B0E32E4B-A729-5C47-72B8-01415F3F149C}"/>
              </a:ext>
            </a:extLst>
          </p:cNvPr>
          <p:cNvSpPr txBox="1"/>
          <p:nvPr/>
        </p:nvSpPr>
        <p:spPr>
          <a:xfrm>
            <a:off x="0" y="0"/>
            <a:ext cx="279575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Honda EU7000is</a:t>
            </a: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id="{3314BA51-EDB5-4E61-9566-99E5138CFA92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073" y="511284"/>
            <a:ext cx="3207141" cy="2917716"/>
          </a:xfrm>
          <a:prstGeom prst="rect">
            <a:avLst/>
          </a:prstGeom>
        </p:spPr>
      </p:pic>
      <p:sp>
        <p:nvSpPr>
          <p:cNvPr id="5" name="TextBox 4">
            <a:extLst>
              <a:ext uri="{FF2B5EF4-FFF2-40B4-BE49-F238E27FC236}">
                <a16:creationId xmlns:a16="http://schemas.microsoft.com/office/drawing/2014/main" id="{9E782358-62C0-8346-DA70-6D7A2D6E0636}"/>
              </a:ext>
            </a:extLst>
          </p:cNvPr>
          <p:cNvSpPr txBox="1"/>
          <p:nvPr/>
        </p:nvSpPr>
        <p:spPr>
          <a:xfrm>
            <a:off x="7830207" y="3817941"/>
            <a:ext cx="2648607" cy="25391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n-US" sz="1050">
                <a:hlinkClick r:id="rId3"/>
              </a:rPr>
              <a:t>https://www.amazon.com/dp/B08GLJRR4K</a:t>
            </a:r>
            <a:endParaRPr lang="en-US" sz="1050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E462A01C-7816-1F3D-DCB8-9C8F0E88DB54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8787" y="108607"/>
            <a:ext cx="2289513" cy="2158343"/>
          </a:xfrm>
          <a:prstGeom prst="rect">
            <a:avLst/>
          </a:prstGeom>
        </p:spPr>
      </p:pic>
      <p:sp>
        <p:nvSpPr>
          <p:cNvPr id="7" name="TextBox 6">
            <a:extLst>
              <a:ext uri="{FF2B5EF4-FFF2-40B4-BE49-F238E27FC236}">
                <a16:creationId xmlns:a16="http://schemas.microsoft.com/office/drawing/2014/main" id="{27BD339F-C95E-6936-A9D9-97B921982029}"/>
              </a:ext>
            </a:extLst>
          </p:cNvPr>
          <p:cNvSpPr txBox="1"/>
          <p:nvPr/>
        </p:nvSpPr>
        <p:spPr>
          <a:xfrm>
            <a:off x="7514896" y="2648390"/>
            <a:ext cx="3541986" cy="116955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WELLUCK 30 Amp Generator Power Inlet Box, NEMA 3R Power Inlet Box with 4 Prone, PB30, L14-30P, 125/250 Volt, 7500W Generator Inlet for Outdoor Receptacle, Generator Outlet, Weatherproof, ETL Listed</a:t>
            </a:r>
          </a:p>
        </p:txBody>
      </p:sp>
      <p:sp>
        <p:nvSpPr>
          <p:cNvPr id="8" name="TextBox 7">
            <a:extLst>
              <a:ext uri="{FF2B5EF4-FFF2-40B4-BE49-F238E27FC236}">
                <a16:creationId xmlns:a16="http://schemas.microsoft.com/office/drawing/2014/main" id="{ABE418A0-47E8-3486-75DD-01ED1028AD78}"/>
              </a:ext>
            </a:extLst>
          </p:cNvPr>
          <p:cNvSpPr txBox="1"/>
          <p:nvPr/>
        </p:nvSpPr>
        <p:spPr>
          <a:xfrm>
            <a:off x="7189075" y="6400461"/>
            <a:ext cx="2963918" cy="25391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050">
                <a:hlinkClick r:id="rId5"/>
              </a:rPr>
              <a:t>https://www.amazon.com/dp/B085H9TLCK/</a:t>
            </a:r>
            <a:endParaRPr lang="en-US" sz="1050"/>
          </a:p>
        </p:txBody>
      </p:sp>
      <p:pic>
        <p:nvPicPr>
          <p:cNvPr id="10" name="Picture 9">
            <a:extLst>
              <a:ext uri="{FF2B5EF4-FFF2-40B4-BE49-F238E27FC236}">
                <a16:creationId xmlns:a16="http://schemas.microsoft.com/office/drawing/2014/main" id="{B9E648C3-E577-CE50-0302-4273FBBEBFEB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9143" y="4681457"/>
            <a:ext cx="2863850" cy="1593850"/>
          </a:xfrm>
          <a:prstGeom prst="rect">
            <a:avLst/>
          </a:prstGeom>
        </p:spPr>
      </p:pic>
      <p:sp>
        <p:nvSpPr>
          <p:cNvPr id="11" name="TextBox 10">
            <a:extLst>
              <a:ext uri="{FF2B5EF4-FFF2-40B4-BE49-F238E27FC236}">
                <a16:creationId xmlns:a16="http://schemas.microsoft.com/office/drawing/2014/main" id="{632A9EDE-9CB6-56C4-5ACD-F3B9DDDAFB3C}"/>
              </a:ext>
            </a:extLst>
          </p:cNvPr>
          <p:cNvSpPr txBox="1"/>
          <p:nvPr/>
        </p:nvSpPr>
        <p:spPr>
          <a:xfrm>
            <a:off x="10468304" y="5053939"/>
            <a:ext cx="1376855" cy="160043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10'   $40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15'   $46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25'   $50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40'   $89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50'  $119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 75'  $169</a:t>
            </a:r>
          </a:p>
          <a:p>
            <a:r>
              <a:rPr lang="en-US" sz="1400">
                <a:latin typeface="Menlo" panose="020B0609030804020204" pitchFamily="49" charset="0"/>
                <a:ea typeface="Menlo" panose="020B0609030804020204" pitchFamily="49" charset="0"/>
                <a:cs typeface="Menlo" panose="020B0609030804020204" pitchFamily="49" charset="0"/>
              </a:rPr>
              <a:t>100'  $209</a:t>
            </a:r>
          </a:p>
        </p:txBody>
      </p:sp>
      <p:pic>
        <p:nvPicPr>
          <p:cNvPr id="12" name="Picture 11">
            <a:extLst>
              <a:ext uri="{FF2B5EF4-FFF2-40B4-BE49-F238E27FC236}">
                <a16:creationId xmlns:a16="http://schemas.microsoft.com/office/drawing/2014/main" id="{E9DC072F-AAAF-599A-9C45-22E6F374C747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418787" y="119118"/>
            <a:ext cx="2289513" cy="2158343"/>
          </a:xfrm>
          <a:prstGeom prst="rect">
            <a:avLst/>
          </a:prstGeom>
        </p:spPr>
      </p:pic>
      <p:pic>
        <p:nvPicPr>
          <p:cNvPr id="13" name="Picture 12">
            <a:extLst>
              <a:ext uri="{FF2B5EF4-FFF2-40B4-BE49-F238E27FC236}">
                <a16:creationId xmlns:a16="http://schemas.microsoft.com/office/drawing/2014/main" id="{D8DCA47F-FC67-A59C-94D1-11E25024507F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7289143" y="4694460"/>
            <a:ext cx="2863850" cy="1593850"/>
          </a:xfrm>
          <a:prstGeom prst="rect">
            <a:avLst/>
          </a:prstGeom>
        </p:spPr>
      </p:pic>
      <p:sp>
        <p:nvSpPr>
          <p:cNvPr id="4" name="TextBox 3">
            <a:extLst>
              <a:ext uri="{FF2B5EF4-FFF2-40B4-BE49-F238E27FC236}">
                <a16:creationId xmlns:a16="http://schemas.microsoft.com/office/drawing/2014/main" id="{BB53B008-EB3E-94AE-9FF4-935BD6E57CD6}"/>
              </a:ext>
            </a:extLst>
          </p:cNvPr>
          <p:cNvSpPr txBox="1"/>
          <p:nvPr/>
        </p:nvSpPr>
        <p:spPr>
          <a:xfrm>
            <a:off x="399393" y="3761277"/>
            <a:ext cx="3373821" cy="267765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Use gasoline without Ethanol</a:t>
            </a:r>
          </a:p>
          <a:p>
            <a:r>
              <a:rPr lang="en-US" sz="1400"/>
              <a:t>the 24x7 CES gasoline station </a:t>
            </a:r>
          </a:p>
          <a:p>
            <a:r>
              <a:rPr lang="en-US" sz="1400"/>
              <a:t>276 E. Broadway, Monticello, NY</a:t>
            </a:r>
          </a:p>
          <a:p>
            <a:endParaRPr lang="en-US" sz="1400"/>
          </a:p>
          <a:p>
            <a:r>
              <a:rPr lang="en-US" sz="1400" b="1">
                <a:solidFill>
                  <a:srgbClr val="00B050"/>
                </a:solidFill>
              </a:rPr>
              <a:t>CES = Combined Energy Services</a:t>
            </a:r>
          </a:p>
          <a:p>
            <a:endParaRPr lang="en-US" sz="1400"/>
          </a:p>
          <a:p>
            <a:r>
              <a:rPr lang="en-US" sz="1400"/>
              <a:t>Also the main CES store:</a:t>
            </a:r>
          </a:p>
          <a:p>
            <a:r>
              <a:rPr lang="en-US" sz="1400"/>
              <a:t>216 East Broadway, Monticello, NY 12701</a:t>
            </a:r>
          </a:p>
          <a:p>
            <a:r>
              <a:rPr lang="en-US" sz="1400"/>
              <a:t>Phone: (845) 794-1210</a:t>
            </a:r>
          </a:p>
          <a:p>
            <a:r>
              <a:rPr lang="en-US" sz="1400"/>
              <a:t>Mon – Fri: 8 a.m. – 5 p.m, Closed Saturday</a:t>
            </a:r>
          </a:p>
          <a:p>
            <a:r>
              <a:rPr lang="en-US" sz="1400">
                <a:hlinkClick r:id="rId7"/>
              </a:rPr>
              <a:t>https://www.combinedenergyservices.com/engine-fuels/gasoline-ethanol-free</a:t>
            </a:r>
            <a:endParaRPr lang="en-US" sz="1400"/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ACCC76B1-3DBB-3BD0-FC22-0677ED6BF646}"/>
              </a:ext>
            </a:extLst>
          </p:cNvPr>
          <p:cNvPicPr>
            <a:picLocks noChangeAspect="1"/>
          </p:cNvPicPr>
          <p:nvPr/>
        </p:nvPicPr>
        <p:blipFill>
          <a:blip r:embed="rId8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969858" y="2648390"/>
            <a:ext cx="2818291" cy="1776409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76876023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extBox 1">
            <a:extLst>
              <a:ext uri="{FF2B5EF4-FFF2-40B4-BE49-F238E27FC236}">
                <a16:creationId xmlns:a16="http://schemas.microsoft.com/office/drawing/2014/main" id="{EE36FE47-BB4C-FCF2-33ED-2A30345CD962}"/>
              </a:ext>
            </a:extLst>
          </p:cNvPr>
          <p:cNvSpPr txBox="1"/>
          <p:nvPr/>
        </p:nvSpPr>
        <p:spPr>
          <a:xfrm>
            <a:off x="262759" y="283779"/>
            <a:ext cx="1965434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Electrical Breaker</a:t>
            </a:r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ED9793CB-50FF-ABA2-02A3-D95B14ECE23D}"/>
              </a:ext>
            </a:extLst>
          </p:cNvPr>
          <p:cNvSpPr txBox="1"/>
          <p:nvPr/>
        </p:nvSpPr>
        <p:spPr>
          <a:xfrm>
            <a:off x="262759" y="851338"/>
            <a:ext cx="541282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We need 50A 2-pole breaker</a:t>
            </a:r>
          </a:p>
          <a:p>
            <a:r>
              <a:rPr lang="en-US"/>
              <a:t>The Panel is compatible with Cutler Hammer standard</a:t>
            </a:r>
          </a:p>
        </p:txBody>
      </p:sp>
      <p:pic>
        <p:nvPicPr>
          <p:cNvPr id="4" name="Picture 3">
            <a:extLst>
              <a:ext uri="{FF2B5EF4-FFF2-40B4-BE49-F238E27FC236}">
                <a16:creationId xmlns:a16="http://schemas.microsoft.com/office/drawing/2014/main" id="{AB5D2391-A8A3-24F4-696B-8A74248D4A0F}"/>
              </a:ext>
            </a:extLst>
          </p:cNvPr>
          <p:cNvPicPr>
            <a:picLocks noChangeAspect="1"/>
          </p:cNvPicPr>
          <p:nvPr/>
        </p:nvPicPr>
        <p:blipFill>
          <a:blip r:embed="rId2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4358" y="1695896"/>
            <a:ext cx="3083035" cy="3162378"/>
          </a:xfrm>
          <a:prstGeom prst="rect">
            <a:avLst/>
          </a:prstGeom>
        </p:spPr>
      </p:pic>
      <p:pic>
        <p:nvPicPr>
          <p:cNvPr id="5" name="Picture 4">
            <a:extLst>
              <a:ext uri="{FF2B5EF4-FFF2-40B4-BE49-F238E27FC236}">
                <a16:creationId xmlns:a16="http://schemas.microsoft.com/office/drawing/2014/main" id="{9EDFB735-D6A7-67F0-6924-8A25EC0637DD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 rot="16200000">
            <a:off x="992646" y="4271998"/>
            <a:ext cx="1847357" cy="3103935"/>
          </a:xfrm>
          <a:prstGeom prst="rect">
            <a:avLst/>
          </a:prstGeom>
        </p:spPr>
      </p:pic>
      <p:pic>
        <p:nvPicPr>
          <p:cNvPr id="6" name="Picture 5">
            <a:extLst>
              <a:ext uri="{FF2B5EF4-FFF2-40B4-BE49-F238E27FC236}">
                <a16:creationId xmlns:a16="http://schemas.microsoft.com/office/drawing/2014/main" id="{1451E093-C62A-6F22-068D-C20B42191100}"/>
              </a:ext>
            </a:extLst>
          </p:cNvPr>
          <p:cNvPicPr>
            <a:picLocks noChangeAspect="1"/>
          </p:cNvPicPr>
          <p:nvPr/>
        </p:nvPicPr>
        <p:blipFill>
          <a:blip r:embed="rId4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3615558" y="3301917"/>
            <a:ext cx="1902591" cy="3196739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EF00A280-0C58-48C6-6374-6950E70484B4}"/>
              </a:ext>
            </a:extLst>
          </p:cNvPr>
          <p:cNvPicPr>
            <a:picLocks noChangeAspect="1"/>
          </p:cNvPicPr>
          <p:nvPr/>
        </p:nvPicPr>
        <p:blipFill>
          <a:blip r:embed="rId5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5665415" y="3301917"/>
            <a:ext cx="1902591" cy="3196739"/>
          </a:xfrm>
          <a:prstGeom prst="rect">
            <a:avLst/>
          </a:prstGeom>
        </p:spPr>
      </p:pic>
      <p:sp>
        <p:nvSpPr>
          <p:cNvPr id="8" name="TextBox 7">
            <a:extLst>
              <a:ext uri="{FF2B5EF4-FFF2-40B4-BE49-F238E27FC236}">
                <a16:creationId xmlns:a16="http://schemas.microsoft.com/office/drawing/2014/main" id="{9A76ECB1-CBC6-46CA-370A-54A0F010E3EC}"/>
              </a:ext>
            </a:extLst>
          </p:cNvPr>
          <p:cNvSpPr txBox="1"/>
          <p:nvPr/>
        </p:nvSpPr>
        <p:spPr>
          <a:xfrm>
            <a:off x="8145517" y="158840"/>
            <a:ext cx="3920359" cy="1384995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1400"/>
              <a:t>August 2022 – bought on amazon:</a:t>
            </a:r>
          </a:p>
          <a:p>
            <a:endParaRPr lang="en-US" sz="1400"/>
          </a:p>
          <a:p>
            <a:r>
              <a:rPr lang="en-US" sz="1400"/>
              <a:t>CH250 2-Pole 50-Amp Circuit Breaker, Type CH 3/4-Inch Plug-On Molded Case Circuit Breaker, Thermal Magnetic Protection, 10 KAIC, 120/240V, Fit for Cutler Hammer Load Centers (3 Years Warranty)</a:t>
            </a:r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822E6762-F007-05A8-1499-16EDCBCDF195}"/>
              </a:ext>
            </a:extLst>
          </p:cNvPr>
          <p:cNvPicPr>
            <a:picLocks noChangeAspect="1"/>
          </p:cNvPicPr>
          <p:nvPr/>
        </p:nvPicPr>
        <p:blipFill>
          <a:blip r:embed="rId6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8679357" y="1543835"/>
            <a:ext cx="2755900" cy="29972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74537515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Box 3">
            <a:extLst>
              <a:ext uri="{FF2B5EF4-FFF2-40B4-BE49-F238E27FC236}">
                <a16:creationId xmlns:a16="http://schemas.microsoft.com/office/drawing/2014/main" id="{66B310C2-CE44-BD76-D583-B4E3D7BDFA4A}"/>
              </a:ext>
            </a:extLst>
          </p:cNvPr>
          <p:cNvSpPr txBox="1"/>
          <p:nvPr/>
        </p:nvSpPr>
        <p:spPr>
          <a:xfrm>
            <a:off x="0" y="0"/>
            <a:ext cx="4330262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/>
              <a:t>Backup Generator</a:t>
            </a:r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7FEEB734-25C1-5F8A-526D-3CB1B8DD47B1}"/>
              </a:ext>
            </a:extLst>
          </p:cNvPr>
          <p:cNvSpPr txBox="1"/>
          <p:nvPr/>
        </p:nvSpPr>
        <p:spPr>
          <a:xfrm>
            <a:off x="395453" y="972458"/>
            <a:ext cx="4330262" cy="1384995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Home Standbuy Generator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10-26 kW 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Natural Gas or LP Propane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$2K - $7K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>
                <a:hlinkClick r:id="rId2"/>
              </a:rPr>
              <a:t>https://www.norwall.com/categories/Standby-Generators/</a:t>
            </a:r>
            <a:endParaRPr lang="en-US" sz="1400"/>
          </a:p>
        </p:txBody>
      </p:sp>
      <p:sp>
        <p:nvSpPr>
          <p:cNvPr id="19" name="TextBox 18">
            <a:extLst>
              <a:ext uri="{FF2B5EF4-FFF2-40B4-BE49-F238E27FC236}">
                <a16:creationId xmlns:a16="http://schemas.microsoft.com/office/drawing/2014/main" id="{FAD9CFF9-00BD-4BA2-E5AC-DE18F456AAAC}"/>
              </a:ext>
            </a:extLst>
          </p:cNvPr>
          <p:cNvSpPr txBox="1"/>
          <p:nvPr/>
        </p:nvSpPr>
        <p:spPr>
          <a:xfrm>
            <a:off x="5847009" y="972458"/>
            <a:ext cx="5331853" cy="1169551"/>
          </a:xfrm>
          <a:prstGeom prst="rect">
            <a:avLst/>
          </a:prstGeom>
          <a:solidFill>
            <a:schemeClr val="accent4">
              <a:lumMod val="20000"/>
              <a:lumOff val="80000"/>
            </a:schemeClr>
          </a:solidFill>
          <a:ln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Natural gas – delivered only by pipelines where available</a:t>
            </a:r>
          </a:p>
          <a:p>
            <a:endParaRPr lang="en-US" sz="1400"/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400"/>
              <a:t>LP = Liquid Petroleum = Propane. </a:t>
            </a:r>
            <a:br>
              <a:rPr lang="en-US" sz="1400"/>
            </a:br>
            <a:r>
              <a:rPr lang="en-US" sz="1400"/>
              <a:t>.. Stored in a metal tank under pressure 850 kPa (becomes liquid).</a:t>
            </a:r>
            <a:br>
              <a:rPr lang="en-US" sz="1400"/>
            </a:br>
            <a:r>
              <a:rPr lang="en-US" sz="1400"/>
              <a:t>.. Provides twice more BTUs (compared to natural gas). </a:t>
            </a: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B507AA20-1083-1F3A-EDF5-D3E1CC7239F0}"/>
              </a:ext>
            </a:extLst>
          </p:cNvPr>
          <p:cNvPicPr>
            <a:picLocks noChangeAspect="1"/>
          </p:cNvPicPr>
          <p:nvPr/>
        </p:nvPicPr>
        <p:blipFill>
          <a:blip r:embed="rId3" cstate="email">
            <a:extLst>
              <a:ext uri="{28A0092B-C50C-407E-A947-70E740481C1C}">
                <a14:useLocalDpi xmlns:a14="http://schemas.microsoft.com/office/drawing/2010/main"/>
              </a:ext>
            </a:extLst>
          </a:blip>
          <a:stretch>
            <a:fillRect/>
          </a:stretch>
        </p:blipFill>
        <p:spPr>
          <a:xfrm>
            <a:off x="975002" y="2697914"/>
            <a:ext cx="2692401" cy="1910040"/>
          </a:xfrm>
          <a:prstGeom prst="rect">
            <a:avLst/>
          </a:prstGeom>
        </p:spPr>
      </p:pic>
      <p:sp>
        <p:nvSpPr>
          <p:cNvPr id="20" name="TextBox 19">
            <a:extLst>
              <a:ext uri="{FF2B5EF4-FFF2-40B4-BE49-F238E27FC236}">
                <a16:creationId xmlns:a16="http://schemas.microsoft.com/office/drawing/2014/main" id="{50642050-DD4B-0D74-7AC4-7975E8F2E359}"/>
              </a:ext>
            </a:extLst>
          </p:cNvPr>
          <p:cNvSpPr txBox="1"/>
          <p:nvPr/>
        </p:nvSpPr>
        <p:spPr>
          <a:xfrm>
            <a:off x="975003" y="4739656"/>
            <a:ext cx="3355260" cy="120032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/>
              <a:t>Champion 100179 Generator</a:t>
            </a:r>
          </a:p>
          <a:p>
            <a:r>
              <a:rPr lang="en-US"/>
              <a:t>12.5KW</a:t>
            </a:r>
          </a:p>
          <a:p>
            <a:r>
              <a:rPr lang="en-US"/>
              <a:t>$4,200 at Walmart</a:t>
            </a:r>
          </a:p>
          <a:p>
            <a:r>
              <a:rPr lang="en-US"/>
              <a:t>High-rated by Consumer Reports</a:t>
            </a:r>
          </a:p>
        </p:txBody>
      </p:sp>
    </p:spTree>
    <p:extLst>
      <p:ext uri="{BB962C8B-B14F-4D97-AF65-F5344CB8AC3E}">
        <p14:creationId xmlns:p14="http://schemas.microsoft.com/office/powerpoint/2010/main" val="2034006267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368</TotalTime>
  <Words>731</Words>
  <Application>Microsoft Macintosh PowerPoint</Application>
  <PresentationFormat>Widescreen</PresentationFormat>
  <Paragraphs>95</Paragraphs>
  <Slides>7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7</vt:i4>
      </vt:variant>
    </vt:vector>
  </HeadingPairs>
  <TitlesOfParts>
    <vt:vector size="13" baseType="lpstr">
      <vt:lpstr>Arial</vt:lpstr>
      <vt:lpstr>Calibri</vt:lpstr>
      <vt:lpstr>Calibri Light</vt:lpstr>
      <vt:lpstr>fkGroteskNeue</vt:lpstr>
      <vt:lpstr>Menlo</vt:lpstr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Lev Selector</dc:creator>
  <cp:lastModifiedBy>Lev Selector</cp:lastModifiedBy>
  <cp:revision>20</cp:revision>
  <dcterms:created xsi:type="dcterms:W3CDTF">2022-06-02T16:58:09Z</dcterms:created>
  <dcterms:modified xsi:type="dcterms:W3CDTF">2025-04-23T03:24:57Z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MSIP_Label_4f518368-b969-4042-91d9-8939bd921da2_Enabled">
    <vt:lpwstr>true</vt:lpwstr>
  </property>
  <property fmtid="{D5CDD505-2E9C-101B-9397-08002B2CF9AE}" pid="3" name="MSIP_Label_4f518368-b969-4042-91d9-8939bd921da2_SetDate">
    <vt:lpwstr>2022-06-02T16:58:10Z</vt:lpwstr>
  </property>
  <property fmtid="{D5CDD505-2E9C-101B-9397-08002B2CF9AE}" pid="4" name="MSIP_Label_4f518368-b969-4042-91d9-8939bd921da2_Method">
    <vt:lpwstr>Standard</vt:lpwstr>
  </property>
  <property fmtid="{D5CDD505-2E9C-101B-9397-08002B2CF9AE}" pid="5" name="MSIP_Label_4f518368-b969-4042-91d9-8939bd921da2_Name">
    <vt:lpwstr>General</vt:lpwstr>
  </property>
  <property fmtid="{D5CDD505-2E9C-101B-9397-08002B2CF9AE}" pid="6" name="MSIP_Label_4f518368-b969-4042-91d9-8939bd921da2_SiteId">
    <vt:lpwstr>116e9905-19fc-428e-93d4-bcaffb833597</vt:lpwstr>
  </property>
  <property fmtid="{D5CDD505-2E9C-101B-9397-08002B2CF9AE}" pid="7" name="MSIP_Label_4f518368-b969-4042-91d9-8939bd921da2_ActionId">
    <vt:lpwstr>93134c22-9ab4-41e7-a5b4-b1f73aac775b</vt:lpwstr>
  </property>
  <property fmtid="{D5CDD505-2E9C-101B-9397-08002B2CF9AE}" pid="8" name="MSIP_Label_4f518368-b969-4042-91d9-8939bd921da2_ContentBits">
    <vt:lpwstr>0</vt:lpwstr>
  </property>
</Properties>
</file>