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64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1"/>
    <p:restoredTop sz="94762"/>
  </p:normalViewPr>
  <p:slideViewPr>
    <p:cSldViewPr snapToGrid="0" snapToObjects="1">
      <p:cViewPr varScale="1">
        <p:scale>
          <a:sx n="103" d="100"/>
          <a:sy n="103" d="100"/>
        </p:scale>
        <p:origin x="73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deere.com/en/tractors/compact-tractors/1-series-sub-compact-tractors/1023e/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TeHIpRNJ3LU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www.deere.com/en/tractors/compact-tractors/1-series-sub-compact-tractors/1025r/" TargetMode="External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ere.com/en/mowers/lawn-tractors/x700-seri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DdR-KLIF-Q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ractor.com/news/5-of-the-best-compact-tractor-choice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0" y="0"/>
            <a:ext cx="4434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 Deere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Sub-Compact Tractor </a:t>
            </a:r>
          </a:p>
          <a:p>
            <a:r>
              <a:rPr lang="en-US" sz="1200" b="1" i="0" dirty="0">
                <a:solidFill>
                  <a:srgbClr val="FF0000"/>
                </a:solidFill>
                <a:effectLst/>
              </a:rPr>
              <a:t>Prices in 2023:</a:t>
            </a:r>
          </a:p>
          <a:p>
            <a:r>
              <a:rPr lang="en-US" sz="1200" b="1" i="0" dirty="0">
                <a:solidFill>
                  <a:srgbClr val="FF0000"/>
                </a:solidFill>
                <a:effectLst/>
              </a:rPr>
              <a:t>1023E - $15,600.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1025R - $18,400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2025R - bigger wheels, longer, heavier)</a:t>
            </a:r>
          </a:p>
        </p:txBody>
      </p:sp>
      <p:pic>
        <p:nvPicPr>
          <p:cNvPr id="1028" name="Picture 4" descr="A Review of the Key Features of the John Deere 1023E Sub-Compact Tractor">
            <a:extLst>
              <a:ext uri="{FF2B5EF4-FFF2-40B4-BE49-F238E27FC236}">
                <a16:creationId xmlns:a16="http://schemas.microsoft.com/office/drawing/2014/main" id="{6F3D58B2-F45F-3598-9B8F-5F056C3F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9537" y="2987093"/>
            <a:ext cx="2652054" cy="190147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2F999-0791-BA74-78AD-0B5B443629CA}"/>
              </a:ext>
            </a:extLst>
          </p:cNvPr>
          <p:cNvSpPr txBox="1"/>
          <p:nvPr/>
        </p:nvSpPr>
        <p:spPr>
          <a:xfrm>
            <a:off x="245841" y="1520645"/>
            <a:ext cx="363051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Engine - </a:t>
            </a:r>
            <a:r>
              <a:rPr lang="en-US" dirty="0">
                <a:solidFill>
                  <a:srgbClr val="FF0000"/>
                </a:solidFill>
              </a:rPr>
              <a:t>diesel</a:t>
            </a:r>
            <a:r>
              <a:rPr lang="en-US" dirty="0"/>
              <a:t> , 21.5 or 24 hp</a:t>
            </a:r>
          </a:p>
          <a:p>
            <a:r>
              <a:rPr lang="en-US" dirty="0"/>
              <a:t>PTO – 14.5 or 17.2 hp</a:t>
            </a:r>
          </a:p>
          <a:p>
            <a:r>
              <a:rPr lang="en-US" dirty="0"/>
              <a:t>weight: 610 kg or 654 kg</a:t>
            </a:r>
          </a:p>
          <a:p>
            <a:r>
              <a:rPr lang="en-US" dirty="0"/>
              <a:t>mower deck, 120R loader, ...</a:t>
            </a:r>
          </a:p>
          <a:p>
            <a:endParaRPr lang="en-US" dirty="0"/>
          </a:p>
          <a:p>
            <a:r>
              <a:rPr lang="en-US" dirty="0"/>
              <a:t>1025R is better – more PTO power, can use 3-point hitch implement, PTO precision handling, better seat, better steering</a:t>
            </a:r>
          </a:p>
          <a:p>
            <a:endParaRPr lang="en-US" dirty="0"/>
          </a:p>
          <a:p>
            <a:r>
              <a:rPr lang="en-US" dirty="0"/>
              <a:t>1025R base weight – 1,440 </a:t>
            </a:r>
            <a:r>
              <a:rPr lang="en-US" dirty="0" err="1"/>
              <a:t>lbs</a:t>
            </a:r>
            <a:endParaRPr lang="en-US" dirty="0"/>
          </a:p>
          <a:p>
            <a:r>
              <a:rPr lang="en-US" dirty="0"/>
              <a:t>(compare with 805 </a:t>
            </a:r>
            <a:r>
              <a:rPr lang="en-US" dirty="0" err="1"/>
              <a:t>lbs</a:t>
            </a:r>
            <a:r>
              <a:rPr lang="en-US" dirty="0"/>
              <a:t> for jd-425)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4A156-B590-1201-FCB9-1A6AB95CC9B7}"/>
              </a:ext>
            </a:extLst>
          </p:cNvPr>
          <p:cNvSpPr txBox="1"/>
          <p:nvPr/>
        </p:nvSpPr>
        <p:spPr>
          <a:xfrm>
            <a:off x="5950334" y="76238"/>
            <a:ext cx="61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www.deere.com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en</a:t>
            </a:r>
            <a:r>
              <a:rPr lang="en-US" sz="1200" dirty="0">
                <a:hlinkClick r:id="rId3"/>
              </a:rPr>
              <a:t>/tractors/compact-tractors/1-series-sub-compact-tractors/1023e/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www.deere.com</a:t>
            </a:r>
            <a:r>
              <a:rPr lang="en-US" sz="1200" dirty="0">
                <a:hlinkClick r:id="rId4"/>
              </a:rPr>
              <a:t>/</a:t>
            </a:r>
            <a:r>
              <a:rPr lang="en-US" sz="1200" dirty="0" err="1">
                <a:hlinkClick r:id="rId4"/>
              </a:rPr>
              <a:t>en</a:t>
            </a:r>
            <a:r>
              <a:rPr lang="en-US" sz="1200" dirty="0">
                <a:hlinkClick r:id="rId4"/>
              </a:rPr>
              <a:t>/tractors/compact-tractors/1-series-sub-compact-tractors/1025r/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https://www.youtube.com/watch?v=TeHIpRNJ3LU</a:t>
            </a:r>
            <a:endParaRPr lang="en-US" sz="1200" dirty="0"/>
          </a:p>
        </p:txBody>
      </p:sp>
      <p:pic>
        <p:nvPicPr>
          <p:cNvPr id="1030" name="Picture 6" descr="1023E Compact Utility Tractor | Explore John Deere">
            <a:extLst>
              <a:ext uri="{FF2B5EF4-FFF2-40B4-BE49-F238E27FC236}">
                <a16:creationId xmlns:a16="http://schemas.microsoft.com/office/drawing/2014/main" id="{ECD513EA-4836-83C9-A47F-D2F269773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0712" y="1519149"/>
            <a:ext cx="1556574" cy="143528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ohn Deere 1023E Sub-Compact Tractor | wordpress.soegel.de">
            <a:extLst>
              <a:ext uri="{FF2B5EF4-FFF2-40B4-BE49-F238E27FC236}">
                <a16:creationId xmlns:a16="http://schemas.microsoft.com/office/drawing/2014/main" id="{70ED0C30-7549-F8BA-D4CA-6CFCE8D6E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0024" y="5050814"/>
            <a:ext cx="2459435" cy="175673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rissa Mann on X: &quot;Anybody in Twitter-land looking for a small acreage  tractor? We're looking to sell ours to upgrade to something larger so we  can move round bales for my hay">
            <a:extLst>
              <a:ext uri="{FF2B5EF4-FFF2-40B4-BE49-F238E27FC236}">
                <a16:creationId xmlns:a16="http://schemas.microsoft.com/office/drawing/2014/main" id="{E69E1B8C-C34E-819C-34CF-E2A2400F2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84" y="976760"/>
            <a:ext cx="2854850" cy="190147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ohn Deere 1023e backhoe usage for myself and the boys - YouTube">
            <a:extLst>
              <a:ext uri="{FF2B5EF4-FFF2-40B4-BE49-F238E27FC236}">
                <a16:creationId xmlns:a16="http://schemas.microsoft.com/office/drawing/2014/main" id="{65AE8BB0-FA56-E493-B5AA-349B09F29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1472" y="2998351"/>
            <a:ext cx="3733458" cy="193861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AF9AA-7188-244D-4207-3D6194A6A33F}"/>
              </a:ext>
            </a:extLst>
          </p:cNvPr>
          <p:cNvSpPr txBox="1"/>
          <p:nvPr/>
        </p:nvSpPr>
        <p:spPr>
          <a:xfrm>
            <a:off x="60784" y="5050814"/>
            <a:ext cx="303268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loader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attach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counter-weight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mower platform + bagger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tires, dual-tires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hydraulics</a:t>
            </a:r>
          </a:p>
        </p:txBody>
      </p:sp>
      <p:pic>
        <p:nvPicPr>
          <p:cNvPr id="1026" name="Picture 2" descr="It's Mow Time: Here are Three Tips for Buying, Maintaining and Operating  Mid-Mount or Rear-Mount Mowers - Compact Equipment Magazine">
            <a:extLst>
              <a:ext uri="{FF2B5EF4-FFF2-40B4-BE49-F238E27FC236}">
                <a16:creationId xmlns:a16="http://schemas.microsoft.com/office/drawing/2014/main" id="{E686C925-F3E8-F724-6E6D-7834F445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6379" y="4983451"/>
            <a:ext cx="2652055" cy="181884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3D5CF-25CC-2C60-6834-D2E4CA048AE5}"/>
              </a:ext>
            </a:extLst>
          </p:cNvPr>
          <p:cNvSpPr txBox="1"/>
          <p:nvPr/>
        </p:nvSpPr>
        <p:spPr>
          <a:xfrm>
            <a:off x="7808126" y="5795074"/>
            <a:ext cx="156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Auto-connect mower platform</a:t>
            </a:r>
          </a:p>
        </p:txBody>
      </p:sp>
    </p:spTree>
    <p:extLst>
      <p:ext uri="{BB962C8B-B14F-4D97-AF65-F5344CB8AC3E}">
        <p14:creationId xmlns:p14="http://schemas.microsoft.com/office/powerpoint/2010/main" val="338184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7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Backhoe 260b – use with 1025R</a:t>
            </a: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Picture 4" descr="Backhoe Storage Dolly John Deere 260 and 260B Back Hoe">
            <a:extLst>
              <a:ext uri="{FF2B5EF4-FFF2-40B4-BE49-F238E27FC236}">
                <a16:creationId xmlns:a16="http://schemas.microsoft.com/office/drawing/2014/main" id="{3E020E38-F6F1-90B7-5CF4-DED18B6B7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4310" y="3620079"/>
            <a:ext cx="3141240" cy="217621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hn Deere Backhoe Trencher Bucket - BXX10246">
            <a:extLst>
              <a:ext uri="{FF2B5EF4-FFF2-40B4-BE49-F238E27FC236}">
                <a16:creationId xmlns:a16="http://schemas.microsoft.com/office/drawing/2014/main" id="{A40DB4D0-0B65-E474-FAA9-89F49AE0B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71525" y="201753"/>
            <a:ext cx="1394364" cy="11740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re's Everything You Need to Know About the 1025R | Lasseter Tractor  Company - Lasseter Equipment Group LLC">
            <a:extLst>
              <a:ext uri="{FF2B5EF4-FFF2-40B4-BE49-F238E27FC236}">
                <a16:creationId xmlns:a16="http://schemas.microsoft.com/office/drawing/2014/main" id="{77A051F0-1F54-EC8D-A775-6AB6A44A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310" y="971550"/>
            <a:ext cx="3141241" cy="251299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C1E76-B84C-10BD-8368-BAEB43AEB16F}"/>
              </a:ext>
            </a:extLst>
          </p:cNvPr>
          <p:cNvSpPr txBox="1"/>
          <p:nvPr/>
        </p:nvSpPr>
        <p:spPr>
          <a:xfrm>
            <a:off x="2897504" y="442117"/>
            <a:ext cx="37854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$6K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its own seat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bucket, trenching bucket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58471-78CB-CF4F-AC46-8213A5687A8C}"/>
              </a:ext>
            </a:extLst>
          </p:cNvPr>
          <p:cNvSpPr txBox="1"/>
          <p:nvPr/>
        </p:nvSpPr>
        <p:spPr>
          <a:xfrm>
            <a:off x="8254468" y="313789"/>
            <a:ext cx="13943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trenching bucket</a:t>
            </a:r>
          </a:p>
        </p:txBody>
      </p:sp>
      <p:pic>
        <p:nvPicPr>
          <p:cNvPr id="1026" name="Picture 2" descr="Backhoe VS Excavator : u/Friendly-Explosive">
            <a:extLst>
              <a:ext uri="{FF2B5EF4-FFF2-40B4-BE49-F238E27FC236}">
                <a16:creationId xmlns:a16="http://schemas.microsoft.com/office/drawing/2014/main" id="{59CC2E99-AD62-6227-8CBE-9DCBABB5D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62454" y="4179062"/>
            <a:ext cx="2242459" cy="2603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429E4-AF4E-72D3-2146-DBFDE94382D0}"/>
              </a:ext>
            </a:extLst>
          </p:cNvPr>
          <p:cNvSpPr txBox="1"/>
          <p:nvPr/>
        </p:nvSpPr>
        <p:spPr>
          <a:xfrm>
            <a:off x="6018778" y="5897880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Tracked Excavator - heavier duty, can dig more, father and deeper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4C58F-A0F2-6DE0-54B2-1F5894122D66}"/>
              </a:ext>
            </a:extLst>
          </p:cNvPr>
          <p:cNvSpPr txBox="1"/>
          <p:nvPr/>
        </p:nvSpPr>
        <p:spPr>
          <a:xfrm>
            <a:off x="6018778" y="4778455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Wheeled Backhoe – smaller, lighter, more agile</a:t>
            </a:r>
          </a:p>
        </p:txBody>
      </p:sp>
      <p:pic>
        <p:nvPicPr>
          <p:cNvPr id="9" name="Picture 2" descr="1025R vs 2025R spec comparison graphic | Green Tractor Talk">
            <a:extLst>
              <a:ext uri="{FF2B5EF4-FFF2-40B4-BE49-F238E27FC236}">
                <a16:creationId xmlns:a16="http://schemas.microsoft.com/office/drawing/2014/main" id="{6EE92ACC-3C05-CEFE-7668-731BEC06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776" y="2033512"/>
            <a:ext cx="4693634" cy="2603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6BDBF8-78D7-2C01-01B7-8F1BC417A9C6}"/>
              </a:ext>
            </a:extLst>
          </p:cNvPr>
          <p:cNvSpPr txBox="1"/>
          <p:nvPr/>
        </p:nvSpPr>
        <p:spPr>
          <a:xfrm>
            <a:off x="4953872" y="1639625"/>
            <a:ext cx="37854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1025R                    vs                     2025R</a:t>
            </a:r>
          </a:p>
        </p:txBody>
      </p:sp>
    </p:spTree>
    <p:extLst>
      <p:ext uri="{BB962C8B-B14F-4D97-AF65-F5344CB8AC3E}">
        <p14:creationId xmlns:p14="http://schemas.microsoft.com/office/powerpoint/2010/main" val="182385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F6C77-9DF7-270C-CAF5-14256794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6900E-1F44-5200-4B48-801051E08C91}"/>
              </a:ext>
            </a:extLst>
          </p:cNvPr>
          <p:cNvSpPr txBox="1"/>
          <p:nvPr/>
        </p:nvSpPr>
        <p:spPr>
          <a:xfrm>
            <a:off x="-1" y="0"/>
            <a:ext cx="57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Backhoe 260b – use with 1025R</a:t>
            </a: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FCEF9-3A32-8081-FC7A-EE3CAB7FCD67}"/>
              </a:ext>
            </a:extLst>
          </p:cNvPr>
          <p:cNvSpPr txBox="1"/>
          <p:nvPr/>
        </p:nvSpPr>
        <p:spPr>
          <a:xfrm>
            <a:off x="262129" y="4253566"/>
            <a:ext cx="3785442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Both have diesel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X758 is a garden tractor (mowing, with optional 3-point hitch and PTO)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1025R is a true sub-compact utility tractor (loader, backhoe, ...), heavier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CD354-3FD4-BB1F-4646-02FD15077B14}"/>
              </a:ext>
            </a:extLst>
          </p:cNvPr>
          <p:cNvSpPr txBox="1"/>
          <p:nvPr/>
        </p:nvSpPr>
        <p:spPr>
          <a:xfrm>
            <a:off x="262129" y="775454"/>
            <a:ext cx="37854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1025R                    vs                     X758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86A2F8-C2FD-D027-ABEC-F050AC6B8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9920" y="775454"/>
            <a:ext cx="1530350" cy="1200150"/>
          </a:xfrm>
          <a:prstGeom prst="rect">
            <a:avLst/>
          </a:prstGeom>
        </p:spPr>
      </p:pic>
      <p:pic>
        <p:nvPicPr>
          <p:cNvPr id="1028" name="Picture 4" descr="x758 vs 1025r: new owner impressions | My Tractor Forum">
            <a:extLst>
              <a:ext uri="{FF2B5EF4-FFF2-40B4-BE49-F238E27FC236}">
                <a16:creationId xmlns:a16="http://schemas.microsoft.com/office/drawing/2014/main" id="{454F66C4-2B11-96E3-1FC1-489106CE9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128" y="1253947"/>
            <a:ext cx="3785443" cy="283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0305A7-914B-7488-5C71-E229D10278CE}"/>
              </a:ext>
            </a:extLst>
          </p:cNvPr>
          <p:cNvSpPr txBox="1"/>
          <p:nvPr/>
        </p:nvSpPr>
        <p:spPr>
          <a:xfrm>
            <a:off x="6319920" y="2182287"/>
            <a:ext cx="5609951" cy="3031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X700 series 4WD models: </a:t>
            </a:r>
          </a:p>
          <a:p>
            <a:r>
              <a:rPr lang="en-US" dirty="0"/>
              <a:t>X738, X739, X758</a:t>
            </a:r>
          </a:p>
          <a:p>
            <a:r>
              <a:rPr lang="en-US" sz="1100" dirty="0">
                <a:hlinkClick r:id="rId4"/>
              </a:rPr>
              <a:t>https://</a:t>
            </a:r>
            <a:r>
              <a:rPr lang="en-US" sz="1100" dirty="0" err="1">
                <a:hlinkClick r:id="rId4"/>
              </a:rPr>
              <a:t>www.deere.com</a:t>
            </a:r>
            <a:r>
              <a:rPr lang="en-US" sz="1100" dirty="0">
                <a:hlinkClick r:id="rId4"/>
              </a:rPr>
              <a:t>/</a:t>
            </a:r>
            <a:r>
              <a:rPr lang="en-US" sz="1100" dirty="0" err="1">
                <a:hlinkClick r:id="rId4"/>
              </a:rPr>
              <a:t>en</a:t>
            </a:r>
            <a:r>
              <a:rPr lang="en-US" sz="1100" dirty="0">
                <a:hlinkClick r:id="rId4"/>
              </a:rPr>
              <a:t>/mowers/lawn-tractors/x700-series/ </a:t>
            </a:r>
            <a:endParaRPr lang="en-US" sz="11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accept mowing decks 48, 54, 60 inches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have power lift - two-function hydraulic lift system to raise and lower attachments (mower decks, front blades, snow blowers, or rotary brooms)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Prices: $17..$19K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X738 4wd, gas, fuel injection, V-twin, power lift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X739 4wd, gas, fuel injection, V-twin, power lift, 4-wheel steer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X758 4wd, diesel, power lift</a:t>
            </a:r>
          </a:p>
        </p:txBody>
      </p:sp>
    </p:spTree>
    <p:extLst>
      <p:ext uri="{BB962C8B-B14F-4D97-AF65-F5344CB8AC3E}">
        <p14:creationId xmlns:p14="http://schemas.microsoft.com/office/powerpoint/2010/main" val="70109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443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Dual Tires (</a:t>
            </a:r>
            <a:r>
              <a:rPr lang="en-US" sz="2800" b="1" dirty="0" err="1"/>
              <a:t>Dualies</a:t>
            </a:r>
            <a:r>
              <a:rPr lang="en-US" sz="28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164052" y="807468"/>
            <a:ext cx="55067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potentially help in muddy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Distribute the weight over a larger surface area, which can reduce ground pressure, thus preventing the tractor from sinking into soft or muddy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traction since there are now twice the number of lugs (the raised patterns on a tire) making contact with the ground. </a:t>
            </a:r>
          </a:p>
          <a:p>
            <a:endParaRPr lang="en-US" sz="1400" dirty="0"/>
          </a:p>
          <a:p>
            <a:r>
              <a:rPr lang="en-US" sz="1400" dirty="0"/>
              <a:t>Downsides: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Added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Turning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Cost and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Profile (harder to navigate)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Soil Compaction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Other solutions to consider: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tire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single tires</a:t>
            </a:r>
          </a:p>
        </p:txBody>
      </p:sp>
      <p:pic>
        <p:nvPicPr>
          <p:cNvPr id="1026" name="Picture 2" descr="How to Put Duals On a Mower - A Better Way">
            <a:extLst>
              <a:ext uri="{FF2B5EF4-FFF2-40B4-BE49-F238E27FC236}">
                <a16:creationId xmlns:a16="http://schemas.microsoft.com/office/drawing/2014/main" id="{49E97111-9557-3A25-4CE9-72C50E8C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228600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36B5C9-C07B-AB11-5C54-C40A0CCBF755}"/>
              </a:ext>
            </a:extLst>
          </p:cNvPr>
          <p:cNvSpPr txBox="1"/>
          <p:nvPr/>
        </p:nvSpPr>
        <p:spPr>
          <a:xfrm>
            <a:off x="3048000" y="76944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www.youtube.com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watch?v</a:t>
            </a:r>
            <a:r>
              <a:rPr lang="en-US" sz="1400" dirty="0">
                <a:hlinkClick r:id="rId3"/>
              </a:rPr>
              <a:t>=</a:t>
            </a:r>
            <a:r>
              <a:rPr lang="en-US" sz="1400" dirty="0" err="1">
                <a:hlinkClick r:id="rId3"/>
              </a:rPr>
              <a:t>oDdR</a:t>
            </a:r>
            <a:r>
              <a:rPr lang="en-US" sz="1400" dirty="0">
                <a:hlinkClick r:id="rId3"/>
              </a:rPr>
              <a:t>-KLIF-Q</a:t>
            </a:r>
            <a:endParaRPr lang="en-US" sz="1400" dirty="0"/>
          </a:p>
        </p:txBody>
      </p:sp>
      <p:pic>
        <p:nvPicPr>
          <p:cNvPr id="1028" name="Picture 4" descr="DUAL TIRES ON A 1025r? Carlisle Versa Turfs + Found A STEAL! - YouTube">
            <a:extLst>
              <a:ext uri="{FF2B5EF4-FFF2-40B4-BE49-F238E27FC236}">
                <a16:creationId xmlns:a16="http://schemas.microsoft.com/office/drawing/2014/main" id="{A56057CE-EFD9-5BDF-60D9-A0FE9E12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3594652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27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58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Other tractors with PTO $30-$50K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6EF48-8881-49F2-8460-25D7441E2332}"/>
              </a:ext>
            </a:extLst>
          </p:cNvPr>
          <p:cNvSpPr txBox="1"/>
          <p:nvPr/>
        </p:nvSpPr>
        <p:spPr>
          <a:xfrm>
            <a:off x="0" y="489392"/>
            <a:ext cx="459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https://www.tractor.com/news/5-of-the-best-compact-tractor-choices/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7BA77-09D9-7E27-801F-69193D91F8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79" y="1138958"/>
            <a:ext cx="2388860" cy="1934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5BA98-0D48-BA24-1215-B23D667090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285" y="1138958"/>
            <a:ext cx="2852152" cy="1882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348EF-00F3-4732-6868-29433FD1B92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6" y="1012612"/>
            <a:ext cx="2424597" cy="1934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E3F881-7D00-286B-91EB-07CF4CF08B35}"/>
              </a:ext>
            </a:extLst>
          </p:cNvPr>
          <p:cNvSpPr txBox="1"/>
          <p:nvPr/>
        </p:nvSpPr>
        <p:spPr>
          <a:xfrm>
            <a:off x="493986" y="3594538"/>
            <a:ext cx="45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Take-Off (PTO)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336331" y="4067503"/>
            <a:ext cx="4256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tractor's </a:t>
            </a:r>
            <a:r>
              <a:rPr lang="en-US" sz="1400" b="1" dirty="0">
                <a:solidFill>
                  <a:srgbClr val="FF0000"/>
                </a:solidFill>
              </a:rPr>
              <a:t>stub shaft</a:t>
            </a:r>
            <a:r>
              <a:rPr lang="en-US" sz="1400" dirty="0"/>
              <a:t>, often called the </a:t>
            </a:r>
            <a:r>
              <a:rPr lang="en-US" sz="1400" b="1" dirty="0">
                <a:solidFill>
                  <a:srgbClr val="FF0000"/>
                </a:solidFill>
              </a:rPr>
              <a:t>PTO</a:t>
            </a:r>
            <a:r>
              <a:rPr lang="en-US" sz="1400" dirty="0"/>
              <a:t>, </a:t>
            </a:r>
          </a:p>
          <a:p>
            <a:r>
              <a:rPr lang="en-US" sz="1400" dirty="0"/>
              <a:t>rotates at 540 or 1000 rpm (9..17 times/sec) </a:t>
            </a:r>
          </a:p>
          <a:p>
            <a:r>
              <a:rPr lang="en-US" sz="1400" dirty="0"/>
              <a:t>and used to transfer power to external </a:t>
            </a:r>
            <a:r>
              <a:rPr lang="en-US" sz="1400"/>
              <a:t>attachments.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48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512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82</cp:revision>
  <dcterms:created xsi:type="dcterms:W3CDTF">2022-05-02T00:38:22Z</dcterms:created>
  <dcterms:modified xsi:type="dcterms:W3CDTF">2025-07-30T23:25:09Z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