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0" r:id="rId2"/>
    <p:sldId id="279" r:id="rId3"/>
    <p:sldId id="280" r:id="rId4"/>
    <p:sldId id="281" r:id="rId5"/>
    <p:sldId id="277" r:id="rId6"/>
    <p:sldId id="283" r:id="rId7"/>
    <p:sldId id="28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39"/>
    <p:restoredTop sz="94755"/>
  </p:normalViewPr>
  <p:slideViewPr>
    <p:cSldViewPr snapToGrid="0" snapToObjects="1">
      <p:cViewPr varScale="1">
        <p:scale>
          <a:sx n="102" d="100"/>
          <a:sy n="102" d="100"/>
        </p:scale>
        <p:origin x="2104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8DD0-F5B2-15C1-96C2-359AABC4B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979889-D132-4397-0547-895A6BD28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4E4CA-9799-18AE-D4BA-5EFDB2627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7/30/25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BB017-65CA-D094-EA2F-FAFBC1BF4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27274-3826-028B-64DD-856AA98C7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5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C7D9F-C985-C4AB-ED45-B78B858B7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AC969-2D60-1CB3-6799-FB9ED2553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8186-263E-FD4A-53F8-A165DADB4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7/30/25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315FA-BCCC-2ABC-ACA2-5E0C6CEF1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603C4-A76D-7A84-168E-060D2B068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04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AB02FF-EECD-334D-5725-B39C40CD39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768F00-C914-3B13-0367-6D8129282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E1A78-ED9B-3691-96EB-5C0EB704C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7/30/25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E0378-2403-D8A8-54CC-05A3BEED2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54D63-4319-317A-696B-C3EA4B47E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10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F12F-3D3D-6A09-2E35-EAD0C90AC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68E21-870B-193E-8931-72FD7C38A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E93E1-1A44-D49B-EE6B-0C6F21404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7/30/25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064A9-6EAD-6647-B6CB-F24B6F708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46CF0-740D-F941-2552-93AF0220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61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6D88C-E684-0092-0D27-0A9FFD171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4D4E3-9349-5B4E-DEFB-7ADB22929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33B29-2069-185B-154E-83B432798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7/30/25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8DB26-E691-EBF7-87CA-8BD4D97E0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CFEAD-6332-0882-351E-3AD7AFFFE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95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5FA89-7A8C-2BF1-56CD-508B1E3AE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41508-596D-D8B8-26A5-1B6CEF8D4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81378C-B8B8-D5FE-0A75-376AA5292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08E7F-3616-927D-844D-CBA72BC67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7/30/25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8E9C8-FE23-8D40-43FF-7818A026A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E8D37-47EA-3C05-517B-2F85706E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4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00495-D3B5-8FE7-8A3A-C5B2727B1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5AB79-3B1C-0ED7-23AF-4A8ADD429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B6335-12A0-B132-55DA-56997016F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1792DF-BF6E-04E5-BFF5-08BD5B4788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99D652-4C1F-B377-280F-5B572A11FC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3AB3D8-A558-F32C-0F6C-8E2295130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7/30/25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219288-AD7A-3282-E5DF-333FFFC4C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E91949-9DF7-7EFE-416F-D6305FF02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2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23D81-55BB-5F96-1196-26A570348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A9AC36-FAC6-A4C4-5460-EEAEC1B5C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7/30/25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EB1433-EF97-53CD-FFA5-599DF825D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68FD2-26E5-FFE6-4ACD-83B095981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2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5D5769-FB8F-7676-6B25-5EBA32B25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7/30/25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792E3F-F71A-D744-45DE-85B271039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6E25D8-219F-7305-3844-4703C5E5F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789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7D570-06BE-22E1-B810-4D69936F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FEFE4-BB75-6E65-2899-3703E92ED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FEB9C2-F3DB-B576-224D-3FDA3DDFF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924BA-FA14-81E6-46BF-4DC0ACFE7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7/30/25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ACD7B-C82D-408A-896E-02E718FB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B12BD-21E4-1209-4294-DF6CA4FB3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13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9B197-43DE-26A9-FBD5-F922DB56A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49AB21-2CEA-875A-6CBF-75B078D3A5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183E7-34CA-DF9E-984A-606380071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9D1642-EBDC-1BB8-58FC-14A4C3ACE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7/30/25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660FC4-1F32-B58B-D652-941B433D0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C0798-2750-3A94-2B3A-695DA7ABE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36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958682-75F9-C5EA-F27F-548F06300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2A268-0258-C17B-1F8F-68BA2735B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2A94D-D8D6-D318-7837-4C19ED151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86276-9013-2A43-82D1-BA4685C95117}" type="datetimeFigureOut">
              <a:t>7/30/25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D65C9-1B5B-5F28-B659-EB418FAC6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00E21-0F36-45EE-1A56-BB99C66DA9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70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4.png"/><Relationship Id="rId2" Type="http://schemas.openxmlformats.org/officeDocument/2006/relationships/hyperlink" Target="https://www.tractordata.com/lawn-tractors/000/0/4/43-john-deere-425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hyperlink" Target="https://partscatalog.deere.com/jdrc/sidebyside/equipment/73515/referrer/navigation/pgId/2523090" TargetMode="Externa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meg-mo.com/" TargetMode="External"/><Relationship Id="rId7" Type="http://schemas.openxmlformats.org/officeDocument/2006/relationships/hyperlink" Target="https://www.greenpartstore.com/John-Deere-Blade-Bolt-19M7788.html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artscatalog.deere.com/jdrc/sidebyside/equipment/78976/referrer/navigation/pgId/2341197" TargetMode="External"/><Relationship Id="rId5" Type="http://schemas.openxmlformats.org/officeDocument/2006/relationships/hyperlink" Target="https://partscatalog.deere.com/jdrc/navigation/equipment/78976" TargetMode="External"/><Relationship Id="rId10" Type="http://schemas.openxmlformats.org/officeDocument/2006/relationships/image" Target="../media/image7.png"/><Relationship Id="rId4" Type="http://schemas.openxmlformats.org/officeDocument/2006/relationships/hyperlink" Target="https://partscatalog.deere.com/jdrc/navigation/equipment/73515" TargetMode="External"/><Relationship Id="rId9" Type="http://schemas.openxmlformats.org/officeDocument/2006/relationships/hyperlink" Target="https://www.amazon.com/LEXIVON-2-Inch-Torque-13-6-203-5-LX-183/dp/B07MP1Q3W8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amazon.com/dp/B08WKX95B9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hyperlink" Target="https://www.littlebuckloader.com/" TargetMode="External"/><Relationship Id="rId7" Type="http://schemas.openxmlformats.org/officeDocument/2006/relationships/image" Target="../media/image25.jpeg"/><Relationship Id="rId2" Type="http://schemas.openxmlformats.org/officeDocument/2006/relationships/hyperlink" Target="https://www.youtube.com/watch?v=FwDi80FUzXU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hyperlink" Target="https://www.littlebuckloader.com/shop/p/little-bull-loader-front-end-loader-john-deer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gp/product/B07KMX858N/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hyperlink" Target="https://www.amazon.com/dp/B08R95SSTJ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7" Type="http://schemas.openxmlformats.org/officeDocument/2006/relationships/image" Target="../media/image33.jpeg"/><Relationship Id="rId2" Type="http://schemas.openxmlformats.org/officeDocument/2006/relationships/hyperlink" Target="https://www.deere.com/en/mowers/lawn-tractors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8170C2-C55C-F926-847D-CE9811CB83B6}"/>
              </a:ext>
            </a:extLst>
          </p:cNvPr>
          <p:cNvSpPr txBox="1"/>
          <p:nvPr/>
        </p:nvSpPr>
        <p:spPr>
          <a:xfrm>
            <a:off x="-1" y="0"/>
            <a:ext cx="4942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John Deere 425 (and 445)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BFCE01-521A-5BFC-274E-0CED7BE03889}"/>
              </a:ext>
            </a:extLst>
          </p:cNvPr>
          <p:cNvSpPr txBox="1"/>
          <p:nvPr/>
        </p:nvSpPr>
        <p:spPr>
          <a:xfrm>
            <a:off x="217918" y="972441"/>
            <a:ext cx="3988269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1992 - 2001</a:t>
            </a:r>
          </a:p>
          <a:p>
            <a:r>
              <a:rPr lang="en-US" sz="1400" dirty="0"/>
              <a:t>Built in Horicon, Wisconsin, USA</a:t>
            </a:r>
          </a:p>
          <a:p>
            <a:r>
              <a:rPr lang="en-US" sz="1400" dirty="0"/>
              <a:t>Original price was $8,995 in 1995</a:t>
            </a:r>
          </a:p>
          <a:p>
            <a:r>
              <a:rPr lang="en-US" sz="1400" dirty="0"/>
              <a:t>Weight – 805 </a:t>
            </a:r>
            <a:r>
              <a:rPr lang="en-US" sz="1400" dirty="0" err="1"/>
              <a:t>lbs</a:t>
            </a:r>
            <a:r>
              <a:rPr lang="en-US" sz="1400" dirty="0"/>
              <a:t> (365kg)</a:t>
            </a:r>
          </a:p>
          <a:p>
            <a:r>
              <a:rPr lang="en-US" sz="1400" dirty="0"/>
              <a:t>Engine: 20HP Kawasaki 617cc 2-cyl gasoline</a:t>
            </a:r>
          </a:p>
          <a:p>
            <a:r>
              <a:rPr lang="en-US" sz="1400" dirty="0"/>
              <a:t>   carburetor</a:t>
            </a:r>
          </a:p>
          <a:p>
            <a:r>
              <a:rPr lang="en-US" sz="1400" dirty="0"/>
              <a:t>   (model 445 has 22 hp and fuel injection)</a:t>
            </a:r>
          </a:p>
          <a:p>
            <a:r>
              <a:rPr lang="en-US" sz="1400" dirty="0"/>
              <a:t>Fuel tank: 6.5 gal (</a:t>
            </a:r>
            <a:r>
              <a:rPr lang="en-US" sz="1400" b="1" dirty="0">
                <a:solidFill>
                  <a:srgbClr val="FF0000"/>
                </a:solidFill>
              </a:rPr>
              <a:t>regular gasoline, no ethanol</a:t>
            </a:r>
            <a:r>
              <a:rPr lang="en-US" sz="1400" dirty="0"/>
              <a:t>)</a:t>
            </a:r>
          </a:p>
          <a:p>
            <a:r>
              <a:rPr lang="en-US" sz="1400" dirty="0"/>
              <a:t>Oil - 10W30</a:t>
            </a:r>
          </a:p>
          <a:p>
            <a:r>
              <a:rPr lang="en-US" sz="1400" dirty="0"/>
              <a:t>Transmission: hydrostatic</a:t>
            </a:r>
          </a:p>
          <a:p>
            <a:r>
              <a:rPr lang="en-US" sz="1400" dirty="0"/>
              <a:t>Two-wheel drive, differential lock (mechanical rear)</a:t>
            </a:r>
          </a:p>
          <a:p>
            <a:r>
              <a:rPr lang="en-US" sz="1400" dirty="0"/>
              <a:t>Power Steering</a:t>
            </a:r>
          </a:p>
          <a:p>
            <a:endParaRPr lang="en-US" sz="1400" dirty="0"/>
          </a:p>
          <a:p>
            <a:r>
              <a:rPr lang="en-US" sz="1400" dirty="0"/>
              <a:t>425 Serial Numbers </a:t>
            </a:r>
          </a:p>
          <a:p>
            <a:r>
              <a:rPr lang="en-US" sz="1400" dirty="0">
                <a:hlinkClick r:id="rId2"/>
              </a:rPr>
              <a:t>https://www.tractordata.com/lawn-tractors/000/0/4/43-john-deere-425.html</a:t>
            </a:r>
            <a:endParaRPr lang="en-US" sz="1400" dirty="0"/>
          </a:p>
          <a:p>
            <a:r>
              <a:rPr lang="en-US" sz="1400" dirty="0"/>
              <a:t>Year.     First tractor</a:t>
            </a:r>
          </a:p>
          <a:p>
            <a:r>
              <a:rPr lang="en-US" sz="1400" dirty="0"/>
              <a:t>1993    010001</a:t>
            </a:r>
          </a:p>
          <a:p>
            <a:r>
              <a:rPr lang="en-US" sz="1400" dirty="0"/>
              <a:t>1994    020001</a:t>
            </a:r>
          </a:p>
          <a:p>
            <a:r>
              <a:rPr lang="en-US" sz="1400" dirty="0"/>
              <a:t>1995    030001     M00425A-036065</a:t>
            </a:r>
          </a:p>
          <a:p>
            <a:r>
              <a:rPr lang="en-US" sz="1400" dirty="0"/>
              <a:t>1996    040001</a:t>
            </a:r>
          </a:p>
          <a:p>
            <a:r>
              <a:rPr lang="en-US" sz="1400" dirty="0"/>
              <a:t>1997    050001</a:t>
            </a:r>
          </a:p>
          <a:p>
            <a:r>
              <a:rPr lang="en-US" sz="1400" dirty="0"/>
              <a:t>1998    060001</a:t>
            </a:r>
          </a:p>
          <a:p>
            <a:r>
              <a:rPr lang="en-US" sz="1400" dirty="0"/>
              <a:t>1999    070001</a:t>
            </a:r>
          </a:p>
          <a:p>
            <a:r>
              <a:rPr lang="en-US" sz="1400" dirty="0"/>
              <a:t>2000    080001</a:t>
            </a:r>
          </a:p>
          <a:p>
            <a:r>
              <a:rPr lang="en-US" sz="1400" dirty="0"/>
              <a:t>2001    090001</a:t>
            </a:r>
          </a:p>
        </p:txBody>
      </p:sp>
      <p:pic>
        <p:nvPicPr>
          <p:cNvPr id="1028" name="Picture 4" descr="John Deere 425 with mower and three-point hitch.">
            <a:extLst>
              <a:ext uri="{FF2B5EF4-FFF2-40B4-BE49-F238E27FC236}">
                <a16:creationId xmlns:a16="http://schemas.microsoft.com/office/drawing/2014/main" id="{D4471E49-4A8A-A73F-2713-55E07C810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57651" y="389947"/>
            <a:ext cx="3816431" cy="286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John Deere 425 with chains and front blade, rear view.">
            <a:extLst>
              <a:ext uri="{FF2B5EF4-FFF2-40B4-BE49-F238E27FC236}">
                <a16:creationId xmlns:a16="http://schemas.microsoft.com/office/drawing/2014/main" id="{C46AE3F6-086C-2A64-62B8-063DB3036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57651" y="3360113"/>
            <a:ext cx="3816431" cy="2862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6223C9-3BD9-27E8-C425-8B56875572D8}"/>
              </a:ext>
            </a:extLst>
          </p:cNvPr>
          <p:cNvSpPr txBox="1"/>
          <p:nvPr/>
        </p:nvSpPr>
        <p:spPr>
          <a:xfrm>
            <a:off x="5399656" y="150505"/>
            <a:ext cx="2277979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Our JD 425 1995</a:t>
            </a:r>
          </a:p>
          <a:p>
            <a:r>
              <a:rPr lang="en-US"/>
              <a:t>Engine: </a:t>
            </a:r>
            <a:r>
              <a:rPr lang="en-US" b="1" i="0">
                <a:solidFill>
                  <a:srgbClr val="030303"/>
                </a:solidFill>
                <a:effectLst/>
                <a:latin typeface="YouTube Sans"/>
              </a:rPr>
              <a:t>Kawasaki</a:t>
            </a:r>
            <a:endParaRPr lang="en-US"/>
          </a:p>
          <a:p>
            <a:r>
              <a:rPr lang="en-US"/>
              <a:t>Liquid Cooled V-TWIN</a:t>
            </a:r>
            <a:br>
              <a:rPr lang="en-US"/>
            </a:br>
            <a:r>
              <a:rPr lang="en-US"/>
              <a:t>20 HP OHV FD620D</a:t>
            </a:r>
            <a:br>
              <a:rPr lang="en-US"/>
            </a:br>
            <a:r>
              <a:rPr lang="en-US"/>
              <a:t>John Deere K Series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D8B424-CD83-FB23-58A1-7B5CBD32119C}"/>
              </a:ext>
            </a:extLst>
          </p:cNvPr>
          <p:cNvSpPr txBox="1"/>
          <p:nvPr/>
        </p:nvSpPr>
        <p:spPr>
          <a:xfrm>
            <a:off x="4513055" y="1778338"/>
            <a:ext cx="333772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Spark Plugs AM101194  (short)</a:t>
            </a:r>
          </a:p>
          <a:p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https://partscatalog.deere.com/jdrc/sidebyside/equipment/73515/referrer/navigation/pgId/2523090</a:t>
            </a:r>
            <a:endParaRPr lang="en-US" sz="1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15BA12-475B-BB7C-D83A-A9CEECDFB074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33696" y="3493860"/>
            <a:ext cx="1097140" cy="14760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3FE4F9-7861-271A-1431-7971BCF58675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3505" y="192141"/>
            <a:ext cx="549056" cy="13940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C9499FD-BA3B-0253-3FEB-CC78EF1799ED}"/>
              </a:ext>
            </a:extLst>
          </p:cNvPr>
          <p:cNvSpPr txBox="1"/>
          <p:nvPr/>
        </p:nvSpPr>
        <p:spPr>
          <a:xfrm>
            <a:off x="4513055" y="2521059"/>
            <a:ext cx="351557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Note: there are two models of spark plugs: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AM101194 (short) </a:t>
            </a:r>
            <a:b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for engine marked </a:t>
            </a:r>
            <a:r>
              <a:rPr lang="en-US" sz="1000" b="0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ASO2, BSO2, CSO2, DSO2, ESO2, FSO2</a:t>
            </a:r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M805853 (long) </a:t>
            </a:r>
            <a:b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000">
                <a:latin typeface="Calibri" panose="020F0502020204030204" pitchFamily="34" charset="0"/>
                <a:cs typeface="Calibri" panose="020F0502020204030204" pitchFamily="34" charset="0"/>
              </a:rPr>
              <a:t>for engine marked </a:t>
            </a:r>
            <a:r>
              <a:rPr lang="en-US" sz="1000" b="0" i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GSO2</a:t>
            </a:r>
            <a:endParaRPr lang="en-US" sz="1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27A68F-6468-1263-C8B2-2E8C6DE18245}"/>
              </a:ext>
            </a:extLst>
          </p:cNvPr>
          <p:cNvSpPr txBox="1"/>
          <p:nvPr/>
        </p:nvSpPr>
        <p:spPr>
          <a:xfrm>
            <a:off x="4388471" y="5496308"/>
            <a:ext cx="35155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We have the short one</a:t>
            </a:r>
          </a:p>
          <a:p>
            <a:r>
              <a:rPr lang="en-US" sz="1400" dirty="0"/>
              <a:t>On Amazon:</a:t>
            </a:r>
          </a:p>
          <a:p>
            <a:r>
              <a:rPr lang="en-US" sz="1400" dirty="0"/>
              <a:t>NGK Spark Plugs BMR4A  #5728 (box of 10)</a:t>
            </a:r>
          </a:p>
          <a:p>
            <a:r>
              <a:rPr lang="en-US" sz="1400" dirty="0"/>
              <a:t>The spark plug wrench socket is 3/4"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48A4B7C4-16C7-858C-4502-CCDA5AB241A4}"/>
              </a:ext>
            </a:extLst>
          </p:cNvPr>
          <p:cNvSpPr/>
          <p:nvPr/>
        </p:nvSpPr>
        <p:spPr>
          <a:xfrm rot="17948713">
            <a:off x="6352748" y="5156253"/>
            <a:ext cx="371789" cy="1536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724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F723A6-746F-9725-14BD-F67FA71999D9}"/>
              </a:ext>
            </a:extLst>
          </p:cNvPr>
          <p:cNvSpPr txBox="1"/>
          <p:nvPr/>
        </p:nvSpPr>
        <p:spPr>
          <a:xfrm>
            <a:off x="0" y="0"/>
            <a:ext cx="4234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Meg-Mo blades</a:t>
            </a:r>
          </a:p>
        </p:txBody>
      </p:sp>
      <p:pic>
        <p:nvPicPr>
          <p:cNvPr id="1028" name="Picture 4" descr="Meg-Mo Systems | High-Performance Rotary Mulching Blades">
            <a:extLst>
              <a:ext uri="{FF2B5EF4-FFF2-40B4-BE49-F238E27FC236}">
                <a16:creationId xmlns:a16="http://schemas.microsoft.com/office/drawing/2014/main" id="{731F5F83-859B-5910-413C-4CA835EE0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5037" y="1413622"/>
            <a:ext cx="3836276" cy="2157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200BB3-D2A2-F174-B263-AF0A9720273B}"/>
              </a:ext>
            </a:extLst>
          </p:cNvPr>
          <p:cNvSpPr txBox="1"/>
          <p:nvPr/>
        </p:nvSpPr>
        <p:spPr>
          <a:xfrm>
            <a:off x="266416" y="599089"/>
            <a:ext cx="46455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hlinkClick r:id="rId3"/>
              </a:rPr>
              <a:t>https://meg-mo.com</a:t>
            </a:r>
            <a:endParaRPr lang="en-US" sz="1400"/>
          </a:p>
          <a:p>
            <a:endParaRPr lang="en-US" sz="1400"/>
          </a:p>
          <a:p>
            <a:r>
              <a:rPr lang="en-US" sz="1400"/>
              <a:t>The MEG-MO™ Rotary Mulching Blade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5A6AC1-660D-994D-CD24-175AA4B0405A}"/>
              </a:ext>
            </a:extLst>
          </p:cNvPr>
          <p:cNvSpPr txBox="1"/>
          <p:nvPr/>
        </p:nvSpPr>
        <p:spPr>
          <a:xfrm>
            <a:off x="6096000" y="368184"/>
            <a:ext cx="3100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Center hole - round</a:t>
            </a:r>
          </a:p>
          <a:p>
            <a:r>
              <a:rPr lang="en-US" sz="1400"/>
              <a:t>Current Blade OEM Part #      M115495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C24E6A-2C6A-EAFB-9E70-6106D3606AEE}"/>
              </a:ext>
            </a:extLst>
          </p:cNvPr>
          <p:cNvSpPr txBox="1"/>
          <p:nvPr/>
        </p:nvSpPr>
        <p:spPr>
          <a:xfrm>
            <a:off x="5729738" y="105103"/>
            <a:ext cx="3552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To order I need to provide this info: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32D038-DE19-28BB-E573-D9A019DCD6BB}"/>
              </a:ext>
            </a:extLst>
          </p:cNvPr>
          <p:cNvSpPr txBox="1"/>
          <p:nvPr/>
        </p:nvSpPr>
        <p:spPr>
          <a:xfrm>
            <a:off x="6096000" y="891404"/>
            <a:ext cx="4456387" cy="1169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John Deere Standard Mower Blade for 48" deck</a:t>
            </a:r>
          </a:p>
          <a:p>
            <a:r>
              <a:rPr lang="en-US" sz="1400"/>
              <a:t>Part Number: M115495</a:t>
            </a:r>
          </a:p>
          <a:p>
            <a:r>
              <a:rPr lang="en-US" sz="1400"/>
              <a:t>Hole in the center – round, 13/16 inch</a:t>
            </a:r>
          </a:p>
          <a:p>
            <a:r>
              <a:rPr lang="en-US" sz="1400"/>
              <a:t>Length of the blade (rotating diameter) 16 5/8 inch</a:t>
            </a:r>
          </a:p>
          <a:p>
            <a:r>
              <a:rPr lang="en-US" sz="1400"/>
              <a:t>Nut M18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92F24B-073F-BCC7-CDC5-5BECC88B62E0}"/>
              </a:ext>
            </a:extLst>
          </p:cNvPr>
          <p:cNvSpPr txBox="1"/>
          <p:nvPr/>
        </p:nvSpPr>
        <p:spPr>
          <a:xfrm>
            <a:off x="439837" y="3762703"/>
            <a:ext cx="34069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E-Mail: sales@meg-mo.com</a:t>
            </a:r>
            <a:br>
              <a:rPr lang="en-US" sz="1400"/>
            </a:br>
            <a:r>
              <a:rPr lang="en-US" sz="1400"/>
              <a:t>Call (877) 625-0125</a:t>
            </a:r>
          </a:p>
          <a:p>
            <a:r>
              <a:rPr lang="en-US" sz="1400"/>
              <a:t>Received call from 815-625-0125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72FE5A-9BE8-486A-8867-5454E9BA3D7E}"/>
              </a:ext>
            </a:extLst>
          </p:cNvPr>
          <p:cNvSpPr txBox="1"/>
          <p:nvPr/>
        </p:nvSpPr>
        <p:spPr>
          <a:xfrm>
            <a:off x="4289821" y="2169062"/>
            <a:ext cx="77671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Searching John Deere Parts:</a:t>
            </a:r>
          </a:p>
          <a:p>
            <a:r>
              <a:rPr lang="en-US" sz="1400"/>
              <a:t> .. </a:t>
            </a:r>
            <a:r>
              <a:rPr lang="en-US" sz="1400">
                <a:hlinkClick r:id="rId4"/>
              </a:rPr>
              <a:t>https://partscatalog.deere.com/jdrc/navigation/equipment/73515</a:t>
            </a:r>
            <a:endParaRPr lang="en-US" sz="1400"/>
          </a:p>
          <a:p>
            <a:r>
              <a:rPr lang="en-US" sz="1400"/>
              <a:t>Then go to mower deck attachment:</a:t>
            </a:r>
          </a:p>
          <a:p>
            <a:r>
              <a:rPr lang="en-US" sz="1400"/>
              <a:t> .. </a:t>
            </a:r>
            <a:r>
              <a:rPr lang="en-US" sz="1400">
                <a:hlinkClick r:id="rId5"/>
              </a:rPr>
              <a:t>https://partscatalog.deere.com/jdrc/navigation/equipment/78976</a:t>
            </a:r>
            <a:endParaRPr lang="en-US" sz="1400"/>
          </a:p>
          <a:p>
            <a:r>
              <a:rPr lang="en-US" sz="1400"/>
              <a:t>Then select "20 Mid-Mount Mower Decks 48-Inch and 54-Inch (For 425, 445 and 455 LGT)"</a:t>
            </a:r>
          </a:p>
          <a:p>
            <a:r>
              <a:rPr lang="en-US" sz="1400"/>
              <a:t>Then select "Belt Drive, Blades, Idlers and Spindles - ST561860"</a:t>
            </a:r>
          </a:p>
          <a:p>
            <a:r>
              <a:rPr lang="en-US" sz="1400"/>
              <a:t> .. </a:t>
            </a:r>
            <a:r>
              <a:rPr lang="en-US" sz="1400">
                <a:hlinkClick r:id="rId6"/>
              </a:rPr>
              <a:t>https://partscatalog.deere.com/jdrc/sidebyside/equipment/78976/referrer/navigation/pgId/2341197</a:t>
            </a:r>
            <a:endParaRPr lang="en-US" sz="1400"/>
          </a:p>
          <a:p>
            <a:r>
              <a:rPr lang="en-US" sz="1400"/>
              <a:t>The John Deere Blade Bolt - 19M7788 (requires M18 nut driver (18mm)): </a:t>
            </a:r>
          </a:p>
          <a:p>
            <a:r>
              <a:rPr lang="en-US" sz="1400"/>
              <a:t> .. </a:t>
            </a:r>
            <a:r>
              <a:rPr lang="en-US" sz="1400">
                <a:hlinkClick r:id="rId7"/>
              </a:rPr>
              <a:t>https://www.greenpartstore.com/John-Deere-Blade-Bolt-19M7788.html</a:t>
            </a:r>
            <a:endParaRPr lang="en-US" sz="14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051A58-8260-44FA-BDA6-4B5FA463DE16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36961" y="3898526"/>
            <a:ext cx="1136650" cy="1041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4088724-09EB-3EDC-61D5-E34A74BDA580}"/>
              </a:ext>
            </a:extLst>
          </p:cNvPr>
          <p:cNvSpPr txBox="1"/>
          <p:nvPr/>
        </p:nvSpPr>
        <p:spPr>
          <a:xfrm>
            <a:off x="4289820" y="5031696"/>
            <a:ext cx="260496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Riding mower blades should be installed between </a:t>
            </a:r>
          </a:p>
          <a:p>
            <a:r>
              <a:rPr lang="en-US" sz="1400"/>
              <a:t>70 and 90 foot pounds of torque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AB542B-A1C7-5F98-F30A-6CD2F41E6E63}"/>
              </a:ext>
            </a:extLst>
          </p:cNvPr>
          <p:cNvSpPr txBox="1"/>
          <p:nvPr/>
        </p:nvSpPr>
        <p:spPr>
          <a:xfrm>
            <a:off x="4289821" y="6255136"/>
            <a:ext cx="5255172" cy="469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LEXIVON 1/2-Inch Drive LX-183 (10-150 Ft-lb)</a:t>
            </a:r>
          </a:p>
          <a:p>
            <a:r>
              <a:rPr lang="en-US" sz="1050">
                <a:hlinkClick r:id="rId9"/>
              </a:rPr>
              <a:t>https://www.amazon.com/LEXIVON-2-Inch-Torque-13-6-203-5-LX-183/dp/B07MP1Q3W8/</a:t>
            </a:r>
            <a:endParaRPr lang="en-US" sz="105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2B5B537-9FEE-0ED2-5E80-E1576E95B5B6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53130" y="4685163"/>
            <a:ext cx="1524429" cy="145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506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D4F527-8FD9-2801-24F0-71FFECCC11E0}"/>
              </a:ext>
            </a:extLst>
          </p:cNvPr>
          <p:cNvSpPr txBox="1"/>
          <p:nvPr/>
        </p:nvSpPr>
        <p:spPr>
          <a:xfrm>
            <a:off x="-1" y="28159"/>
            <a:ext cx="36304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JohnDeere 425 Tires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0CF8DA-D914-6193-DFDF-DBFD81204547}"/>
              </a:ext>
            </a:extLst>
          </p:cNvPr>
          <p:cNvSpPr txBox="1"/>
          <p:nvPr/>
        </p:nvSpPr>
        <p:spPr>
          <a:xfrm>
            <a:off x="8681545" y="5921109"/>
            <a:ext cx="35104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Otar Recommends </a:t>
            </a:r>
          </a:p>
          <a:p>
            <a:r>
              <a:rPr lang="en-US" sz="1400"/>
              <a:t>TireJect Tire Sealant &amp; Bead Sealer Kit:</a:t>
            </a:r>
          </a:p>
          <a:p>
            <a:r>
              <a:rPr lang="en-US" sz="1400">
                <a:hlinkClick r:id="rId2"/>
              </a:rPr>
              <a:t>https://www.amazon.com/dp/B08WKX95B9/</a:t>
            </a:r>
            <a:endParaRPr lang="en-US" sz="1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2CBE42-EF8C-6CFC-B754-0F6689262E5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09842" y="3429000"/>
            <a:ext cx="1586072" cy="22334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90532D-B04B-E61F-A964-FE2AE77C4356}"/>
              </a:ext>
            </a:extLst>
          </p:cNvPr>
          <p:cNvSpPr txBox="1"/>
          <p:nvPr/>
        </p:nvSpPr>
        <p:spPr>
          <a:xfrm>
            <a:off x="5697915" y="5921109"/>
            <a:ext cx="2207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Tim (dealer) recommends:</a:t>
            </a:r>
          </a:p>
          <a:p>
            <a:r>
              <a:rPr lang="en-US" sz="1400"/>
              <a:t>LiquiTube tire sealant </a:t>
            </a:r>
          </a:p>
        </p:txBody>
      </p:sp>
      <p:pic>
        <p:nvPicPr>
          <p:cNvPr id="1026" name="Picture 2" descr="Amazon.com : LiquiTube Tire Sealant 32oz : Patio, Lawn &amp; Garden">
            <a:extLst>
              <a:ext uri="{FF2B5EF4-FFF2-40B4-BE49-F238E27FC236}">
                <a16:creationId xmlns:a16="http://schemas.microsoft.com/office/drawing/2014/main" id="{002F732A-E035-8FD8-73F1-12EB0C5D6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02106" y="3794234"/>
            <a:ext cx="522904" cy="178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CE0390-D4BF-9B10-8650-533ECF36463D}"/>
              </a:ext>
            </a:extLst>
          </p:cNvPr>
          <p:cNvSpPr txBox="1"/>
          <p:nvPr/>
        </p:nvSpPr>
        <p:spPr>
          <a:xfrm>
            <a:off x="168166" y="829188"/>
            <a:ext cx="3909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front  16 x  7.50 -  8 (2-ply 8-12 PSI)</a:t>
            </a:r>
          </a:p>
          <a:p>
            <a:r>
              <a:rPr lang="en-US" sz="1200" b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rear   23 x 10.50 – 12 (2-ply 6-10 PSI)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7BA300-C81F-58E5-D3CD-E7B447FB037A}"/>
              </a:ext>
            </a:extLst>
          </p:cNvPr>
          <p:cNvSpPr txBox="1"/>
          <p:nvPr/>
        </p:nvSpPr>
        <p:spPr>
          <a:xfrm>
            <a:off x="294290" y="3696420"/>
            <a:ext cx="3584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Tire Pressure from the manual: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176D70B8-BAB5-659C-6340-B6C45295E1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080389"/>
              </p:ext>
            </p:extLst>
          </p:nvPr>
        </p:nvGraphicFramePr>
        <p:xfrm>
          <a:off x="409904" y="4201832"/>
          <a:ext cx="3220555" cy="2366399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50017">
                  <a:extLst>
                    <a:ext uri="{9D8B030D-6E8A-4147-A177-3AD203B41FA5}">
                      <a16:colId xmlns:a16="http://schemas.microsoft.com/office/drawing/2014/main" val="75087229"/>
                    </a:ext>
                  </a:extLst>
                </a:gridCol>
                <a:gridCol w="851338">
                  <a:extLst>
                    <a:ext uri="{9D8B030D-6E8A-4147-A177-3AD203B41FA5}">
                      <a16:colId xmlns:a16="http://schemas.microsoft.com/office/drawing/2014/main" val="363904184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04852135"/>
                    </a:ext>
                  </a:extLst>
                </a:gridCol>
              </a:tblGrid>
              <a:tr h="338057">
                <a:tc>
                  <a:txBody>
                    <a:bodyPr/>
                    <a:lstStyle/>
                    <a:p>
                      <a:r>
                        <a:rPr lang="en-US" sz="1200"/>
                        <a:t>Tire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Ply Rating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Pressure (PSI)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790368"/>
                  </a:ext>
                </a:extLst>
              </a:tr>
              <a:tr h="338057">
                <a:tc>
                  <a:txBody>
                    <a:bodyPr/>
                    <a:lstStyle/>
                    <a:p>
                      <a:r>
                        <a:rPr lang="en-US" sz="1200" b="0">
                          <a:solidFill>
                            <a:srgbClr val="FF0000"/>
                          </a:solidFill>
                        </a:rPr>
                        <a:t>16 x 7.50 –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>
                          <a:solidFill>
                            <a:srgbClr val="FF0000"/>
                          </a:solidFill>
                        </a:rPr>
                        <a:t>8-12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563662"/>
                  </a:ext>
                </a:extLst>
              </a:tr>
              <a:tr h="338057">
                <a:tc>
                  <a:txBody>
                    <a:bodyPr/>
                    <a:lstStyle/>
                    <a:p>
                      <a:r>
                        <a:rPr lang="en-US" sz="1200"/>
                        <a:t>18 x 8.50 –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6-22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128598"/>
                  </a:ext>
                </a:extLst>
              </a:tr>
              <a:tr h="338057">
                <a:tc>
                  <a:txBody>
                    <a:bodyPr/>
                    <a:lstStyle/>
                    <a:p>
                      <a:r>
                        <a:rPr lang="en-US" sz="1200"/>
                        <a:t>23 x 8.50 –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6-10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24905"/>
                  </a:ext>
                </a:extLst>
              </a:tr>
              <a:tr h="338057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FF0000"/>
                          </a:solidFill>
                        </a:rPr>
                        <a:t>23 x 10.5 - 12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rgbClr val="FF0000"/>
                          </a:solidFill>
                        </a:rPr>
                        <a:t>6-10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218174"/>
                  </a:ext>
                </a:extLst>
              </a:tr>
              <a:tr h="338057">
                <a:tc>
                  <a:txBody>
                    <a:bodyPr/>
                    <a:lstStyle/>
                    <a:p>
                      <a:r>
                        <a:rPr lang="en-US" sz="1200"/>
                        <a:t>26 12.00 - 12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6-10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491262"/>
                  </a:ext>
                </a:extLst>
              </a:tr>
              <a:tr h="338057">
                <a:tc>
                  <a:txBody>
                    <a:bodyPr/>
                    <a:lstStyle/>
                    <a:p>
                      <a:r>
                        <a:rPr lang="en-US" sz="1200"/>
                        <a:t>26 12.00 - 12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6-20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545435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13E56A26-82E0-994E-E219-798A22787F2E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44923" y="289769"/>
            <a:ext cx="2111713" cy="21252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06A49C-B1DE-2F91-F74D-94821CD2E4A9}"/>
              </a:ext>
            </a:extLst>
          </p:cNvPr>
          <p:cNvSpPr txBox="1"/>
          <p:nvPr/>
        </p:nvSpPr>
        <p:spPr>
          <a:xfrm>
            <a:off x="5644922" y="2498810"/>
            <a:ext cx="2111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We may need to install Tire Tubes (~$15 each)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1FAAFC-A792-9C3E-9ECE-DB24A47CDCA6}"/>
              </a:ext>
            </a:extLst>
          </p:cNvPr>
          <p:cNvSpPr txBox="1"/>
          <p:nvPr/>
        </p:nvSpPr>
        <p:spPr>
          <a:xfrm>
            <a:off x="756745" y="2191033"/>
            <a:ext cx="303748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Tire "23 x 10.5 – 12":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23"   = overall diameter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10.5" = width of the tire</a:t>
            </a:r>
            <a:b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12"   = rim diameter</a:t>
            </a:r>
          </a:p>
        </p:txBody>
      </p:sp>
    </p:spTree>
    <p:extLst>
      <p:ext uri="{BB962C8B-B14F-4D97-AF65-F5344CB8AC3E}">
        <p14:creationId xmlns:p14="http://schemas.microsoft.com/office/powerpoint/2010/main" val="2726419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C2E3CF2A-C4BA-5DFD-36CB-DAC810B0D3BB}"/>
              </a:ext>
            </a:extLst>
          </p:cNvPr>
          <p:cNvSpPr/>
          <p:nvPr/>
        </p:nvSpPr>
        <p:spPr>
          <a:xfrm>
            <a:off x="4737983" y="1900438"/>
            <a:ext cx="2315963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D4F527-8FD9-2801-24F0-71FFECCC11E0}"/>
              </a:ext>
            </a:extLst>
          </p:cNvPr>
          <p:cNvSpPr txBox="1"/>
          <p:nvPr/>
        </p:nvSpPr>
        <p:spPr>
          <a:xfrm>
            <a:off x="168166" y="111093"/>
            <a:ext cx="4117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60" deck, spindles, pulley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1479CE6-79CE-470A-00DF-D0DC3AB57C5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25831" y="111093"/>
            <a:ext cx="2507532" cy="25844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294491-F267-467A-5C27-39D573011A3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8166" y="1071507"/>
            <a:ext cx="1825964" cy="235749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7A4297F-2B7A-25DD-8F34-0CE6143B95A0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36266" y="4463045"/>
            <a:ext cx="703281" cy="177786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492CF95-2AC8-AFDC-A4D0-B7CC74B71E15}"/>
              </a:ext>
            </a:extLst>
          </p:cNvPr>
          <p:cNvSpPr txBox="1"/>
          <p:nvPr/>
        </p:nvSpPr>
        <p:spPr>
          <a:xfrm>
            <a:off x="431548" y="3430811"/>
            <a:ext cx="1022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deck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303D0F3-578A-310B-426D-6CDE9F2CDD23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9280" y="1069920"/>
            <a:ext cx="1677934" cy="170462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867E133-035E-7D82-3455-0D83F0E76CB8}"/>
              </a:ext>
            </a:extLst>
          </p:cNvPr>
          <p:cNvSpPr txBox="1"/>
          <p:nvPr/>
        </p:nvSpPr>
        <p:spPr>
          <a:xfrm>
            <a:off x="2424455" y="2834042"/>
            <a:ext cx="1022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spindle hub</a:t>
            </a:r>
          </a:p>
          <a:p>
            <a:pPr algn="ctr"/>
            <a:r>
              <a:rPr lang="en-US" sz="1200" dirty="0"/>
              <a:t>with pulley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E2DAB17-A81B-70EB-9854-F59478032EFD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28935" y="5654514"/>
            <a:ext cx="1971754" cy="116219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1E3D317-D771-666D-55D6-D034003A33DC}"/>
              </a:ext>
            </a:extLst>
          </p:cNvPr>
          <p:cNvSpPr txBox="1"/>
          <p:nvPr/>
        </p:nvSpPr>
        <p:spPr>
          <a:xfrm>
            <a:off x="10368422" y="2695543"/>
            <a:ext cx="1022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spindle shaft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E6CE2D1-947C-418A-CBDC-AC5FACC5B62D}"/>
              </a:ext>
            </a:extLst>
          </p:cNvPr>
          <p:cNvSpPr/>
          <p:nvPr/>
        </p:nvSpPr>
        <p:spPr>
          <a:xfrm>
            <a:off x="5268689" y="2692078"/>
            <a:ext cx="1093076" cy="23137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0DE2D15-4CE0-62E9-50F6-265C6ADECA33}"/>
              </a:ext>
            </a:extLst>
          </p:cNvPr>
          <p:cNvSpPr/>
          <p:nvPr/>
        </p:nvSpPr>
        <p:spPr>
          <a:xfrm>
            <a:off x="5268689" y="4109479"/>
            <a:ext cx="1093076" cy="27996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04C9A0E-2E24-F432-26C9-3EF68C22B118}"/>
              </a:ext>
            </a:extLst>
          </p:cNvPr>
          <p:cNvSpPr/>
          <p:nvPr/>
        </p:nvSpPr>
        <p:spPr>
          <a:xfrm>
            <a:off x="5475519" y="2692074"/>
            <a:ext cx="141514" cy="23137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7B6222B-362C-651B-F211-DD0D38047193}"/>
              </a:ext>
            </a:extLst>
          </p:cNvPr>
          <p:cNvSpPr/>
          <p:nvPr/>
        </p:nvSpPr>
        <p:spPr>
          <a:xfrm>
            <a:off x="5998033" y="2692072"/>
            <a:ext cx="141514" cy="23137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1FF93C6-A6BE-89F8-126E-ABBCFD33F310}"/>
              </a:ext>
            </a:extLst>
          </p:cNvPr>
          <p:cNvSpPr/>
          <p:nvPr/>
        </p:nvSpPr>
        <p:spPr>
          <a:xfrm>
            <a:off x="5475519" y="2344072"/>
            <a:ext cx="664028" cy="170373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D39C63-1EB5-761D-5983-7A07EC6CF263}"/>
              </a:ext>
            </a:extLst>
          </p:cNvPr>
          <p:cNvSpPr txBox="1"/>
          <p:nvPr/>
        </p:nvSpPr>
        <p:spPr>
          <a:xfrm>
            <a:off x="4457538" y="2743107"/>
            <a:ext cx="703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bearing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3779C3-2B68-3C5A-985B-0D08799055A1}"/>
              </a:ext>
            </a:extLst>
          </p:cNvPr>
          <p:cNvSpPr txBox="1"/>
          <p:nvPr/>
        </p:nvSpPr>
        <p:spPr>
          <a:xfrm>
            <a:off x="4485477" y="4127721"/>
            <a:ext cx="703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bearing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074E6E-B726-12A6-E956-1A7189378970}"/>
              </a:ext>
            </a:extLst>
          </p:cNvPr>
          <p:cNvSpPr txBox="1"/>
          <p:nvPr/>
        </p:nvSpPr>
        <p:spPr>
          <a:xfrm>
            <a:off x="5290461" y="1900438"/>
            <a:ext cx="1093076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pulley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B5BF55F-B1A5-116F-3FC8-D902CA203453}"/>
              </a:ext>
            </a:extLst>
          </p:cNvPr>
          <p:cNvSpPr txBox="1"/>
          <p:nvPr/>
        </p:nvSpPr>
        <p:spPr>
          <a:xfrm>
            <a:off x="4876803" y="6281516"/>
            <a:ext cx="1667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spindle shaft </a:t>
            </a:r>
          </a:p>
          <a:p>
            <a:pPr algn="ctr"/>
            <a:r>
              <a:rPr lang="en-US" sz="1200" dirty="0"/>
              <a:t>inserted from here</a:t>
            </a:r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6DF6BC8E-34EF-3787-57BB-7494DB4ACD5A}"/>
              </a:ext>
            </a:extLst>
          </p:cNvPr>
          <p:cNvSpPr/>
          <p:nvPr/>
        </p:nvSpPr>
        <p:spPr>
          <a:xfrm>
            <a:off x="7053947" y="1902197"/>
            <a:ext cx="315686" cy="27524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Triangle 37">
            <a:extLst>
              <a:ext uri="{FF2B5EF4-FFF2-40B4-BE49-F238E27FC236}">
                <a16:creationId xmlns:a16="http://schemas.microsoft.com/office/drawing/2014/main" id="{5432BF53-9EFC-EF94-770C-76DFC0C8DA69}"/>
              </a:ext>
            </a:extLst>
          </p:cNvPr>
          <p:cNvSpPr/>
          <p:nvPr/>
        </p:nvSpPr>
        <p:spPr>
          <a:xfrm rot="10800000" flipH="1">
            <a:off x="7049313" y="1897411"/>
            <a:ext cx="306997" cy="27524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0682520E-19FB-571F-742B-43916FB97130}"/>
              </a:ext>
            </a:extLst>
          </p:cNvPr>
          <p:cNvSpPr/>
          <p:nvPr/>
        </p:nvSpPr>
        <p:spPr>
          <a:xfrm rot="10800000">
            <a:off x="4419606" y="1902200"/>
            <a:ext cx="315686" cy="27524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FD633371-B5A6-DBEE-3E61-9963A577F375}"/>
              </a:ext>
            </a:extLst>
          </p:cNvPr>
          <p:cNvSpPr/>
          <p:nvPr/>
        </p:nvSpPr>
        <p:spPr>
          <a:xfrm flipH="1">
            <a:off x="4414972" y="1897414"/>
            <a:ext cx="306997" cy="27524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660F785-45C5-13C0-C8D5-624025F86367}"/>
              </a:ext>
            </a:extLst>
          </p:cNvPr>
          <p:cNvSpPr/>
          <p:nvPr/>
        </p:nvSpPr>
        <p:spPr>
          <a:xfrm>
            <a:off x="5475520" y="3023953"/>
            <a:ext cx="664027" cy="100025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B5C17A9-1E28-B17F-FD1A-BCC260B47CFC}"/>
              </a:ext>
            </a:extLst>
          </p:cNvPr>
          <p:cNvSpPr/>
          <p:nvPr/>
        </p:nvSpPr>
        <p:spPr>
          <a:xfrm>
            <a:off x="5617034" y="3023953"/>
            <a:ext cx="381000" cy="100025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BAB446B-2EE6-3BB6-AA8F-FE650A372AAD}"/>
              </a:ext>
            </a:extLst>
          </p:cNvPr>
          <p:cNvSpPr txBox="1"/>
          <p:nvPr/>
        </p:nvSpPr>
        <p:spPr>
          <a:xfrm>
            <a:off x="4710015" y="3326346"/>
            <a:ext cx="703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insert</a:t>
            </a:r>
          </a:p>
          <a:p>
            <a:pPr algn="ctr"/>
            <a:r>
              <a:rPr lang="en-US" sz="1200" dirty="0"/>
              <a:t>bushing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3CA4992-D4D1-0186-EE49-6A3F0AD3301B}"/>
              </a:ext>
            </a:extLst>
          </p:cNvPr>
          <p:cNvSpPr/>
          <p:nvPr/>
        </p:nvSpPr>
        <p:spPr>
          <a:xfrm>
            <a:off x="5475520" y="4104695"/>
            <a:ext cx="141514" cy="27996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3A0B0CF-10DE-66AD-B6BB-F4D0334FA94E}"/>
              </a:ext>
            </a:extLst>
          </p:cNvPr>
          <p:cNvSpPr/>
          <p:nvPr/>
        </p:nvSpPr>
        <p:spPr>
          <a:xfrm>
            <a:off x="5998034" y="4104693"/>
            <a:ext cx="141514" cy="27996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John Deere M153583 Pulley Spindle Nut">
            <a:extLst>
              <a:ext uri="{FF2B5EF4-FFF2-40B4-BE49-F238E27FC236}">
                <a16:creationId xmlns:a16="http://schemas.microsoft.com/office/drawing/2014/main" id="{97C7AD85-419F-4B4A-D347-C54567A74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53749" y="1069920"/>
            <a:ext cx="715569" cy="715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9DF9BB92-8DEF-3C11-F0EE-5E6771AB4CB8}"/>
              </a:ext>
            </a:extLst>
          </p:cNvPr>
          <p:cNvSpPr txBox="1"/>
          <p:nvPr/>
        </p:nvSpPr>
        <p:spPr>
          <a:xfrm>
            <a:off x="4809206" y="1331820"/>
            <a:ext cx="703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nut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B12CDF8-84A5-F958-A6BA-14043B75845E}"/>
              </a:ext>
            </a:extLst>
          </p:cNvPr>
          <p:cNvSpPr txBox="1"/>
          <p:nvPr/>
        </p:nvSpPr>
        <p:spPr>
          <a:xfrm>
            <a:off x="4202826" y="2207634"/>
            <a:ext cx="12686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bushing </a:t>
            </a:r>
          </a:p>
          <a:p>
            <a:pPr algn="ctr"/>
            <a:r>
              <a:rPr lang="en-US" sz="1200" dirty="0"/>
              <a:t>(spacer, washer)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A4B17E-5CBA-0685-0D19-C28748ED9F45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6857" y="4586338"/>
            <a:ext cx="1971754" cy="19673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36CE1B-25DC-A85E-6601-2AF77025DD82}"/>
              </a:ext>
            </a:extLst>
          </p:cNvPr>
          <p:cNvSpPr txBox="1"/>
          <p:nvPr/>
        </p:nvSpPr>
        <p:spPr>
          <a:xfrm>
            <a:off x="748752" y="4275247"/>
            <a:ext cx="1022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spindle hub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6397A7-59A1-342E-F7B6-1E0DEFED6931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96055" y="3000161"/>
            <a:ext cx="2104634" cy="24647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E098BF-90CF-94DE-AF1B-1B0E120DA42C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6297" y="3065993"/>
            <a:ext cx="1742280" cy="1209254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F81A96-5DF9-E7E3-1385-F0305F33DAC6}"/>
              </a:ext>
            </a:extLst>
          </p:cNvPr>
          <p:cNvSpPr txBox="1"/>
          <p:nvPr/>
        </p:nvSpPr>
        <p:spPr>
          <a:xfrm>
            <a:off x="8966703" y="5233313"/>
            <a:ext cx="10207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spindle shaft woodruff key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49846F6-439C-0000-A00D-E5D1BE1065CE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28406" y="4392361"/>
            <a:ext cx="703281" cy="3233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D5FEC5-7354-E076-481A-F4ACA9D8CD2B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46625" y="4792878"/>
            <a:ext cx="699400" cy="45084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FCA6B48-4739-76F1-047A-5D29C25C80AB}"/>
              </a:ext>
            </a:extLst>
          </p:cNvPr>
          <p:cNvSpPr txBox="1"/>
          <p:nvPr/>
        </p:nvSpPr>
        <p:spPr>
          <a:xfrm>
            <a:off x="7147980" y="4520978"/>
            <a:ext cx="17206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Woodruff keys are semi-circular discs used to connect shaft and pulley to rotate together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A334A0A-24D7-6C9F-E2E7-4322B416BF34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07607" y="5923035"/>
            <a:ext cx="1742280" cy="62514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31152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B9B836-28F9-422A-F700-BCB256EF61BC}"/>
              </a:ext>
            </a:extLst>
          </p:cNvPr>
          <p:cNvSpPr txBox="1"/>
          <p:nvPr/>
        </p:nvSpPr>
        <p:spPr>
          <a:xfrm>
            <a:off x="-1" y="0"/>
            <a:ext cx="3470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Little Bull Loader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EFB1A7-51B9-A3EB-86E4-0C0F6337BDB9}"/>
              </a:ext>
            </a:extLst>
          </p:cNvPr>
          <p:cNvSpPr txBox="1"/>
          <p:nvPr/>
        </p:nvSpPr>
        <p:spPr>
          <a:xfrm>
            <a:off x="136078" y="658291"/>
            <a:ext cx="42041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sz="1400" dirty="0">
                <a:hlinkClick r:id="rId2"/>
              </a:rPr>
              <a:t>https://www.youtube.com/watch?v=FwDi80FUzXU</a:t>
            </a:r>
            <a:endParaRPr lang="en-US" sz="1400" dirty="0"/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sz="1400" dirty="0">
                <a:hlinkClick r:id="rId3"/>
              </a:rPr>
              <a:t>https://</a:t>
            </a:r>
            <a:r>
              <a:rPr lang="en-US" sz="1400" dirty="0" err="1">
                <a:hlinkClick r:id="rId3"/>
              </a:rPr>
              <a:t>www.littlebuckloader.com</a:t>
            </a:r>
            <a:endParaRPr lang="en-US" sz="1400" dirty="0"/>
          </a:p>
          <a:p>
            <a:pPr marL="119063" indent="-119063">
              <a:buFont typeface="Arial" panose="020B0604020202020204" pitchFamily="34" charset="0"/>
              <a:buChar char="•"/>
            </a:pPr>
            <a:r>
              <a:rPr lang="en-US" sz="1400" dirty="0">
                <a:hlinkClick r:id="rId4"/>
              </a:rPr>
              <a:t>https://www.littlebuckloader.com/shop/p/little-bull-loader-front-end-loader-john-deere</a:t>
            </a:r>
            <a:endParaRPr lang="en-US" sz="1400" dirty="0"/>
          </a:p>
        </p:txBody>
      </p:sp>
      <p:pic>
        <p:nvPicPr>
          <p:cNvPr id="1026" name="Picture 2" descr="Profile for Little Buck Loader">
            <a:extLst>
              <a:ext uri="{FF2B5EF4-FFF2-40B4-BE49-F238E27FC236}">
                <a16:creationId xmlns:a16="http://schemas.microsoft.com/office/drawing/2014/main" id="{9D636D97-4788-D26B-1566-93F4940D3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64988" y="636454"/>
            <a:ext cx="3492500" cy="23241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ittle Buck Loader - Little Buck Loader is fun for the whole family 😎  &quot;Another satisfied customer! We have already used it extensively. My wife  even commented on how nice it is">
            <a:extLst>
              <a:ext uri="{FF2B5EF4-FFF2-40B4-BE49-F238E27FC236}">
                <a16:creationId xmlns:a16="http://schemas.microsoft.com/office/drawing/2014/main" id="{66D70884-FABE-9F51-0FAA-30187CD62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64988" y="3122517"/>
            <a:ext cx="3289300" cy="24638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y use a shovel if you have a Little Buck Loader? - YouTube">
            <a:extLst>
              <a:ext uri="{FF2B5EF4-FFF2-40B4-BE49-F238E27FC236}">
                <a16:creationId xmlns:a16="http://schemas.microsoft.com/office/drawing/2014/main" id="{8AF60716-CCF5-5D8F-B664-7014B7AD5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59707" y="4688136"/>
            <a:ext cx="3797300" cy="21336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2CC0B6-167D-C521-0401-BB5E046D217D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4399" y="1942411"/>
            <a:ext cx="4207099" cy="213360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70A6CF7-8FFD-665B-3FBA-0A3C68ABF04D}"/>
              </a:ext>
            </a:extLst>
          </p:cNvPr>
          <p:cNvSpPr txBox="1"/>
          <p:nvPr/>
        </p:nvSpPr>
        <p:spPr>
          <a:xfrm>
            <a:off x="4723170" y="523220"/>
            <a:ext cx="1358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PRICE: $3,300</a:t>
            </a:r>
          </a:p>
        </p:txBody>
      </p:sp>
    </p:spTree>
    <p:extLst>
      <p:ext uri="{BB962C8B-B14F-4D97-AF65-F5344CB8AC3E}">
        <p14:creationId xmlns:p14="http://schemas.microsoft.com/office/powerpoint/2010/main" val="3901153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9A737C-20D5-F760-3856-D01F951239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6A6B55-E5D4-A338-B27E-5B92EE004809}"/>
              </a:ext>
            </a:extLst>
          </p:cNvPr>
          <p:cNvSpPr txBox="1"/>
          <p:nvPr/>
        </p:nvSpPr>
        <p:spPr>
          <a:xfrm>
            <a:off x="0" y="0"/>
            <a:ext cx="1996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Sweeper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0174D4-4758-BD8E-81BD-C0D276C813F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5309" y="2265382"/>
            <a:ext cx="4672944" cy="28367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45184E-C295-CF34-B6AB-CC68E2909565}"/>
              </a:ext>
            </a:extLst>
          </p:cNvPr>
          <p:cNvSpPr txBox="1"/>
          <p:nvPr/>
        </p:nvSpPr>
        <p:spPr>
          <a:xfrm>
            <a:off x="315309" y="5244257"/>
            <a:ext cx="42041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Agri-Fab Inc 45-0546 52" Lawn Sweeper, Black</a:t>
            </a:r>
          </a:p>
          <a:p>
            <a:endParaRPr lang="en-US" sz="1400" dirty="0"/>
          </a:p>
          <a:p>
            <a:r>
              <a:rPr lang="en-US" sz="1400" dirty="0">
                <a:hlinkClick r:id="rId3"/>
              </a:rPr>
              <a:t>https://www.amazon.com/gp/product/B07KMX858N/</a:t>
            </a: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84FF34-5A4E-5788-22ED-328788FF04BD}"/>
              </a:ext>
            </a:extLst>
          </p:cNvPr>
          <p:cNvSpPr txBox="1"/>
          <p:nvPr/>
        </p:nvSpPr>
        <p:spPr>
          <a:xfrm>
            <a:off x="6537434" y="5244257"/>
            <a:ext cx="49398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10 Cubic Feet Steel Dump Cart</a:t>
            </a:r>
          </a:p>
          <a:p>
            <a:endParaRPr lang="en-US" sz="1400"/>
          </a:p>
          <a:p>
            <a:r>
              <a:rPr lang="en-US" sz="1400">
                <a:hlinkClick r:id="rId4"/>
              </a:rPr>
              <a:t>https://www.amazon.com/dp/B08R95SSTJ</a:t>
            </a:r>
            <a:endParaRPr lang="en-US" sz="1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90790C-E0CA-0E71-E44E-2771DC106C24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81438" y="2243754"/>
            <a:ext cx="4567865" cy="28800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300599-ED73-9513-8926-703810135577}"/>
              </a:ext>
            </a:extLst>
          </p:cNvPr>
          <p:cNvSpPr txBox="1"/>
          <p:nvPr/>
        </p:nvSpPr>
        <p:spPr>
          <a:xfrm>
            <a:off x="6281438" y="93444"/>
            <a:ext cx="3020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Dump Cart</a:t>
            </a:r>
          </a:p>
        </p:txBody>
      </p:sp>
    </p:spTree>
    <p:extLst>
      <p:ext uri="{BB962C8B-B14F-4D97-AF65-F5344CB8AC3E}">
        <p14:creationId xmlns:p14="http://schemas.microsoft.com/office/powerpoint/2010/main" val="2753344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9DFF58-FBBF-53F0-A28B-B37995B478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B671DF-9B83-58E4-1589-582DFF8EC478}"/>
              </a:ext>
            </a:extLst>
          </p:cNvPr>
          <p:cNvSpPr txBox="1"/>
          <p:nvPr/>
        </p:nvSpPr>
        <p:spPr>
          <a:xfrm>
            <a:off x="168166" y="111093"/>
            <a:ext cx="4117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Modern JD Loan Tractors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A9A503-459B-12FC-6EA2-5A8EA16297E2}"/>
              </a:ext>
            </a:extLst>
          </p:cNvPr>
          <p:cNvSpPr txBox="1"/>
          <p:nvPr/>
        </p:nvSpPr>
        <p:spPr>
          <a:xfrm>
            <a:off x="241741" y="634313"/>
            <a:ext cx="3741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hlinkClick r:id="rId2"/>
              </a:rPr>
              <a:t>https://</a:t>
            </a:r>
            <a:r>
              <a:rPr lang="en-US" sz="1200" dirty="0" err="1">
                <a:hlinkClick r:id="rId2"/>
              </a:rPr>
              <a:t>www.deere.com</a:t>
            </a:r>
            <a:r>
              <a:rPr lang="en-US" sz="1200" dirty="0">
                <a:hlinkClick r:id="rId2"/>
              </a:rPr>
              <a:t>/</a:t>
            </a:r>
            <a:r>
              <a:rPr lang="en-US" sz="1200" dirty="0" err="1">
                <a:hlinkClick r:id="rId2"/>
              </a:rPr>
              <a:t>en</a:t>
            </a:r>
            <a:r>
              <a:rPr lang="en-US" sz="1200" dirty="0">
                <a:hlinkClick r:id="rId2"/>
              </a:rPr>
              <a:t>/mowers/lawn-tractors/</a:t>
            </a:r>
            <a:endParaRPr lang="en-US" sz="1200" dirty="0"/>
          </a:p>
        </p:txBody>
      </p:sp>
      <p:pic>
        <p:nvPicPr>
          <p:cNvPr id="1026" name="Picture 2" descr="studio image of the S100 Series lawn mower">
            <a:extLst>
              <a:ext uri="{FF2B5EF4-FFF2-40B4-BE49-F238E27FC236}">
                <a16:creationId xmlns:a16="http://schemas.microsoft.com/office/drawing/2014/main" id="{A4E09826-02EB-A97D-A609-B18C5511BF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037732" y="1444030"/>
            <a:ext cx="1407217" cy="1152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534CAE-D169-9E26-0F8D-601355DD9B78}"/>
              </a:ext>
            </a:extLst>
          </p:cNvPr>
          <p:cNvSpPr txBox="1"/>
          <p:nvPr/>
        </p:nvSpPr>
        <p:spPr>
          <a:xfrm>
            <a:off x="415160" y="1713620"/>
            <a:ext cx="1329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Series S100</a:t>
            </a:r>
          </a:p>
          <a:p>
            <a:r>
              <a:rPr lang="en-US" sz="1200" b="1" dirty="0"/>
              <a:t>42,48,54" wide</a:t>
            </a:r>
            <a:endParaRPr lang="en-US" sz="1200" b="1" dirty="0">
              <a:solidFill>
                <a:srgbClr val="FF0000"/>
              </a:solidFill>
            </a:endParaRPr>
          </a:p>
          <a:p>
            <a:r>
              <a:rPr lang="en-US" sz="1200" b="1" dirty="0">
                <a:solidFill>
                  <a:srgbClr val="FF0000"/>
                </a:solidFill>
              </a:rPr>
              <a:t>$2.4 - $3.6K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C34B3C-8F87-D0A7-0EE5-06FBF377BD4D}"/>
              </a:ext>
            </a:extLst>
          </p:cNvPr>
          <p:cNvSpPr txBox="1"/>
          <p:nvPr/>
        </p:nvSpPr>
        <p:spPr>
          <a:xfrm>
            <a:off x="415160" y="3333580"/>
            <a:ext cx="1030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Series S200</a:t>
            </a:r>
          </a:p>
          <a:p>
            <a:r>
              <a:rPr lang="en-US" sz="1200" b="1" dirty="0"/>
              <a:t>42,48 wide</a:t>
            </a:r>
            <a:endParaRPr lang="en-US" sz="1200" b="1" dirty="0">
              <a:solidFill>
                <a:srgbClr val="FF0000"/>
              </a:solidFill>
            </a:endParaRPr>
          </a:p>
          <a:p>
            <a:r>
              <a:rPr lang="en-US" sz="1200" b="1" dirty="0">
                <a:solidFill>
                  <a:srgbClr val="FF0000"/>
                </a:solidFill>
              </a:rPr>
              <a:t>$3.3-3.7K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F18853-6F05-460E-4BFE-3121530005FE}"/>
              </a:ext>
            </a:extLst>
          </p:cNvPr>
          <p:cNvSpPr txBox="1"/>
          <p:nvPr/>
        </p:nvSpPr>
        <p:spPr>
          <a:xfrm>
            <a:off x="394139" y="5100718"/>
            <a:ext cx="1329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Series X300</a:t>
            </a:r>
          </a:p>
          <a:p>
            <a:r>
              <a:rPr lang="en-US" sz="1200" b="1" dirty="0"/>
              <a:t>42,48" wide</a:t>
            </a:r>
            <a:endParaRPr lang="en-US" sz="1200" b="1" dirty="0">
              <a:solidFill>
                <a:srgbClr val="FF0000"/>
              </a:solidFill>
            </a:endParaRPr>
          </a:p>
          <a:p>
            <a:r>
              <a:rPr lang="en-US" sz="1200" b="1" dirty="0">
                <a:solidFill>
                  <a:srgbClr val="FF0000"/>
                </a:solidFill>
              </a:rPr>
              <a:t>$3.6K - $7.3K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0975E79-6DE1-02AC-0D61-FC672484C923}"/>
              </a:ext>
            </a:extLst>
          </p:cNvPr>
          <p:cNvSpPr txBox="1"/>
          <p:nvPr/>
        </p:nvSpPr>
        <p:spPr>
          <a:xfrm>
            <a:off x="8525354" y="1741183"/>
            <a:ext cx="1075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Series X500</a:t>
            </a:r>
          </a:p>
          <a:p>
            <a:r>
              <a:rPr lang="en-US" sz="1200" b="1" dirty="0"/>
              <a:t>48,54" wide</a:t>
            </a:r>
            <a:endParaRPr lang="en-US" sz="1200" b="1" dirty="0">
              <a:solidFill>
                <a:srgbClr val="FF0000"/>
              </a:solidFill>
            </a:endParaRPr>
          </a:p>
          <a:p>
            <a:r>
              <a:rPr lang="en-US" sz="1200" b="1" dirty="0">
                <a:solidFill>
                  <a:srgbClr val="FF0000"/>
                </a:solidFill>
              </a:rPr>
              <a:t>$7.5K - $10K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596110B-1807-2D74-947E-F0BDFACFC94E}"/>
              </a:ext>
            </a:extLst>
          </p:cNvPr>
          <p:cNvSpPr txBox="1"/>
          <p:nvPr/>
        </p:nvSpPr>
        <p:spPr>
          <a:xfrm>
            <a:off x="8193576" y="3656745"/>
            <a:ext cx="173940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="1" i="0" dirty="0">
                <a:effectLst/>
                <a:latin typeface="jd_sans_probold"/>
              </a:rPr>
              <a:t>X700 Signature Series</a:t>
            </a:r>
          </a:p>
          <a:p>
            <a:r>
              <a:rPr lang="en-US" sz="1200" b="1" dirty="0"/>
              <a:t>48,54, 60" wide</a:t>
            </a:r>
          </a:p>
          <a:p>
            <a:r>
              <a:rPr lang="en-US" sz="1200" b="1" dirty="0"/>
              <a:t>gas or diesel</a:t>
            </a:r>
          </a:p>
          <a:p>
            <a:r>
              <a:rPr lang="en-US" sz="1200" b="1" dirty="0"/>
              <a:t>2 or 4-wheel drive</a:t>
            </a:r>
          </a:p>
          <a:p>
            <a:r>
              <a:rPr lang="en-US" sz="1200" b="1" dirty="0">
                <a:solidFill>
                  <a:srgbClr val="FF0000"/>
                </a:solidFill>
              </a:rPr>
              <a:t>$14K - $17K</a:t>
            </a:r>
            <a:endParaRPr lang="en-US" sz="1200" b="1" dirty="0"/>
          </a:p>
          <a:p>
            <a:r>
              <a:rPr lang="en-US" sz="1200" b="1" dirty="0"/>
              <a:t>Best: X758, $17K </a:t>
            </a:r>
          </a:p>
          <a:p>
            <a:r>
              <a:rPr lang="en-US" sz="1200" b="1" i="0" dirty="0">
                <a:solidFill>
                  <a:srgbClr val="1F1F1F"/>
                </a:solidFill>
                <a:effectLst/>
                <a:latin typeface="Google Sans"/>
              </a:rPr>
              <a:t>weight 1,032 </a:t>
            </a:r>
            <a:r>
              <a:rPr lang="en-US" sz="1200" b="1" i="0" dirty="0" err="1">
                <a:solidFill>
                  <a:srgbClr val="1F1F1F"/>
                </a:solidFill>
                <a:effectLst/>
                <a:latin typeface="Google Sans"/>
              </a:rPr>
              <a:t>lbs</a:t>
            </a:r>
            <a:r>
              <a:rPr lang="en-US" sz="1200" b="1" i="0" dirty="0">
                <a:solidFill>
                  <a:srgbClr val="1F1F1F"/>
                </a:solidFill>
                <a:effectLst/>
                <a:latin typeface="Google Sans"/>
              </a:rPr>
              <a:t> (470kg)</a:t>
            </a:r>
            <a:endParaRPr lang="en-US" sz="1200" b="1" dirty="0"/>
          </a:p>
        </p:txBody>
      </p:sp>
      <p:pic>
        <p:nvPicPr>
          <p:cNvPr id="34" name="Picture 4" descr="studio rendering of a Z730">
            <a:extLst>
              <a:ext uri="{FF2B5EF4-FFF2-40B4-BE49-F238E27FC236}">
                <a16:creationId xmlns:a16="http://schemas.microsoft.com/office/drawing/2014/main" id="{6D1404CB-EFA6-7EF7-66C7-8DF2F1AB78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264756" y="3600147"/>
            <a:ext cx="1739402" cy="1385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X590 Multi-Terrain Tractor, 54-inch deck">
            <a:extLst>
              <a:ext uri="{FF2B5EF4-FFF2-40B4-BE49-F238E27FC236}">
                <a16:creationId xmlns:a16="http://schemas.microsoft.com/office/drawing/2014/main" id="{BAEA44D2-FDA6-2AB1-4EE0-5AE054D15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69678" y="1444030"/>
            <a:ext cx="1329558" cy="1107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X394 Tractor, 48-inch deck">
            <a:extLst>
              <a:ext uri="{FF2B5EF4-FFF2-40B4-BE49-F238E27FC236}">
                <a16:creationId xmlns:a16="http://schemas.microsoft.com/office/drawing/2014/main" id="{FAF03351-F41D-4B23-AF1B-814459C20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89370" y="4815146"/>
            <a:ext cx="1503939" cy="1217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tudio image of a S240 with 48-in. Deck">
            <a:extLst>
              <a:ext uri="{FF2B5EF4-FFF2-40B4-BE49-F238E27FC236}">
                <a16:creationId xmlns:a16="http://schemas.microsoft.com/office/drawing/2014/main" id="{E0531D71-6031-F709-1C0E-C99B6B6725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927243" y="2999982"/>
            <a:ext cx="1614429" cy="1200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6189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1358</TotalTime>
  <Words>856</Words>
  <Application>Microsoft Macintosh PowerPoint</Application>
  <PresentationFormat>Widescreen</PresentationFormat>
  <Paragraphs>151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Google Sans</vt:lpstr>
      <vt:lpstr>jd_sans_probold</vt:lpstr>
      <vt:lpstr>Menlo</vt:lpstr>
      <vt:lpstr>YouTube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102</cp:revision>
  <dcterms:created xsi:type="dcterms:W3CDTF">2022-05-02T00:38:22Z</dcterms:created>
  <dcterms:modified xsi:type="dcterms:W3CDTF">2025-07-30T22:57:49Z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f518368-b969-4042-91d9-8939bd921da2_Enabled">
    <vt:lpwstr>true</vt:lpwstr>
  </property>
  <property fmtid="{D5CDD505-2E9C-101B-9397-08002B2CF9AE}" pid="3" name="MSIP_Label_4f518368-b969-4042-91d9-8939bd921da2_SetDate">
    <vt:lpwstr>2022-05-02T00:38:23Z</vt:lpwstr>
  </property>
  <property fmtid="{D5CDD505-2E9C-101B-9397-08002B2CF9AE}" pid="4" name="MSIP_Label_4f518368-b969-4042-91d9-8939bd921da2_Method">
    <vt:lpwstr>Standard</vt:lpwstr>
  </property>
  <property fmtid="{D5CDD505-2E9C-101B-9397-08002B2CF9AE}" pid="5" name="MSIP_Label_4f518368-b969-4042-91d9-8939bd921da2_Name">
    <vt:lpwstr>General</vt:lpwstr>
  </property>
  <property fmtid="{D5CDD505-2E9C-101B-9397-08002B2CF9AE}" pid="6" name="MSIP_Label_4f518368-b969-4042-91d9-8939bd921da2_SiteId">
    <vt:lpwstr>116e9905-19fc-428e-93d4-bcaffb833597</vt:lpwstr>
  </property>
  <property fmtid="{D5CDD505-2E9C-101B-9397-08002B2CF9AE}" pid="7" name="MSIP_Label_4f518368-b969-4042-91d9-8939bd921da2_ActionId">
    <vt:lpwstr>24169d7b-7067-4cc0-93f0-4d109a136a7c</vt:lpwstr>
  </property>
  <property fmtid="{D5CDD505-2E9C-101B-9397-08002B2CF9AE}" pid="8" name="MSIP_Label_4f518368-b969-4042-91d9-8939bd921da2_ContentBits">
    <vt:lpwstr>0</vt:lpwstr>
  </property>
</Properties>
</file>