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56" r:id="rId4"/>
    <p:sldId id="257" r:id="rId5"/>
    <p:sldId id="260" r:id="rId6"/>
    <p:sldId id="258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226"/>
    <p:restoredTop sz="94706"/>
  </p:normalViewPr>
  <p:slideViewPr>
    <p:cSldViewPr snapToGrid="0" snapToObjects="1">
      <p:cViewPr varScale="1">
        <p:scale>
          <a:sx n="108" d="100"/>
          <a:sy n="108" d="100"/>
        </p:scale>
        <p:origin x="11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10/6/25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mazon.com/dp/B08GLJRR4K" TargetMode="External"/><Relationship Id="rId7" Type="http://schemas.openxmlformats.org/officeDocument/2006/relationships/hyperlink" Target="https://www.combinedenergyservices.com/engine-fuels/gasoline-ethanol-fre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11" Type="http://schemas.openxmlformats.org/officeDocument/2006/relationships/image" Target="../media/image12.png"/><Relationship Id="rId5" Type="http://schemas.openxmlformats.org/officeDocument/2006/relationships/image" Target="../media/image9.png"/><Relationship Id="rId10" Type="http://schemas.openxmlformats.org/officeDocument/2006/relationships/hyperlink" Target="https://www.amazon.com/dp/B000B68V6I/" TargetMode="External"/><Relationship Id="rId4" Type="http://schemas.openxmlformats.org/officeDocument/2006/relationships/hyperlink" Target="https://www.amazon.com/dp/B085H9TLCK/" TargetMode="External"/><Relationship Id="rId9" Type="http://schemas.openxmlformats.org/officeDocument/2006/relationships/hyperlink" Target="https://www.youtube.com/watch?v=OHXYWxMkhog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www.norwall.com/categories/Standby-Generator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261457" y="150095"/>
            <a:ext cx="5669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Emergency Generator</a:t>
            </a:r>
          </a:p>
          <a:p>
            <a:pPr algn="ctr"/>
            <a:r>
              <a:rPr lang="en-US" sz="4400" b="1" dirty="0">
                <a:solidFill>
                  <a:srgbClr val="00B0F0"/>
                </a:solidFill>
              </a:rPr>
              <a:t>Electrical Equipment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4697-3FC0-9E12-1EB8-37A74ECA3895}"/>
              </a:ext>
            </a:extLst>
          </p:cNvPr>
          <p:cNvSpPr txBox="1"/>
          <p:nvPr/>
        </p:nvSpPr>
        <p:spPr>
          <a:xfrm>
            <a:off x="219537" y="1933312"/>
            <a:ext cx="41891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</a:rPr>
              <a:t>To switch to Generator: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turn-off both "Main In" and generator outlet breakers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F1111"/>
                </a:solidFill>
                <a:effectLst/>
              </a:rPr>
              <a:t>roll generator out, exhaust facing out, start it – let it run a bit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 it off, connect cable from generator to outlet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start generator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turn-on the "Generator Outlet" breaker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AF88D-CDD8-1121-AC49-9F28ECB891C6}"/>
              </a:ext>
            </a:extLst>
          </p:cNvPr>
          <p:cNvSpPr txBox="1"/>
          <p:nvPr/>
        </p:nvSpPr>
        <p:spPr>
          <a:xfrm>
            <a:off x="219537" y="3370434"/>
            <a:ext cx="41891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</a:rPr>
              <a:t>Maintenance: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start generator once a month – and let it run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have a spare battery – and charge 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have battery cables to start generator from external battery</a:t>
            </a:r>
          </a:p>
        </p:txBody>
      </p:sp>
      <p:pic>
        <p:nvPicPr>
          <p:cNvPr id="6" name="Picture 5" descr="A black battery with white text and black rectangles&#10;&#10;AI-generated content may be incorrect.">
            <a:extLst>
              <a:ext uri="{FF2B5EF4-FFF2-40B4-BE49-F238E27FC236}">
                <a16:creationId xmlns:a16="http://schemas.microsoft.com/office/drawing/2014/main" id="{70A6E297-5328-4AE8-2765-64ACE063B4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23" y="4431323"/>
            <a:ext cx="2741723" cy="19389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F0070-539A-F29D-2AB5-E7FE99D42541}"/>
              </a:ext>
            </a:extLst>
          </p:cNvPr>
          <p:cNvSpPr txBox="1"/>
          <p:nvPr/>
        </p:nvSpPr>
        <p:spPr>
          <a:xfrm>
            <a:off x="3261457" y="4418444"/>
            <a:ext cx="477533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200" b="0" i="0" dirty="0">
                <a:effectLst/>
                <a:latin typeface="fkGroteskNeue"/>
              </a:rPr>
              <a:t>GS Yuasa YTZ14S motorcycle battery 12V  230 CCA (Cold Cranking Amps) </a:t>
            </a:r>
          </a:p>
          <a:p>
            <a:pPr algn="l">
              <a:buNone/>
            </a:pPr>
            <a:r>
              <a:rPr lang="en-US" sz="1200" dirty="0">
                <a:latin typeface="fkGroteskNeue"/>
              </a:rPr>
              <a:t>dimensions: </a:t>
            </a:r>
            <a:endParaRPr lang="en-US" sz="12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Length: 6 inches (150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Width: 3 7/16 inches (87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Height: 4 3/8 inches (110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fkGroteskNeue"/>
              </a:rPr>
              <a:t>uses </a:t>
            </a:r>
            <a:r>
              <a:rPr lang="en-US" sz="1200" dirty="0"/>
              <a:t>M8 x 1.25</a:t>
            </a:r>
            <a:r>
              <a:rPr lang="en-US" sz="1200" dirty="0">
                <a:latin typeface="fkGroteskNeue"/>
              </a:rPr>
              <a:t> bolts and nuts</a:t>
            </a:r>
            <a:endParaRPr lang="en-US" sz="12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Type: VRLA (Valve Regulated Lead Acid)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Non-spillable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Capacity: 11.8 Ah (20HR) or approximately 11.2Ah (10HR)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Made in Japan, filled with Electrolyte, contains lead (Pb)</a:t>
            </a:r>
            <a:endParaRPr lang="en-US" sz="1200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5FE0-AA1C-60E5-F554-6DD93FAA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CD9B4-5723-22B3-8874-98790081F3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709" y="1539765"/>
            <a:ext cx="2188978" cy="281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44949-AB7D-93E8-07DA-4B14BB8BA9C2}"/>
              </a:ext>
            </a:extLst>
          </p:cNvPr>
          <p:cNvSpPr txBox="1"/>
          <p:nvPr/>
        </p:nvSpPr>
        <p:spPr>
          <a:xfrm>
            <a:off x="408372" y="4519448"/>
            <a:ext cx="3664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Mophorn 25Ft 50Amp Generator Extension Cord 6 Gauge STW 6/3+8/1 Generator Cord UL Listed Generator Power Cord N14-50P to Bare Wire Cut Wire Cord Extension Power Cord RV Motor Home Generator Portable</a:t>
            </a:r>
          </a:p>
          <a:p>
            <a:r>
              <a:rPr lang="en-US" sz="1400"/>
              <a:t>Brand: Mophorn</a:t>
            </a:r>
          </a:p>
          <a:p>
            <a:r>
              <a:rPr lang="en-US" sz="1400"/>
              <a:t>25'</a:t>
            </a:r>
          </a:p>
          <a:p>
            <a:r>
              <a:rPr lang="en-US" sz="1400"/>
              <a:t>$101.00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69915-B454-085F-68A5-CF6AD8E05D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475" y="1455682"/>
            <a:ext cx="357505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C1ACC-A365-6AB4-4F7E-668FB591B473}"/>
              </a:ext>
            </a:extLst>
          </p:cNvPr>
          <p:cNvSpPr txBox="1"/>
          <p:nvPr/>
        </p:nvSpPr>
        <p:spPr>
          <a:xfrm>
            <a:off x="4308475" y="4519448"/>
            <a:ext cx="291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WELLUCK RV Power Outlet Box</a:t>
            </a:r>
            <a:br>
              <a:rPr lang="en-US" sz="1400" dirty="0"/>
            </a:br>
            <a:r>
              <a:rPr lang="en-US" sz="1400" dirty="0"/>
              <a:t>50 Amp 125/250 Volt, </a:t>
            </a:r>
            <a:br>
              <a:rPr lang="en-US" sz="1400" dirty="0"/>
            </a:br>
            <a:r>
              <a:rPr lang="en-US" sz="1400" dirty="0"/>
              <a:t>NEMA 14-50R Receptacle </a:t>
            </a:r>
            <a:br>
              <a:rPr lang="en-US" sz="1400" dirty="0"/>
            </a:br>
            <a:r>
              <a:rPr lang="en-US" sz="1400" dirty="0"/>
              <a:t>Enclosed Lockable Outdoor Electrical Panel Weatherproof Plug for Temporary Hookup RV Camper Travel Trailer Car Generator</a:t>
            </a:r>
          </a:p>
          <a:p>
            <a:r>
              <a:rPr lang="en-US" sz="1400" dirty="0"/>
              <a:t>$36.00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B0166-42B7-20B0-4E9A-F3709A0870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04" y="278898"/>
            <a:ext cx="2064626" cy="117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DA363-02D6-C591-24C6-C6433C101169}"/>
              </a:ext>
            </a:extLst>
          </p:cNvPr>
          <p:cNvSpPr txBox="1"/>
          <p:nvPr/>
        </p:nvSpPr>
        <p:spPr>
          <a:xfrm>
            <a:off x="9028387" y="1768739"/>
            <a:ext cx="28272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RVGUARD 4 Prong 30 Amp </a:t>
            </a:r>
          </a:p>
          <a:p>
            <a:r>
              <a:rPr lang="en-US" sz="1400"/>
              <a:t>NEMA L14-30P/L14-30R, 125/250V Up to 7500W </a:t>
            </a:r>
          </a:p>
          <a:p>
            <a:r>
              <a:rPr lang="en-US" sz="1400"/>
              <a:t>10 Gauge SJTW Generator Cord, </a:t>
            </a:r>
          </a:p>
          <a:p>
            <a:r>
              <a:rPr lang="en-US" sz="1400"/>
              <a:t>ETL Listed</a:t>
            </a:r>
          </a:p>
          <a:p>
            <a:r>
              <a:rPr lang="en-US" sz="1400"/>
              <a:t>15 Feet </a:t>
            </a:r>
          </a:p>
          <a:p>
            <a:r>
              <a:rPr lang="en-US" sz="1400"/>
              <a:t>$46.00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42E9F-BEAA-3AC8-7438-4B89757497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890" y="3682234"/>
            <a:ext cx="1021141" cy="111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126E8-760B-90F3-E26E-E84887DAAD24}"/>
              </a:ext>
            </a:extLst>
          </p:cNvPr>
          <p:cNvSpPr txBox="1"/>
          <p:nvPr/>
        </p:nvSpPr>
        <p:spPr>
          <a:xfrm>
            <a:off x="8923283" y="491884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Miady NEMA 14-50P Power Plug, 50-Amp 4-Prong 125/250V Straight Blade Angles Dryer Replacement Male Plug</a:t>
            </a:r>
          </a:p>
          <a:p>
            <a:r>
              <a:rPr lang="en-US" sz="140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204504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50A for Tesla /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503102" y="5654697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14-50R. </a:t>
            </a:r>
            <a:br>
              <a:rPr lang="en-US" sz="1400"/>
            </a:br>
            <a:r>
              <a:rPr lang="en-US" sz="1400"/>
              <a:t>50A Leviton Outlet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8E66D24-7701-2070-55FF-70F792C6F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9311" y="3276599"/>
            <a:ext cx="5199089" cy="51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4003E-9C46-20F1-72A1-7ED1CCDD58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589" y="1699424"/>
            <a:ext cx="2204310" cy="3581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488CA-640A-6EA1-F53E-49DDC9BDC67B}"/>
              </a:ext>
            </a:extLst>
          </p:cNvPr>
          <p:cNvSpPr txBox="1"/>
          <p:nvPr/>
        </p:nvSpPr>
        <p:spPr>
          <a:xfrm>
            <a:off x="6685613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30A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7B9DD-F455-4E18-CEF6-EFA837636A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18" y="1851512"/>
            <a:ext cx="2032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EDD7C-A413-4B99-C553-E333462DF6D9}"/>
              </a:ext>
            </a:extLst>
          </p:cNvPr>
          <p:cNvSpPr txBox="1"/>
          <p:nvPr/>
        </p:nvSpPr>
        <p:spPr>
          <a:xfrm>
            <a:off x="6794609" y="5614533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14-30</a:t>
            </a:r>
            <a:br>
              <a:rPr lang="en-US" sz="1400"/>
            </a:br>
            <a:r>
              <a:rPr lang="en-US" sz="1400"/>
              <a:t>30A Leviton Outlet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32E4B-A729-5C47-72B8-01415F3F149C}"/>
              </a:ext>
            </a:extLst>
          </p:cNvPr>
          <p:cNvSpPr txBox="1"/>
          <p:nvPr/>
        </p:nvSpPr>
        <p:spPr>
          <a:xfrm>
            <a:off x="0" y="0"/>
            <a:ext cx="279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Honda EU7000is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BA51-EDB5-4E61-9566-99E5138CFA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335" y="511284"/>
            <a:ext cx="3207141" cy="2917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82358-62C0-8346-DA70-6D7A2D6E0636}"/>
              </a:ext>
            </a:extLst>
          </p:cNvPr>
          <p:cNvSpPr txBox="1"/>
          <p:nvPr/>
        </p:nvSpPr>
        <p:spPr>
          <a:xfrm>
            <a:off x="8858910" y="3817941"/>
            <a:ext cx="26486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3"/>
              </a:rPr>
              <a:t>https://www.amazon.com/dp/B08GLJRR4K</a:t>
            </a:r>
            <a:endParaRPr lang="en-US" sz="105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BD339F-C95E-6936-A9D9-97B921982029}"/>
              </a:ext>
            </a:extLst>
          </p:cNvPr>
          <p:cNvSpPr txBox="1"/>
          <p:nvPr/>
        </p:nvSpPr>
        <p:spPr>
          <a:xfrm>
            <a:off x="8543599" y="2648390"/>
            <a:ext cx="3541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WELLUCK 30 Amp Generator Power Inlet Box, NEMA 3R Power Inlet Box with 4 Prone, PB30, L14-30P, 125/250 Volt, 7500W Generator Inlet for Outdoor Receptacle, Generator Outlet, Weatherproof, ETL Listed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418A0-47E8-3486-75DD-01ED1028AD78}"/>
              </a:ext>
            </a:extLst>
          </p:cNvPr>
          <p:cNvSpPr txBox="1"/>
          <p:nvPr/>
        </p:nvSpPr>
        <p:spPr>
          <a:xfrm>
            <a:off x="7189075" y="6400461"/>
            <a:ext cx="2963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hlinkClick r:id="rId4"/>
              </a:rPr>
              <a:t>https://www.amazon.com/dp/B085H9TLCK/</a:t>
            </a:r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648C3-E577-CE50-0302-4273FBBEBFEB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81457"/>
            <a:ext cx="2863850" cy="159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A9EDE-9CB6-56C4-5ACD-F3B9DDDAFB3C}"/>
              </a:ext>
            </a:extLst>
          </p:cNvPr>
          <p:cNvSpPr txBox="1"/>
          <p:nvPr/>
        </p:nvSpPr>
        <p:spPr>
          <a:xfrm>
            <a:off x="10468304" y="5053939"/>
            <a:ext cx="1376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10'   $40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15'   $46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25'   $50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40'   $89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50'  $119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75'  $169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100'  $209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DC072F-AAAF-599A-9C45-22E6F374C747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447490" y="119118"/>
            <a:ext cx="2289513" cy="2158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CA47F-FC67-A59C-94D1-11E25024507F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94460"/>
            <a:ext cx="286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3B008-EB3E-94AE-9FF4-935BD6E57CD6}"/>
              </a:ext>
            </a:extLst>
          </p:cNvPr>
          <p:cNvSpPr txBox="1"/>
          <p:nvPr/>
        </p:nvSpPr>
        <p:spPr>
          <a:xfrm>
            <a:off x="43376" y="3610654"/>
            <a:ext cx="337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Use gasoline without Ethanol</a:t>
            </a:r>
          </a:p>
          <a:p>
            <a:r>
              <a:rPr lang="en-US" sz="1400" dirty="0"/>
              <a:t>the 24x7 CES gasoline station </a:t>
            </a:r>
          </a:p>
          <a:p>
            <a:r>
              <a:rPr lang="en-US" sz="1400" dirty="0"/>
              <a:t>276 E. Broadway, Monticello, NY</a:t>
            </a:r>
          </a:p>
          <a:p>
            <a:endParaRPr lang="en-US" sz="1400" dirty="0"/>
          </a:p>
          <a:p>
            <a:r>
              <a:rPr lang="en-US" sz="1400" b="1" dirty="0">
                <a:solidFill>
                  <a:srgbClr val="00B050"/>
                </a:solidFill>
              </a:rPr>
              <a:t>CES = Combined Energy Services</a:t>
            </a:r>
          </a:p>
          <a:p>
            <a:endParaRPr lang="en-US" sz="1400" dirty="0"/>
          </a:p>
          <a:p>
            <a:r>
              <a:rPr lang="en-US" sz="1400" dirty="0"/>
              <a:t>Also the main CES store:</a:t>
            </a:r>
          </a:p>
          <a:p>
            <a:r>
              <a:rPr lang="en-US" sz="1400" dirty="0"/>
              <a:t>216 East Broadway, Monticello, NY 12701</a:t>
            </a:r>
          </a:p>
          <a:p>
            <a:r>
              <a:rPr lang="en-US" sz="1400" dirty="0"/>
              <a:t>Phone: (845) 794-1210</a:t>
            </a:r>
          </a:p>
          <a:p>
            <a:r>
              <a:rPr lang="en-US" sz="1400" dirty="0"/>
              <a:t>Mon – Fri: 8 a.m. – 5 </a:t>
            </a:r>
            <a:r>
              <a:rPr lang="en-US" sz="1400" dirty="0" err="1"/>
              <a:t>p.m</a:t>
            </a:r>
            <a:r>
              <a:rPr lang="en-US" sz="1400" dirty="0"/>
              <a:t>, Closed Saturday</a:t>
            </a:r>
          </a:p>
          <a:p>
            <a:r>
              <a:rPr lang="en-US" sz="1400" dirty="0">
                <a:hlinkClick r:id="rId7"/>
              </a:rPr>
              <a:t>https://www.combinedenergyservices.com/engine-fuels/gasoline-ethanol-free</a:t>
            </a:r>
            <a:endParaRPr lang="en-US" sz="14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CC76B1-3DBB-3BD0-FC22-0677ED6BF64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33091" y="3610654"/>
            <a:ext cx="2818291" cy="177640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89F8ED-8C84-43B7-89DA-6C3FD7D7AA1F}"/>
              </a:ext>
            </a:extLst>
          </p:cNvPr>
          <p:cNvSpPr txBox="1"/>
          <p:nvPr/>
        </p:nvSpPr>
        <p:spPr>
          <a:xfrm>
            <a:off x="4272740" y="312311"/>
            <a:ext cx="29639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Fuel Stabilizers:</a:t>
            </a:r>
          </a:p>
          <a:p>
            <a:r>
              <a:rPr lang="en-US" sz="1400" dirty="0">
                <a:hlinkClick r:id="rId9"/>
              </a:rPr>
              <a:t>https://</a:t>
            </a:r>
            <a:r>
              <a:rPr lang="en-US" sz="1400" dirty="0" err="1">
                <a:hlinkClick r:id="rId9"/>
              </a:rPr>
              <a:t>www.youtube.com</a:t>
            </a:r>
            <a:r>
              <a:rPr lang="en-US" sz="1400" dirty="0">
                <a:hlinkClick r:id="rId9"/>
              </a:rPr>
              <a:t>/</a:t>
            </a:r>
            <a:r>
              <a:rPr lang="en-US" sz="1400" dirty="0" err="1">
                <a:hlinkClick r:id="rId9"/>
              </a:rPr>
              <a:t>watch?v</a:t>
            </a:r>
            <a:r>
              <a:rPr lang="en-US" sz="1400" dirty="0">
                <a:hlinkClick r:id="rId9"/>
              </a:rPr>
              <a:t>=</a:t>
            </a:r>
            <a:r>
              <a:rPr lang="en-US" sz="1400" dirty="0" err="1">
                <a:hlinkClick r:id="rId9"/>
              </a:rPr>
              <a:t>OHXYWxMkhog</a:t>
            </a:r>
            <a:endParaRPr lang="en-US" sz="1400" dirty="0"/>
          </a:p>
          <a:p>
            <a:r>
              <a:rPr lang="en-US" sz="1400" dirty="0"/>
              <a:t>The best – "STA-BL"</a:t>
            </a:r>
          </a:p>
          <a:p>
            <a:r>
              <a:rPr lang="en-US" sz="1400" dirty="0">
                <a:hlinkClick r:id="rId10"/>
              </a:rPr>
              <a:t>https://</a:t>
            </a:r>
            <a:r>
              <a:rPr lang="en-US" sz="1400" dirty="0" err="1">
                <a:hlinkClick r:id="rId10"/>
              </a:rPr>
              <a:t>www.amazon.com</a:t>
            </a:r>
            <a:r>
              <a:rPr lang="en-US" sz="1400" dirty="0">
                <a:hlinkClick r:id="rId10"/>
              </a:rPr>
              <a:t>/</a:t>
            </a:r>
            <a:r>
              <a:rPr lang="en-US" sz="1400" dirty="0" err="1">
                <a:hlinkClick r:id="rId10"/>
              </a:rPr>
              <a:t>dp</a:t>
            </a:r>
            <a:r>
              <a:rPr lang="en-US" sz="1400" dirty="0">
                <a:hlinkClick r:id="rId10"/>
              </a:rPr>
              <a:t>/B000B68V6I/</a:t>
            </a:r>
            <a:endParaRPr lang="en-US" sz="1400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C6E4D08-2A37-418E-70C7-4A75A68EB547}"/>
              </a:ext>
            </a:extLst>
          </p:cNvPr>
          <p:cNvPicPr>
            <a:picLocks noChangeAspect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38341" y="261610"/>
            <a:ext cx="1051399" cy="1998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60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262759" y="283779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Electrical Breaker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93CB-50FF-ABA2-02A3-D95B14ECE23D}"/>
              </a:ext>
            </a:extLst>
          </p:cNvPr>
          <p:cNvSpPr txBox="1"/>
          <p:nvPr/>
        </p:nvSpPr>
        <p:spPr>
          <a:xfrm>
            <a:off x="262759" y="851338"/>
            <a:ext cx="541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need 50A 2-pole breaker</a:t>
            </a:r>
          </a:p>
          <a:p>
            <a:r>
              <a:rPr lang="en-US"/>
              <a:t>The Panel is compatible with Cutler Hammer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D2391-A8A3-24F4-696B-8A74248D4A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358" y="1695896"/>
            <a:ext cx="3083035" cy="316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B735-D6A7-67F0-6924-8A25EC0637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92646" y="4271998"/>
            <a:ext cx="1847357" cy="310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1E093-C62A-6F22-068D-C20B421911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558" y="3301917"/>
            <a:ext cx="1902591" cy="3196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0A280-0C58-48C6-6374-6950E70484B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415" y="3301917"/>
            <a:ext cx="1902591" cy="319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6ECB1-CBC6-46CA-370A-54A0F010E3EC}"/>
              </a:ext>
            </a:extLst>
          </p:cNvPr>
          <p:cNvSpPr txBox="1"/>
          <p:nvPr/>
        </p:nvSpPr>
        <p:spPr>
          <a:xfrm>
            <a:off x="8145517" y="158840"/>
            <a:ext cx="392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August 2022 – bought on amazon:</a:t>
            </a:r>
          </a:p>
          <a:p>
            <a:endParaRPr lang="en-US" sz="1400"/>
          </a:p>
          <a:p>
            <a:r>
              <a:rPr lang="en-US" sz="1400"/>
              <a:t>CH250 2-Pole 50-Amp Circuit Breaker, Type CH 3/4-Inch Plug-On Molded Case Circuit Breaker, Thermal Magnetic Protection, 10 KAIC, 120/240V, Fit for Cutler Hammer Load Centers (3 Years Warranty)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6762-F007-05A8-1499-16EDCBCDF1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357" y="1543835"/>
            <a:ext cx="2755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75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Backup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395453" y="972458"/>
            <a:ext cx="43302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Home Standbuy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10-26 kW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or LP Propane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$2K - $7K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https://www.norwall.com/categories/Standby-Generators/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9CFF9-00BD-4BA2-E5AC-DE18F456AAAC}"/>
              </a:ext>
            </a:extLst>
          </p:cNvPr>
          <p:cNvSpPr txBox="1"/>
          <p:nvPr/>
        </p:nvSpPr>
        <p:spPr>
          <a:xfrm>
            <a:off x="5847009" y="972458"/>
            <a:ext cx="5331853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– delivered only by pipelines where available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LP = Liquid Petroleum = Propane. </a:t>
            </a:r>
            <a:br>
              <a:rPr lang="en-US" sz="1400"/>
            </a:br>
            <a:r>
              <a:rPr lang="en-US" sz="1400"/>
              <a:t>.. Stored in a metal tank under pressure 850 kPa (becomes liquid).</a:t>
            </a:r>
            <a:br>
              <a:rPr lang="en-US" sz="1400"/>
            </a:br>
            <a:r>
              <a:rPr lang="en-US" sz="1400"/>
              <a:t>.. Provides twice more BTUs (compared to natural gas).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07AA20-1083-1F3A-EDF5-D3E1CC7239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002" y="2697914"/>
            <a:ext cx="2692401" cy="1910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642050-DD4B-0D74-7AC4-7975E8F2E359}"/>
              </a:ext>
            </a:extLst>
          </p:cNvPr>
          <p:cNvSpPr txBox="1"/>
          <p:nvPr/>
        </p:nvSpPr>
        <p:spPr>
          <a:xfrm>
            <a:off x="975003" y="4739656"/>
            <a:ext cx="335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Champion 100179 Generator</a:t>
            </a:r>
          </a:p>
          <a:p>
            <a:r>
              <a:rPr lang="en-US"/>
              <a:t>12.5KW</a:t>
            </a:r>
          </a:p>
          <a:p>
            <a:r>
              <a:rPr lang="en-US"/>
              <a:t>$4,200 at Walmart</a:t>
            </a:r>
          </a:p>
          <a:p>
            <a:r>
              <a:rPr lang="en-US"/>
              <a:t>High-rated by Consumer Reports</a:t>
            </a:r>
          </a:p>
        </p:txBody>
      </p:sp>
    </p:spTree>
    <p:extLst>
      <p:ext uri="{BB962C8B-B14F-4D97-AF65-F5344CB8AC3E}">
        <p14:creationId xmlns:p14="http://schemas.microsoft.com/office/powerpoint/2010/main" val="203400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374</TotalTime>
  <Words>650</Words>
  <Application>Microsoft Macintosh PowerPoint</Application>
  <PresentationFormat>Widescreen</PresentationFormat>
  <Paragraphs>85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Calibri Light</vt:lpstr>
      <vt:lpstr>fkGroteskNeue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22</cp:revision>
  <dcterms:created xsi:type="dcterms:W3CDTF">2022-06-02T16:58:09Z</dcterms:created>
  <dcterms:modified xsi:type="dcterms:W3CDTF">2025-10-06T17:19:13Z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