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65" r:id="rId2"/>
    <p:sldId id="261" r:id="rId3"/>
    <p:sldId id="266" r:id="rId4"/>
    <p:sldId id="267" r:id="rId5"/>
    <p:sldId id="264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24"/>
    <p:restoredTop sz="91463"/>
  </p:normalViewPr>
  <p:slideViewPr>
    <p:cSldViewPr snapToGrid="0" snapToObjects="1">
      <p:cViewPr varScale="1">
        <p:scale>
          <a:sx n="110" d="100"/>
          <a:sy n="110" d="100"/>
        </p:scale>
        <p:origin x="135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843BDE-B8C0-934E-9704-CBA3B88C1FB8}" type="datetimeFigureOut">
              <a:rPr lang="en-US" smtClean="0"/>
              <a:t>2/18/23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8B91EE-EA77-074C-ABDE-BAE6359B4E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196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7230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382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7352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4544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5990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8B91EE-EA77-074C-ABDE-BAE6359B4E9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75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2/18/23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amazon.com/dp/B01I57ZFEU/" TargetMode="External"/><Relationship Id="rId3" Type="http://schemas.openxmlformats.org/officeDocument/2006/relationships/image" Target="../media/image3.png"/><Relationship Id="rId7" Type="http://schemas.openxmlformats.org/officeDocument/2006/relationships/hyperlink" Target="https://www.youtube.com/watch?v=cNNqJy1lj6Y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jpeg"/><Relationship Id="rId9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amzn.to/34HSkKy" TargetMode="External"/><Relationship Id="rId13" Type="http://schemas.openxmlformats.org/officeDocument/2006/relationships/image" Target="../media/image10.png"/><Relationship Id="rId18" Type="http://schemas.openxmlformats.org/officeDocument/2006/relationships/image" Target="../media/image15.png"/><Relationship Id="rId3" Type="http://schemas.openxmlformats.org/officeDocument/2006/relationships/hyperlink" Target="https://oakabode.com/what-do-chickens-eat/" TargetMode="External"/><Relationship Id="rId7" Type="http://schemas.openxmlformats.org/officeDocument/2006/relationships/hyperlink" Target="https://amzn.to/3vOyBVD" TargetMode="External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amzn.to/3ppHX7J" TargetMode="External"/><Relationship Id="rId11" Type="http://schemas.openxmlformats.org/officeDocument/2006/relationships/hyperlink" Target="https://amzn.to/2T07LeE" TargetMode="External"/><Relationship Id="rId5" Type="http://schemas.openxmlformats.org/officeDocument/2006/relationships/hyperlink" Target="https://www.amazon.com/dp/B00TPN7CRW" TargetMode="External"/><Relationship Id="rId15" Type="http://schemas.openxmlformats.org/officeDocument/2006/relationships/image" Target="../media/image12.png"/><Relationship Id="rId10" Type="http://schemas.openxmlformats.org/officeDocument/2006/relationships/hyperlink" Target="https://amzn.to/3xkeMGN" TargetMode="External"/><Relationship Id="rId4" Type="http://schemas.openxmlformats.org/officeDocument/2006/relationships/hyperlink" Target="https://www.youtube.com/watch?v=XQZo86MLwdw" TargetMode="External"/><Relationship Id="rId9" Type="http://schemas.openxmlformats.org/officeDocument/2006/relationships/hyperlink" Target="https://amzn.to/3ph9fwW" TargetMode="External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omerzby.com.au/blog/fox-proof-chicken-coop/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Chicken Coops &amp; Pens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D769DEF-DB66-05C3-04BA-22BB2EF58CC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87977" y="2075199"/>
            <a:ext cx="3404822" cy="22972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FF6F34A-2393-F03F-4D5E-AA8FD5CCF70F}"/>
              </a:ext>
            </a:extLst>
          </p:cNvPr>
          <p:cNvSpPr txBox="1"/>
          <p:nvPr/>
        </p:nvSpPr>
        <p:spPr>
          <a:xfrm>
            <a:off x="2825434" y="4387462"/>
            <a:ext cx="275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0F1111"/>
                </a:solidFill>
                <a:effectLst/>
              </a:rPr>
              <a:t>Chicken Coop (</a:t>
            </a:r>
            <a:r>
              <a:rPr lang="en-US" sz="1400" dirty="0">
                <a:solidFill>
                  <a:srgbClr val="0F1111"/>
                </a:solidFill>
              </a:rPr>
              <a:t>Hen House)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35ACCF-503E-45A6-BD31-E50E48F67DC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07363" y="2088762"/>
            <a:ext cx="3670300" cy="2298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D6CA7-1E17-FB6D-E628-58C51FD512EA}"/>
              </a:ext>
            </a:extLst>
          </p:cNvPr>
          <p:cNvSpPr txBox="1"/>
          <p:nvPr/>
        </p:nvSpPr>
        <p:spPr>
          <a:xfrm>
            <a:off x="6722520" y="4376577"/>
            <a:ext cx="27529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0" dirty="0">
                <a:solidFill>
                  <a:srgbClr val="0F1111"/>
                </a:solidFill>
                <a:effectLst/>
              </a:rPr>
              <a:t>Poultry Pen</a:t>
            </a:r>
            <a:endParaRPr lang="en-US" sz="1400" dirty="0">
              <a:solidFill>
                <a:srgbClr val="0F111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1330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50509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Chicken Food &amp; Water Feeders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1E15E24-FCE3-3275-9084-7012F19A0B5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19339" y="144009"/>
            <a:ext cx="3075008" cy="42398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954FA82-7E7F-D62F-2983-6206B1E9CDFD}"/>
              </a:ext>
            </a:extLst>
          </p:cNvPr>
          <p:cNvSpPr txBox="1"/>
          <p:nvPr/>
        </p:nvSpPr>
        <p:spPr>
          <a:xfrm>
            <a:off x="6352431" y="4410035"/>
            <a:ext cx="13770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DIY Food Feeder</a:t>
            </a:r>
          </a:p>
        </p:txBody>
      </p:sp>
      <p:pic>
        <p:nvPicPr>
          <p:cNvPr id="2050" name="Picture 2" descr="Plasson Broiler Drinker">
            <a:extLst>
              <a:ext uri="{FF2B5EF4-FFF2-40B4-BE49-F238E27FC236}">
                <a16:creationId xmlns:a16="http://schemas.microsoft.com/office/drawing/2014/main" id="{C5CC3A50-C06F-7BEF-4456-79C57959C4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0240933" y="5158754"/>
            <a:ext cx="1234819" cy="12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6F3E957-555F-C90E-1AE3-6C12CD6864C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1685" y="144008"/>
            <a:ext cx="2793575" cy="423989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B0891F9-753D-EDC2-875E-2143A175FC44}"/>
              </a:ext>
            </a:extLst>
          </p:cNvPr>
          <p:cNvSpPr txBox="1"/>
          <p:nvPr/>
        </p:nvSpPr>
        <p:spPr>
          <a:xfrm>
            <a:off x="9563409" y="4456202"/>
            <a:ext cx="213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Water Feeder using</a:t>
            </a:r>
          </a:p>
          <a:p>
            <a:r>
              <a:rPr lang="en-US" sz="1400" dirty="0"/>
              <a:t>"</a:t>
            </a:r>
            <a:r>
              <a:rPr lang="en-US" sz="1400" dirty="0" err="1"/>
              <a:t>Plasson</a:t>
            </a:r>
            <a:r>
              <a:rPr lang="en-US" sz="1400" dirty="0"/>
              <a:t> Broiler Drinker"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C5DBF24-52B1-4AA5-F341-622E44602C3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522" y="864541"/>
            <a:ext cx="4701925" cy="35193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B06F9BE-2632-B5FB-AFB1-D875321CAC92}"/>
              </a:ext>
            </a:extLst>
          </p:cNvPr>
          <p:cNvSpPr txBox="1"/>
          <p:nvPr/>
        </p:nvSpPr>
        <p:spPr>
          <a:xfrm>
            <a:off x="680836" y="4453895"/>
            <a:ext cx="3300856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DIY Water &amp; Food Feeders</a:t>
            </a:r>
          </a:p>
          <a:p>
            <a:pPr algn="ctr"/>
            <a:r>
              <a:rPr lang="en-US" sz="1400" dirty="0"/>
              <a:t>made of plastic buckets and plastic bottles</a:t>
            </a:r>
          </a:p>
          <a:p>
            <a:pPr algn="ctr"/>
            <a:r>
              <a:rPr lang="en-US" sz="1000" dirty="0">
                <a:hlinkClick r:id="rId7"/>
              </a:rPr>
              <a:t>https://</a:t>
            </a:r>
            <a:r>
              <a:rPr lang="en-US" sz="1000" dirty="0" err="1">
                <a:hlinkClick r:id="rId7"/>
              </a:rPr>
              <a:t>www.youtube.com</a:t>
            </a:r>
            <a:r>
              <a:rPr lang="en-US" sz="1000" dirty="0">
                <a:hlinkClick r:id="rId7"/>
              </a:rPr>
              <a:t>/</a:t>
            </a:r>
            <a:r>
              <a:rPr lang="en-US" sz="1000" dirty="0" err="1">
                <a:hlinkClick r:id="rId7"/>
              </a:rPr>
              <a:t>watch?v</a:t>
            </a:r>
            <a:r>
              <a:rPr lang="en-US" sz="1000" dirty="0">
                <a:hlinkClick r:id="rId7"/>
              </a:rPr>
              <a:t>=cNNqJy1lj6Y</a:t>
            </a:r>
            <a:endParaRPr 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0D113F9-FF14-FD6C-6B37-266AD878CE6F}"/>
              </a:ext>
            </a:extLst>
          </p:cNvPr>
          <p:cNvSpPr txBox="1"/>
          <p:nvPr/>
        </p:nvSpPr>
        <p:spPr>
          <a:xfrm>
            <a:off x="497712" y="5534222"/>
            <a:ext cx="2858946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Also need submerged electric heater/</a:t>
            </a:r>
            <a:r>
              <a:rPr lang="en-US" sz="1400" dirty="0" err="1"/>
              <a:t>de-icer</a:t>
            </a:r>
            <a:r>
              <a:rPr lang="en-US" sz="1400" dirty="0"/>
              <a:t> with thermostat to keep water from freezing in winter</a:t>
            </a:r>
            <a:br>
              <a:rPr lang="en-US" sz="1400" dirty="0"/>
            </a:br>
            <a:r>
              <a:rPr lang="en-US" sz="1000" dirty="0">
                <a:hlinkClick r:id="rId8"/>
              </a:rPr>
              <a:t>https://www.amazon.com/dp/B01I57ZFEU/</a:t>
            </a:r>
            <a:endParaRPr lang="en-US" sz="1000" dirty="0"/>
          </a:p>
        </p:txBody>
      </p:sp>
      <p:pic>
        <p:nvPicPr>
          <p:cNvPr id="1026" name="Picture 2" descr="Farm Innovators Chicken Waterer Deicer, One Size, Silver/Black (C-50P) -  Walmart.com">
            <a:extLst>
              <a:ext uri="{FF2B5EF4-FFF2-40B4-BE49-F238E27FC236}">
                <a16:creationId xmlns:a16="http://schemas.microsoft.com/office/drawing/2014/main" id="{5863A790-54AC-959F-2F0F-86DAD43DFC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262555" y="5376049"/>
            <a:ext cx="1613892" cy="1234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-1" y="9719"/>
            <a:ext cx="44304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Chicken Easy-Cleaning Coop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7BC492-111C-B432-245B-48D9B40FED2F}"/>
              </a:ext>
            </a:extLst>
          </p:cNvPr>
          <p:cNvSpPr txBox="1"/>
          <p:nvPr/>
        </p:nvSpPr>
        <p:spPr>
          <a:xfrm>
            <a:off x="326572" y="859971"/>
            <a:ext cx="471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Main Ideas: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pull out the floor to clean 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make floor from wire mesh allowing poop to fall through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"deep litter" method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85618D-6905-8662-5ADB-EBA5C02BD4A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20995" y="532939"/>
            <a:ext cx="4913062" cy="333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7815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Chicken foods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E014-D245-45FF-8457-AA1EEFF9D2D0}"/>
              </a:ext>
            </a:extLst>
          </p:cNvPr>
          <p:cNvSpPr txBox="1"/>
          <p:nvPr/>
        </p:nvSpPr>
        <p:spPr>
          <a:xfrm>
            <a:off x="227377" y="802682"/>
            <a:ext cx="3783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F1111"/>
                </a:solidFill>
              </a:rPr>
              <a:t>.. </a:t>
            </a:r>
            <a:r>
              <a:rPr lang="en-US" sz="1400" dirty="0">
                <a:solidFill>
                  <a:srgbClr val="0F1111"/>
                </a:solidFill>
                <a:hlinkClick r:id="rId3"/>
              </a:rPr>
              <a:t>https://</a:t>
            </a:r>
            <a:r>
              <a:rPr lang="en-US" sz="1400" dirty="0" err="1">
                <a:solidFill>
                  <a:srgbClr val="0F1111"/>
                </a:solidFill>
                <a:hlinkClick r:id="rId3"/>
              </a:rPr>
              <a:t>oakabode.com</a:t>
            </a:r>
            <a:r>
              <a:rPr lang="en-US" sz="1400" dirty="0">
                <a:solidFill>
                  <a:srgbClr val="0F1111"/>
                </a:solidFill>
                <a:hlinkClick r:id="rId3"/>
              </a:rPr>
              <a:t>/what-do-chickens-eat/</a:t>
            </a:r>
            <a:endParaRPr lang="en-US" sz="1400" dirty="0">
              <a:solidFill>
                <a:srgbClr val="0F111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9DBCD5-895A-1C9B-8AF8-FFBA3363684B}"/>
              </a:ext>
            </a:extLst>
          </p:cNvPr>
          <p:cNvSpPr txBox="1"/>
          <p:nvPr/>
        </p:nvSpPr>
        <p:spPr>
          <a:xfrm>
            <a:off x="227377" y="544342"/>
            <a:ext cx="45298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0F1111"/>
                </a:solidFill>
              </a:rPr>
              <a:t>.. </a:t>
            </a:r>
            <a:r>
              <a:rPr lang="en-US" sz="1400" dirty="0">
                <a:solidFill>
                  <a:srgbClr val="0F1111"/>
                </a:solidFill>
                <a:hlinkClick r:id="rId4"/>
              </a:rPr>
              <a:t>https://</a:t>
            </a:r>
            <a:r>
              <a:rPr lang="en-US" sz="1400" dirty="0" err="1">
                <a:solidFill>
                  <a:srgbClr val="0F1111"/>
                </a:solidFill>
                <a:hlinkClick r:id="rId4"/>
              </a:rPr>
              <a:t>www.youtube.com</a:t>
            </a:r>
            <a:r>
              <a:rPr lang="en-US" sz="1400" dirty="0">
                <a:solidFill>
                  <a:srgbClr val="0F1111"/>
                </a:solidFill>
                <a:hlinkClick r:id="rId4"/>
              </a:rPr>
              <a:t>/</a:t>
            </a:r>
            <a:r>
              <a:rPr lang="en-US" sz="1400" dirty="0" err="1">
                <a:solidFill>
                  <a:srgbClr val="0F1111"/>
                </a:solidFill>
                <a:hlinkClick r:id="rId4"/>
              </a:rPr>
              <a:t>watch?v</a:t>
            </a:r>
            <a:r>
              <a:rPr lang="en-US" sz="1400" dirty="0">
                <a:solidFill>
                  <a:srgbClr val="0F1111"/>
                </a:solidFill>
                <a:hlinkClick r:id="rId4"/>
              </a:rPr>
              <a:t>=XQZo86MLwdw</a:t>
            </a:r>
            <a:endParaRPr lang="en-US" sz="1400" dirty="0">
              <a:solidFill>
                <a:srgbClr val="0F111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7D3B48-DF53-1DCF-33A7-D07221D1AA03}"/>
              </a:ext>
            </a:extLst>
          </p:cNvPr>
          <p:cNvSpPr txBox="1"/>
          <p:nvPr/>
        </p:nvSpPr>
        <p:spPr>
          <a:xfrm>
            <a:off x="131310" y="1305342"/>
            <a:ext cx="4668713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LAYER FEED: </a:t>
            </a:r>
            <a:r>
              <a:rPr lang="en-US" sz="1200" dirty="0">
                <a:hlinkClick r:id="rId5"/>
              </a:rPr>
              <a:t>https://</a:t>
            </a:r>
            <a:r>
              <a:rPr lang="en-US" sz="1200" dirty="0" err="1">
                <a:hlinkClick r:id="rId5"/>
              </a:rPr>
              <a:t>www.amazon.com</a:t>
            </a:r>
            <a:r>
              <a:rPr lang="en-US" sz="1200" dirty="0">
                <a:hlinkClick r:id="rId5"/>
              </a:rPr>
              <a:t>/</a:t>
            </a:r>
            <a:r>
              <a:rPr lang="en-US" sz="1200" dirty="0" err="1">
                <a:hlinkClick r:id="rId5"/>
              </a:rPr>
              <a:t>dp</a:t>
            </a:r>
            <a:r>
              <a:rPr lang="en-US" sz="1200" dirty="0">
                <a:hlinkClick r:id="rId5"/>
              </a:rPr>
              <a:t>/B00TPN7CRW</a:t>
            </a:r>
            <a:r>
              <a:rPr lang="en-US" sz="1200" dirty="0"/>
              <a:t> (We frequently change brands but I prefer pelleted feed like this over crumble)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MEALWORMS: </a:t>
            </a:r>
            <a:r>
              <a:rPr lang="en-US" sz="1200" dirty="0">
                <a:hlinkClick r:id="rId6"/>
              </a:rPr>
              <a:t>https://amzn.to/3ppHX7J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OYSTER SHELLS: </a:t>
            </a:r>
            <a:r>
              <a:rPr lang="en-US" sz="1200" dirty="0">
                <a:hlinkClick r:id="rId7"/>
              </a:rPr>
              <a:t>https://amzn.to/3vOyBVD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GRIT: </a:t>
            </a:r>
            <a:r>
              <a:rPr lang="en-US" sz="1200" dirty="0">
                <a:hlinkClick r:id="rId8"/>
              </a:rPr>
              <a:t>https://amzn.to/34HSkKy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MARIGOLD PETALS: </a:t>
            </a:r>
            <a:r>
              <a:rPr lang="en-US" sz="1200" dirty="0">
                <a:hlinkClick r:id="rId9"/>
              </a:rPr>
              <a:t>https://amzn.to/3ph9fwW</a:t>
            </a:r>
            <a:r>
              <a:rPr lang="en-US" sz="1200" dirty="0"/>
              <a:t> (These supposedly help create darker yolks if your birds don't free range -- I write more about this in the blog post above!)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AUTOMATIC CHICKEN DOOR: </a:t>
            </a:r>
            <a:r>
              <a:rPr lang="en-US" sz="1200" dirty="0">
                <a:hlinkClick r:id="rId10"/>
              </a:rPr>
              <a:t>https://amzn.to/3xkeMGN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HEATED CHICKEN WATERER: </a:t>
            </a:r>
            <a:r>
              <a:rPr lang="en-US" sz="1200" dirty="0">
                <a:hlinkClick r:id="rId11"/>
              </a:rPr>
              <a:t>https://amzn.to/2T07LeE</a:t>
            </a:r>
            <a:endParaRPr lang="en-US" sz="1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591CEE-91BF-54E5-F6B5-B6D283DE4621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60146" y="139891"/>
            <a:ext cx="1642023" cy="25917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298D88-4C59-E8E6-748D-496C72814ADE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291" y="439838"/>
            <a:ext cx="1578974" cy="1771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92570E-6CE2-9AB3-8081-DC7E5B929B4E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22768" y="369883"/>
            <a:ext cx="1642023" cy="21317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4FE5BDA-3857-BF9D-7CA7-F0D845C5A337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37424" y="2850588"/>
            <a:ext cx="1887466" cy="25515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A74B1FC-9F8B-EEA4-C83A-F6698D3EE231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62291" y="2850588"/>
            <a:ext cx="2556939" cy="177124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DF5C99B-A57B-D983-2F2B-FAEA6B3BFF6E}"/>
              </a:ext>
            </a:extLst>
          </p:cNvPr>
          <p:cNvSpPr txBox="1"/>
          <p:nvPr/>
        </p:nvSpPr>
        <p:spPr>
          <a:xfrm>
            <a:off x="7048982" y="4663016"/>
            <a:ext cx="25569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0" i="0" dirty="0">
                <a:solidFill>
                  <a:srgbClr val="0F1111"/>
                </a:solidFill>
                <a:effectLst/>
                <a:latin typeface="Amazon Ember"/>
              </a:rPr>
              <a:t>Dried Marigold Whole Flower</a:t>
            </a:r>
            <a:endParaRPr lang="en-US" sz="1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34B722-A29B-B880-9763-3CD85730528F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339" y="3882223"/>
            <a:ext cx="1117600" cy="22098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69A469F-2BB4-B3B5-3483-D9170C59EEB8}"/>
              </a:ext>
            </a:extLst>
          </p:cNvPr>
          <p:cNvPicPr>
            <a:picLocks noChangeAspect="1"/>
          </p:cNvPicPr>
          <p:nvPr/>
        </p:nvPicPr>
        <p:blipFill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72769" y="3638230"/>
            <a:ext cx="1871887" cy="2910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4627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CBA2DFC-AF5D-9A2A-2D06-CFEA0FBE697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4171" y="1002893"/>
            <a:ext cx="3732205" cy="311190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2751F79-ACF0-AA9D-AD3C-4DAAA244C2B0}"/>
              </a:ext>
            </a:extLst>
          </p:cNvPr>
          <p:cNvSpPr txBox="1"/>
          <p:nvPr/>
        </p:nvSpPr>
        <p:spPr>
          <a:xfrm>
            <a:off x="0" y="-43548"/>
            <a:ext cx="5116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How to Protect against Foxes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AE0108-1828-E4BE-5A16-DF5F8D65CD78}"/>
              </a:ext>
            </a:extLst>
          </p:cNvPr>
          <p:cNvSpPr txBox="1"/>
          <p:nvPr/>
        </p:nvSpPr>
        <p:spPr>
          <a:xfrm>
            <a:off x="97970" y="479672"/>
            <a:ext cx="38862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hlinkClick r:id="rId3"/>
              </a:rPr>
              <a:t>https://</a:t>
            </a:r>
            <a:r>
              <a:rPr lang="en-US" sz="1100" dirty="0" err="1">
                <a:hlinkClick r:id="rId3"/>
              </a:rPr>
              <a:t>www.somerzby.com.au</a:t>
            </a:r>
            <a:r>
              <a:rPr lang="en-US" sz="1100" dirty="0">
                <a:hlinkClick r:id="rId3"/>
              </a:rPr>
              <a:t>/blog/fox-proof-chicken-coop/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267208C-375F-48AD-A114-AC4FAB4C17E5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17653" y="1002893"/>
            <a:ext cx="3156693" cy="32548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00D66FD-76AD-5EFC-3229-33E045F752C3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6124" y="1002893"/>
            <a:ext cx="3871705" cy="327859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F2863A-E17A-47D4-9F69-B35F1FDE0242}"/>
              </a:ext>
            </a:extLst>
          </p:cNvPr>
          <p:cNvSpPr txBox="1"/>
          <p:nvPr/>
        </p:nvSpPr>
        <p:spPr>
          <a:xfrm>
            <a:off x="478972" y="4376412"/>
            <a:ext cx="2438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Fence 2m high:</a:t>
            </a:r>
          </a:p>
          <a:p>
            <a:r>
              <a:rPr lang="en-US" sz="1400" dirty="0"/>
              <a:t>inclined outside</a:t>
            </a:r>
          </a:p>
          <a:p>
            <a:r>
              <a:rPr lang="en-US" sz="1400" dirty="0"/>
              <a:t>goes 50 cm deep into ground</a:t>
            </a:r>
          </a:p>
          <a:p>
            <a:r>
              <a:rPr lang="en-US" sz="1400" dirty="0"/>
              <a:t>to prevent digging under </a:t>
            </a:r>
          </a:p>
        </p:txBody>
      </p:sp>
    </p:spTree>
    <p:extLst>
      <p:ext uri="{BB962C8B-B14F-4D97-AF65-F5344CB8AC3E}">
        <p14:creationId xmlns:p14="http://schemas.microsoft.com/office/powerpoint/2010/main" val="34427029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0" y="9719"/>
            <a:ext cx="35705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Chickens </a:t>
            </a:r>
            <a:r>
              <a:rPr lang="en-US" sz="2800" b="1" i="0" dirty="0" err="1">
                <a:solidFill>
                  <a:srgbClr val="0F1111"/>
                </a:solidFill>
                <a:effectLst/>
              </a:rPr>
              <a:t>Plucker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E014-D245-45FF-8457-AA1EEFF9D2D0}"/>
              </a:ext>
            </a:extLst>
          </p:cNvPr>
          <p:cNvSpPr txBox="1"/>
          <p:nvPr/>
        </p:nvSpPr>
        <p:spPr>
          <a:xfrm>
            <a:off x="65314" y="554249"/>
            <a:ext cx="490827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Plucking – removing bird's feathers (by mechanical pulling).</a:t>
            </a:r>
          </a:p>
          <a:p>
            <a:endParaRPr lang="en-US" sz="1400" dirty="0"/>
          </a:p>
          <a:p>
            <a:r>
              <a:rPr lang="en-US" sz="1400" dirty="0"/>
              <a:t>Put bird in a bucket with hot water (150 F = 66 C) for a minute,</a:t>
            </a:r>
          </a:p>
          <a:p>
            <a:r>
              <a:rPr lang="en-US" sz="1400" dirty="0"/>
              <a:t>then put it in a mechanical </a:t>
            </a:r>
            <a:r>
              <a:rPr lang="en-US" sz="1400" dirty="0" err="1"/>
              <a:t>plucker</a:t>
            </a:r>
            <a:r>
              <a:rPr lang="en-US" sz="1400" dirty="0"/>
              <a:t> bucket where typically the bottom rotates and walls stationary – and both have flexible rods which help to remove feathers. Use water from garden hose.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12595A-D39D-3A2E-84CD-FCB6839DA603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028" y="2121112"/>
            <a:ext cx="2335845" cy="25019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6436EEC-703C-966C-9787-4FC5467FBF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4596" y="2121112"/>
            <a:ext cx="4021746" cy="25019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73BAC34-EFBF-FFF4-54AC-90B1030E0E5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691924" y="2121111"/>
            <a:ext cx="3117590" cy="241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2459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-54430" y="-88255"/>
            <a:ext cx="43542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0" dirty="0">
                <a:solidFill>
                  <a:srgbClr val="0F1111"/>
                </a:solidFill>
                <a:effectLst/>
              </a:rPr>
              <a:t>How to kill a chicken</a:t>
            </a:r>
            <a:endParaRPr lang="en-US" sz="2800" b="1" dirty="0">
              <a:solidFill>
                <a:srgbClr val="00B0F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EEE014-D245-45FF-8457-AA1EEFF9D2D0}"/>
              </a:ext>
            </a:extLst>
          </p:cNvPr>
          <p:cNvSpPr txBox="1"/>
          <p:nvPr/>
        </p:nvSpPr>
        <p:spPr>
          <a:xfrm>
            <a:off x="0" y="436591"/>
            <a:ext cx="6375495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On big farms chicken killed by electricity or CO</a:t>
            </a:r>
            <a:r>
              <a:rPr lang="en-US" sz="1400" baseline="-25000" dirty="0"/>
              <a:t>2</a:t>
            </a:r>
            <a:r>
              <a:rPr lang="en-US" sz="1400" dirty="0"/>
              <a:t> 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Birds are hanged by their legs and lowed into water connected to .electricity.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Birds placed into a chamber – and it is filled with CO</a:t>
            </a:r>
            <a:r>
              <a:rPr lang="en-US" sz="1400" baseline="-25000" dirty="0"/>
              <a:t>2</a:t>
            </a:r>
            <a:r>
              <a:rPr lang="en-US" sz="1400" dirty="0"/>
              <a:t> for 5 minutes.</a:t>
            </a:r>
          </a:p>
          <a:p>
            <a:endParaRPr lang="en-US" sz="1400" dirty="0"/>
          </a:p>
          <a:p>
            <a:r>
              <a:rPr lang="en-US" sz="1400" dirty="0"/>
              <a:t>On small farms people cut chicken's head with a knife or meat cleaver</a:t>
            </a:r>
          </a:p>
          <a:p>
            <a:r>
              <a:rPr lang="en-US" sz="1400" dirty="0"/>
              <a:t>(or an axe, or even a pair of tree loppers).</a:t>
            </a:r>
          </a:p>
          <a:p>
            <a:r>
              <a:rPr lang="en-US" sz="1400" dirty="0"/>
              <a:t> </a:t>
            </a:r>
          </a:p>
          <a:p>
            <a:r>
              <a:rPr lang="en-US" sz="1400" dirty="0"/>
              <a:t>Chicken should be immobilized: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using a cone ("hugging" cone or "killing" cone) – can use a red roadside cone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fixing head between two parallel rods/nails,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or simply by hand (holding chicken's legs &amp; wings)</a:t>
            </a:r>
          </a:p>
          <a:p>
            <a:endParaRPr lang="en-US" sz="1400" dirty="0"/>
          </a:p>
          <a:p>
            <a:r>
              <a:rPr lang="en-US" sz="1400" dirty="0"/>
              <a:t>Immediately after cutting head, the body is placed into a bucket until it dies.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B45069-8BB2-24B8-3923-0D9A051DA81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2763" y="194480"/>
            <a:ext cx="2714180" cy="2765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B097B18-2460-D2C0-BDBC-1CDD8729698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05250" y="194480"/>
            <a:ext cx="1887001" cy="276587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7F956B-88F2-A250-BE38-ADBDD68FB37F}"/>
              </a:ext>
            </a:extLst>
          </p:cNvPr>
          <p:cNvSpPr txBox="1"/>
          <p:nvPr/>
        </p:nvSpPr>
        <p:spPr>
          <a:xfrm>
            <a:off x="7390308" y="2960359"/>
            <a:ext cx="13482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"hugging" cone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C969E1-F863-80B7-54E8-55A62C0235DE}"/>
              </a:ext>
            </a:extLst>
          </p:cNvPr>
          <p:cNvSpPr txBox="1"/>
          <p:nvPr/>
        </p:nvSpPr>
        <p:spPr>
          <a:xfrm>
            <a:off x="9730736" y="2960805"/>
            <a:ext cx="20802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fixing by foot and hand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61CE26F-5D61-116A-1537-B40F6B834AB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92763" y="3429000"/>
            <a:ext cx="2714180" cy="2821319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82C0B7E-11FC-7920-D109-CD2CFAB63E08}"/>
              </a:ext>
            </a:extLst>
          </p:cNvPr>
          <p:cNvSpPr txBox="1"/>
          <p:nvPr/>
        </p:nvSpPr>
        <p:spPr>
          <a:xfrm>
            <a:off x="9535886" y="6248290"/>
            <a:ext cx="21662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fixing head between two vertical nails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EF5F1D9-34F7-2BFD-24A3-142A97532C1A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53922" y="3429000"/>
            <a:ext cx="2538330" cy="281929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F1E56C1-20C5-28BA-7DBA-7DD848B0EDD1}"/>
              </a:ext>
            </a:extLst>
          </p:cNvPr>
          <p:cNvSpPr txBox="1"/>
          <p:nvPr/>
        </p:nvSpPr>
        <p:spPr>
          <a:xfrm>
            <a:off x="6553921" y="6204747"/>
            <a:ext cx="253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fixing by holding legs and wings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2A152E9-61A9-2119-1485-04F29281C263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019" y="3528310"/>
            <a:ext cx="2237830" cy="88118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FCC730E-BCB9-01E0-21C1-E411C63B37B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32165" y="3792099"/>
            <a:ext cx="2416955" cy="2456191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7D31D4E-25FF-34A0-36AA-F1502CBCFB0A}"/>
              </a:ext>
            </a:extLst>
          </p:cNvPr>
          <p:cNvSpPr txBox="1"/>
          <p:nvPr/>
        </p:nvSpPr>
        <p:spPr>
          <a:xfrm>
            <a:off x="806282" y="4409495"/>
            <a:ext cx="1177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meat cleaver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8E5F04C-68D4-F71B-B82E-FDEA1D7F15CA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19133" y="4107562"/>
            <a:ext cx="1045202" cy="21407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42701630-FE9F-23E0-DBB4-0596AA724EE9}"/>
              </a:ext>
            </a:extLst>
          </p:cNvPr>
          <p:cNvSpPr txBox="1"/>
          <p:nvPr/>
        </p:nvSpPr>
        <p:spPr>
          <a:xfrm>
            <a:off x="3030691" y="6267520"/>
            <a:ext cx="25383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traffic cone + tree loopers</a:t>
            </a:r>
          </a:p>
        </p:txBody>
      </p:sp>
    </p:spTree>
    <p:extLst>
      <p:ext uri="{BB962C8B-B14F-4D97-AF65-F5344CB8AC3E}">
        <p14:creationId xmlns:p14="http://schemas.microsoft.com/office/powerpoint/2010/main" val="29710588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797</TotalTime>
  <Words>521</Words>
  <Application>Microsoft Macintosh PowerPoint</Application>
  <PresentationFormat>Widescreen</PresentationFormat>
  <Paragraphs>64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Amazon Ember</vt:lpstr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80</cp:revision>
  <dcterms:created xsi:type="dcterms:W3CDTF">2022-06-02T16:58:09Z</dcterms:created>
  <dcterms:modified xsi:type="dcterms:W3CDTF">2023-02-18T18:25:08Z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