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1" r:id="rId2"/>
    <p:sldId id="264" r:id="rId3"/>
    <p:sldId id="262" r:id="rId4"/>
    <p:sldId id="260" r:id="rId5"/>
    <p:sldId id="263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/>
    <p:restoredTop sz="91455"/>
  </p:normalViewPr>
  <p:slideViewPr>
    <p:cSldViewPr snapToGrid="0" snapToObjects="1">
      <p:cViewPr varScale="1">
        <p:scale>
          <a:sx n="119" d="100"/>
          <a:sy n="11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11" Type="http://schemas.openxmlformats.org/officeDocument/2006/relationships/image" Target="../media/image7.png"/><Relationship Id="rId5" Type="http://schemas.openxmlformats.org/officeDocument/2006/relationships/hyperlink" Target="https://www.thespruce.com/electrical-code-for-outlets-1821513" TargetMode="Externa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https://www.youtube.com/watch?v=9hlo87E_GdQ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www.homedepot.com/c/ab/types-of-circuit-breakers/9ba683603be9fa5395fab900f0d22b4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4XZP9IQ/ref=ppx_yo_dt_b_asin_title_o00_s00?ie=UTF8&amp;psc=1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s://en.wikipedia.org/wiki/Western_Union_splice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Electric Work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87pcs Electrical Wire Connectors Screw Terminals,with Spring Insert Twist  Nuts Caps Connection Assortment Kit 4 Colors - Terminals - AliExpress">
            <a:extLst>
              <a:ext uri="{FF2B5EF4-FFF2-40B4-BE49-F238E27FC236}">
                <a16:creationId xmlns:a16="http://schemas.microsoft.com/office/drawing/2014/main" id="{A8AE9434-336D-BA2A-EE0B-F73BE50F5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5941" y="1239973"/>
            <a:ext cx="4069213" cy="337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401DB-5AB2-400C-5B93-D899333AB40A}"/>
              </a:ext>
            </a:extLst>
          </p:cNvPr>
          <p:cNvSpPr txBox="1"/>
          <p:nvPr/>
        </p:nvSpPr>
        <p:spPr>
          <a:xfrm>
            <a:off x="128578" y="729007"/>
            <a:ext cx="4069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Twist Wire Connectors </a:t>
            </a:r>
          </a:p>
          <a:p>
            <a:r>
              <a:rPr lang="en-US" sz="1400" dirty="0"/>
              <a:t>(a.k.a. </a:t>
            </a:r>
            <a:r>
              <a:rPr lang="en-US" sz="1400" dirty="0" err="1"/>
              <a:t>marettes</a:t>
            </a:r>
            <a:r>
              <a:rPr lang="en-US" sz="1400" dirty="0"/>
              <a:t>, wing nuts, wire caps, wire twists)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356FF-2252-1315-D9A9-CB7664BE394F}"/>
              </a:ext>
            </a:extLst>
          </p:cNvPr>
          <p:cNvSpPr txBox="1"/>
          <p:nvPr/>
        </p:nvSpPr>
        <p:spPr>
          <a:xfrm>
            <a:off x="7086600" y="4662021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4"/>
              </a:rPr>
              <a:t>https://www.youtube.com/watch?v=9hlo87E_GdQ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www.thespruce.com</a:t>
            </a:r>
            <a:r>
              <a:rPr lang="en-US" sz="1200" dirty="0">
                <a:hlinkClick r:id="rId5"/>
              </a:rPr>
              <a:t>/electrical-code-for-outlets-1821513</a:t>
            </a:r>
            <a:endParaRPr lang="en-US" sz="1200" dirty="0"/>
          </a:p>
        </p:txBody>
      </p:sp>
      <p:pic>
        <p:nvPicPr>
          <p:cNvPr id="6" name="Picture 2" descr="Image result for circuit breaker">
            <a:extLst>
              <a:ext uri="{FF2B5EF4-FFF2-40B4-BE49-F238E27FC236}">
                <a16:creationId xmlns:a16="http://schemas.microsoft.com/office/drawing/2014/main" id="{B3D15451-65D6-11E6-071E-E15FB2BCD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9945" y="4662021"/>
            <a:ext cx="1454734" cy="181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FD895-B2D8-F822-5FB6-0CFD856A8419}"/>
              </a:ext>
            </a:extLst>
          </p:cNvPr>
          <p:cNvSpPr txBox="1"/>
          <p:nvPr/>
        </p:nvSpPr>
        <p:spPr>
          <a:xfrm>
            <a:off x="1903027" y="6470362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circuit breaker </a:t>
            </a:r>
          </a:p>
        </p:txBody>
      </p:sp>
      <p:pic>
        <p:nvPicPr>
          <p:cNvPr id="1028" name="Picture 4" descr="load center or service panel">
            <a:extLst>
              <a:ext uri="{FF2B5EF4-FFF2-40B4-BE49-F238E27FC236}">
                <a16:creationId xmlns:a16="http://schemas.microsoft.com/office/drawing/2014/main" id="{6701D2A0-6BB4-235D-2BB1-8047F157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943" y="4654385"/>
            <a:ext cx="1365346" cy="181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0EEC4-C598-7D82-4517-7AC3FC4117B3}"/>
              </a:ext>
            </a:extLst>
          </p:cNvPr>
          <p:cNvSpPr txBox="1"/>
          <p:nvPr/>
        </p:nvSpPr>
        <p:spPr>
          <a:xfrm>
            <a:off x="195941" y="6508725"/>
            <a:ext cx="1524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electrical panel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03D68-C478-3DFE-7959-296AC4173743}"/>
              </a:ext>
            </a:extLst>
          </p:cNvPr>
          <p:cNvSpPr txBox="1"/>
          <p:nvPr/>
        </p:nvSpPr>
        <p:spPr>
          <a:xfrm>
            <a:off x="6054510" y="111294"/>
            <a:ext cx="5959926" cy="39857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Maximum current in cables (in Amperes):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gauge\</a:t>
            </a:r>
            <a:r>
              <a:rPr lang="en-US" sz="1200" dirty="0" err="1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50ft   100ft   150ft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          1-13    1-10 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14  white  14-15   11-13     1-7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  yellow 16-20   14-15    8-10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  orange 16-20   16-20   11-15</a:t>
            </a:r>
          </a:p>
          <a:p>
            <a:r>
              <a:rPr lang="en-US" sz="1200" b="0" i="0" dirty="0">
                <a:solidFill>
                  <a:srgbClr val="202124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  black    up to 40</a:t>
            </a:r>
          </a:p>
          <a:p>
            <a:r>
              <a:rPr lang="en-US" sz="1200" dirty="0">
                <a:solidFill>
                  <a:srgbClr val="202124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6           up to 55</a:t>
            </a:r>
          </a:p>
          <a:p>
            <a:endParaRPr lang="en-US" sz="13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Cable types:</a:t>
            </a: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NM-cable = Non-metallic (</a:t>
            </a:r>
            <a:r>
              <a:rPr lang="en-US" sz="13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a.k.a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Romex cable):</a:t>
            </a:r>
            <a:endParaRPr lang="en-US" sz="13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sz="1300" dirty="0">
                <a:solidFill>
                  <a:srgbClr val="202124"/>
                </a:solidFill>
                <a:latin typeface="Roboto" panose="02000000000000000000" pitchFamily="2" charset="0"/>
              </a:rPr>
              <a:t>AC-cable =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Armored Cable (a.k.a. BX cable) – flexible metallic sheathing. </a:t>
            </a:r>
          </a:p>
          <a:p>
            <a:r>
              <a:rPr lang="en-US" sz="1300" dirty="0">
                <a:solidFill>
                  <a:srgbClr val="202124"/>
                </a:solidFill>
                <a:latin typeface="Roboto" panose="02000000000000000000" pitchFamily="2" charset="0"/>
              </a:rPr>
              <a:t>UF-cable = 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Underground Feeder Cable – outdoors, underground. Non-</a:t>
            </a:r>
            <a:r>
              <a:rPr lang="en-US" sz="13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metalic</a:t>
            </a:r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solid plastic sheathing, gray color.</a:t>
            </a: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Metal-Clad Cable - running through unfinished areas like basements.</a:t>
            </a:r>
          </a:p>
          <a:p>
            <a:endParaRPr lang="en-US" sz="13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Wires inside cables:</a:t>
            </a: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 one hot (black or red)</a:t>
            </a:r>
          </a:p>
          <a:p>
            <a:r>
              <a:rPr lang="en-US" sz="1300" dirty="0">
                <a:solidFill>
                  <a:srgbClr val="202124"/>
                </a:solidFill>
                <a:latin typeface="Roboto" panose="02000000000000000000" pitchFamily="2" charset="0"/>
              </a:rPr>
              <a:t> - one neutral (white)</a:t>
            </a:r>
          </a:p>
          <a:p>
            <a:r>
              <a:rPr lang="en-US" sz="13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 one bare 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26FAC-372D-2494-792A-0AF8CDD4B2E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44544" y="3127400"/>
            <a:ext cx="3951515" cy="1196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6B4A7-1BFA-8955-2AE0-D44FCE8A08AE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3900" y="4037104"/>
            <a:ext cx="682127" cy="1488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279227-FD16-2B6E-41EE-D63A5354FC71}"/>
              </a:ext>
            </a:extLst>
          </p:cNvPr>
          <p:cNvSpPr txBox="1"/>
          <p:nvPr/>
        </p:nvSpPr>
        <p:spPr>
          <a:xfrm>
            <a:off x="5248945" y="5556415"/>
            <a:ext cx="666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outlet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C5D80CE-47F4-FEFB-A604-90455A2E8EB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9781" y="4037104"/>
            <a:ext cx="631010" cy="143471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A71534-C955-3CAD-C021-6B1E098A58AF}"/>
              </a:ext>
            </a:extLst>
          </p:cNvPr>
          <p:cNvSpPr txBox="1"/>
          <p:nvPr/>
        </p:nvSpPr>
        <p:spPr>
          <a:xfrm>
            <a:off x="6106539" y="5521678"/>
            <a:ext cx="1047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Toggle Light Switch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79E79-C53E-1283-7602-6FC87E9D3F3F}"/>
              </a:ext>
            </a:extLst>
          </p:cNvPr>
          <p:cNvSpPr txBox="1"/>
          <p:nvPr/>
        </p:nvSpPr>
        <p:spPr>
          <a:xfrm>
            <a:off x="4760843" y="1481202"/>
            <a:ext cx="1101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WAGO Lever-Nuts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6C5FF2-F12C-52E1-3C02-04CBFB4D63F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8951" y="326911"/>
            <a:ext cx="1101812" cy="10667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4695F8-140F-2383-6509-4874BFBA889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0112" y="5471822"/>
            <a:ext cx="1711287" cy="8671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48B2FA-3BEE-F803-EB0C-B127E76F6998}"/>
              </a:ext>
            </a:extLst>
          </p:cNvPr>
          <p:cNvSpPr txBox="1"/>
          <p:nvPr/>
        </p:nvSpPr>
        <p:spPr>
          <a:xfrm>
            <a:off x="8666463" y="6358355"/>
            <a:ext cx="1711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Knot wires together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A3175F-8E1E-7B61-6B96-200AD1AF88B6}"/>
              </a:ext>
            </a:extLst>
          </p:cNvPr>
          <p:cNvSpPr txBox="1"/>
          <p:nvPr/>
        </p:nvSpPr>
        <p:spPr>
          <a:xfrm>
            <a:off x="10804124" y="6508725"/>
            <a:ext cx="135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Wire Strippers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572274-EE99-3665-99F7-E72A7A00035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535552" y="5529577"/>
            <a:ext cx="896301" cy="35915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96FB5D-F730-16B8-7635-9A9586980A20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77851" y="5195563"/>
            <a:ext cx="592465" cy="127479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568F98-A6B3-B5C6-27D5-762843A8BEFA}"/>
              </a:ext>
            </a:extLst>
          </p:cNvPr>
          <p:cNvSpPr txBox="1"/>
          <p:nvPr/>
        </p:nvSpPr>
        <p:spPr>
          <a:xfrm>
            <a:off x="5576546" y="6017663"/>
            <a:ext cx="128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screw colors:</a:t>
            </a:r>
          </a:p>
          <a:p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brass</a:t>
            </a:r>
            <a:r>
              <a:rPr lang="en-US" sz="1200" dirty="0"/>
              <a:t> – hot, </a:t>
            </a:r>
          </a:p>
          <a:p>
            <a:r>
              <a:rPr lang="en-US" sz="1200" dirty="0"/>
              <a:t>silver – neutral, </a:t>
            </a:r>
          </a:p>
          <a:p>
            <a:r>
              <a:rPr lang="en-US" sz="1200" b="1" dirty="0">
                <a:solidFill>
                  <a:srgbClr val="00B050"/>
                </a:solidFill>
              </a:rPr>
              <a:t>green</a:t>
            </a:r>
            <a:r>
              <a:rPr lang="en-US" sz="1200" dirty="0"/>
              <a:t> - ground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653592-1637-A760-8943-36E2BA16672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3229" y="4668133"/>
            <a:ext cx="547518" cy="1029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046FF60-6C47-370B-CF15-A74FD3812963}"/>
              </a:ext>
            </a:extLst>
          </p:cNvPr>
          <p:cNvSpPr txBox="1"/>
          <p:nvPr/>
        </p:nvSpPr>
        <p:spPr>
          <a:xfrm>
            <a:off x="3247404" y="5752114"/>
            <a:ext cx="1726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GFCI = Ground Fault Circuit Interrupter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F7C244-2B21-9F46-FFD4-C3E1F30429F1}"/>
              </a:ext>
            </a:extLst>
          </p:cNvPr>
          <p:cNvSpPr txBox="1"/>
          <p:nvPr/>
        </p:nvSpPr>
        <p:spPr>
          <a:xfrm>
            <a:off x="109012" y="538949"/>
            <a:ext cx="423707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FF0000"/>
                </a:solidFill>
                <a:effectLst/>
                <a:latin typeface="-apple-system"/>
              </a:rPr>
              <a:t>Residential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 outlets – cheapest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-apple-system"/>
              </a:rPr>
              <a:t>Commercial / </a:t>
            </a:r>
            <a:r>
              <a:rPr lang="en-US" sz="1400" b="1" dirty="0" err="1">
                <a:solidFill>
                  <a:srgbClr val="FF0000"/>
                </a:solidFill>
                <a:latin typeface="-apple-system"/>
              </a:rPr>
              <a:t>I</a:t>
            </a:r>
            <a:r>
              <a:rPr lang="en-US" sz="1400" b="1" i="0" dirty="0" err="1">
                <a:solidFill>
                  <a:srgbClr val="FF0000"/>
                </a:solidFill>
                <a:effectLst/>
                <a:latin typeface="-apple-system"/>
              </a:rPr>
              <a:t>ndustrical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-apple-system"/>
              </a:rPr>
              <a:t> grade 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outlets - better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-apple-system"/>
              </a:rPr>
              <a:t>TR = Tamper-Resistant 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(plastic safety cover inside)</a:t>
            </a:r>
          </a:p>
          <a:p>
            <a:r>
              <a:rPr lang="en-US" sz="1400" b="1" i="0" dirty="0">
                <a:solidFill>
                  <a:srgbClr val="FF0000"/>
                </a:solidFill>
                <a:effectLst/>
                <a:latin typeface="-apple-system"/>
              </a:rPr>
              <a:t>WR = Weather-resistant </a:t>
            </a:r>
            <a:r>
              <a:rPr lang="en-US" sz="1400" dirty="0">
                <a:solidFill>
                  <a:srgbClr val="232629"/>
                </a:solidFill>
                <a:latin typeface="-apple-system"/>
              </a:rPr>
              <a:t>- 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corrosion-resistant materials</a:t>
            </a:r>
            <a:endParaRPr lang="en-US" sz="1400" dirty="0">
              <a:solidFill>
                <a:srgbClr val="232629"/>
              </a:solidFill>
              <a:latin typeface="-apple-system"/>
            </a:endParaRPr>
          </a:p>
          <a:p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Good choice – buy commercial grade TR outlets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C12B-403E-7DA9-E744-63A5BF8FBC8C}"/>
              </a:ext>
            </a:extLst>
          </p:cNvPr>
          <p:cNvSpPr txBox="1"/>
          <p:nvPr/>
        </p:nvSpPr>
        <p:spPr>
          <a:xfrm>
            <a:off x="269326" y="6508792"/>
            <a:ext cx="7425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dirty="0">
                <a:solidFill>
                  <a:srgbClr val="232629"/>
                </a:solidFill>
                <a:latin typeface="-apple-system"/>
              </a:rPr>
              <a:t>1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0A</a:t>
            </a:r>
            <a:endParaRPr lang="en-US" sz="1400" dirty="0">
              <a:solidFill>
                <a:srgbClr val="232629"/>
              </a:solidFill>
              <a:latin typeface="-apple-syste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A6CAE-EAAF-6008-F358-9E14866A0059}"/>
              </a:ext>
            </a:extLst>
          </p:cNvPr>
          <p:cNvSpPr txBox="1"/>
          <p:nvPr/>
        </p:nvSpPr>
        <p:spPr>
          <a:xfrm>
            <a:off x="-19959" y="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32629"/>
                </a:solidFill>
                <a:effectLst/>
              </a:rPr>
              <a:t>Outlets</a:t>
            </a:r>
            <a:endParaRPr lang="en-US" sz="2800" b="1" dirty="0"/>
          </a:p>
        </p:txBody>
      </p:sp>
      <p:pic>
        <p:nvPicPr>
          <p:cNvPr id="1026" name="Picture 2" descr="NEMA 14-30R">
            <a:extLst>
              <a:ext uri="{FF2B5EF4-FFF2-40B4-BE49-F238E27FC236}">
                <a16:creationId xmlns:a16="http://schemas.microsoft.com/office/drawing/2014/main" id="{B72085C4-0034-DB7F-64E6-9D5AD0DC44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74136" y="4169028"/>
            <a:ext cx="1688951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MA 14-50R">
            <a:extLst>
              <a:ext uri="{FF2B5EF4-FFF2-40B4-BE49-F238E27FC236}">
                <a16:creationId xmlns:a16="http://schemas.microsoft.com/office/drawing/2014/main" id="{1801CFA2-7086-034C-C228-F8F763048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16413" y="4169028"/>
            <a:ext cx="1688951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2F20EA-A678-B358-841D-EF5ECC0157AD}"/>
              </a:ext>
            </a:extLst>
          </p:cNvPr>
          <p:cNvSpPr txBox="1"/>
          <p:nvPr/>
        </p:nvSpPr>
        <p:spPr>
          <a:xfrm>
            <a:off x="9866941" y="6508793"/>
            <a:ext cx="7425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dirty="0">
                <a:solidFill>
                  <a:srgbClr val="232629"/>
                </a:solidFill>
                <a:latin typeface="-apple-system"/>
              </a:rPr>
              <a:t>5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0A</a:t>
            </a:r>
            <a:endParaRPr lang="en-US" sz="1400" dirty="0">
              <a:solidFill>
                <a:srgbClr val="232629"/>
              </a:solidFill>
              <a:latin typeface="-apple-system"/>
            </a:endParaRPr>
          </a:p>
        </p:txBody>
      </p:sp>
      <p:pic>
        <p:nvPicPr>
          <p:cNvPr id="1030" name="Picture 6" descr="NEMA 5-15R">
            <a:extLst>
              <a:ext uri="{FF2B5EF4-FFF2-40B4-BE49-F238E27FC236}">
                <a16:creationId xmlns:a16="http://schemas.microsoft.com/office/drawing/2014/main" id="{B7418EF8-ABD6-CB9A-D5DE-6ADC0E80A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3637" y="4164675"/>
            <a:ext cx="935916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MA 5-20R">
            <a:extLst>
              <a:ext uri="{FF2B5EF4-FFF2-40B4-BE49-F238E27FC236}">
                <a16:creationId xmlns:a16="http://schemas.microsoft.com/office/drawing/2014/main" id="{60A9C882-6E07-88FF-F0EE-6B55755F9D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98493" y="4164675"/>
            <a:ext cx="935916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DB75FE-B7EB-D49E-987A-987729E55732}"/>
              </a:ext>
            </a:extLst>
          </p:cNvPr>
          <p:cNvSpPr txBox="1"/>
          <p:nvPr/>
        </p:nvSpPr>
        <p:spPr>
          <a:xfrm>
            <a:off x="1504849" y="6502027"/>
            <a:ext cx="7425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dirty="0">
                <a:solidFill>
                  <a:srgbClr val="232629"/>
                </a:solidFill>
                <a:latin typeface="-apple-system"/>
              </a:rPr>
              <a:t>2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0A</a:t>
            </a:r>
            <a:endParaRPr lang="en-US" sz="1400" dirty="0">
              <a:solidFill>
                <a:srgbClr val="232629"/>
              </a:solidFill>
              <a:latin typeface="-apple-syste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9602C-C238-4A64-B43F-4DD3CC785968}"/>
              </a:ext>
            </a:extLst>
          </p:cNvPr>
          <p:cNvSpPr txBox="1"/>
          <p:nvPr/>
        </p:nvSpPr>
        <p:spPr>
          <a:xfrm>
            <a:off x="7372960" y="6502028"/>
            <a:ext cx="74259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 fontAlgn="base"/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30A</a:t>
            </a:r>
            <a:endParaRPr lang="en-US" sz="1400" dirty="0">
              <a:solidFill>
                <a:srgbClr val="232629"/>
              </a:solidFill>
              <a:latin typeface="-apple-system"/>
            </a:endParaRPr>
          </a:p>
        </p:txBody>
      </p:sp>
      <p:pic>
        <p:nvPicPr>
          <p:cNvPr id="1034" name="Picture 10" descr="gfi outlet">
            <a:extLst>
              <a:ext uri="{FF2B5EF4-FFF2-40B4-BE49-F238E27FC236}">
                <a16:creationId xmlns:a16="http://schemas.microsoft.com/office/drawing/2014/main" id="{F02BD734-7277-AE01-B367-A7E08AE61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31621" y="4327847"/>
            <a:ext cx="852179" cy="209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8172E-767B-6E9A-D231-7863C56624E0}"/>
              </a:ext>
            </a:extLst>
          </p:cNvPr>
          <p:cNvSpPr txBox="1"/>
          <p:nvPr/>
        </p:nvSpPr>
        <p:spPr>
          <a:xfrm>
            <a:off x="2919538" y="6502027"/>
            <a:ext cx="336292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Ground Fault Circuit Interrupters (GFCIs)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345F4F-7B4D-9BB8-074F-18C8687400E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8772" y="4386286"/>
            <a:ext cx="826904" cy="1911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E4FDCF-3085-EBAE-EB3C-BE36A3B999E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8753" y="507150"/>
            <a:ext cx="1120978" cy="1009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49BAA3-8514-85D4-BA93-81C278A793C0}"/>
              </a:ext>
            </a:extLst>
          </p:cNvPr>
          <p:cNvSpPr txBox="1"/>
          <p:nvPr/>
        </p:nvSpPr>
        <p:spPr>
          <a:xfrm>
            <a:off x="4508117" y="1590610"/>
            <a:ext cx="100224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</a:t>
            </a:r>
          </a:p>
          <a:p>
            <a:pPr algn="ctr"/>
            <a:r>
              <a:rPr lang="en-US" sz="1400" b="0" i="0" dirty="0">
                <a:solidFill>
                  <a:srgbClr val="232629"/>
                </a:solidFill>
                <a:effectLst/>
                <a:latin typeface="-apple-system"/>
              </a:rPr>
              <a:t>Tamper-Resistant </a:t>
            </a:r>
            <a:endParaRPr lang="en-US" sz="14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3" name="Picture 12" descr="A diagram of a wire with text&#10;&#10;Description automatically generated with medium confidence">
            <a:extLst>
              <a:ext uri="{FF2B5EF4-FFF2-40B4-BE49-F238E27FC236}">
                <a16:creationId xmlns:a16="http://schemas.microsoft.com/office/drawing/2014/main" id="{B040E235-3EEE-7B3B-54D9-E8596E86E3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1432" y="1304743"/>
            <a:ext cx="2279431" cy="21994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C9E48C-BB97-556B-081C-583E69FB0B7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6413" y="1465546"/>
            <a:ext cx="1556387" cy="20386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D270D6-F503-7D80-FB96-1D21F6D9B7BD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103" y="1729304"/>
            <a:ext cx="2071963" cy="259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F7C244-2B21-9F46-FFD4-C3E1F30429F1}"/>
              </a:ext>
            </a:extLst>
          </p:cNvPr>
          <p:cNvSpPr txBox="1"/>
          <p:nvPr/>
        </p:nvSpPr>
        <p:spPr>
          <a:xfrm>
            <a:off x="174170" y="3069099"/>
            <a:ext cx="5203371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Push-in wiring, sometimes branded "</a:t>
            </a:r>
            <a:r>
              <a:rPr lang="en-US" sz="1400" b="1" i="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QuickWire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", uses holes in the plastic casing, underneath which are sharp spring-loaded cleats that catch and hold the wire when you put it in. It compresses on the wire more when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side screw is tightened.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electrician I know uses the back connections on GFI's and side wires regular receptacles.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When inserting the wire, release the screw and tip the device so the grab plates would open. 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remove them, you take a jeweler's screwdriver or a small pick or probe and push into a square tab nearby, which pushes the cleat away allowing you to withdraw the wire.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5C12B-403E-7DA9-E744-63A5BF8FBC8C}"/>
              </a:ext>
            </a:extLst>
          </p:cNvPr>
          <p:cNvSpPr txBox="1"/>
          <p:nvPr/>
        </p:nvSpPr>
        <p:spPr>
          <a:xfrm>
            <a:off x="5519058" y="3077097"/>
            <a:ext cx="6400801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people hate "push-in"</a:t>
            </a:r>
            <a:r>
              <a:rPr lang="en-US" sz="14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because: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.. they are designed to work only with one gauge of wire (either 12 or 14AWG depending on the type of switch or outlet). </a:t>
            </a:r>
          </a:p>
          <a:p>
            <a:pPr algn="l" fontAlgn="base"/>
            <a:r>
              <a:rPr lang="en-US" sz="14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.. getting the wire out of the hole without damaging it is difficult</a:t>
            </a:r>
          </a:p>
          <a:p>
            <a:pPr algn="l" fontAlgn="base"/>
            <a:endParaRPr lang="en-US" sz="1400" dirty="0">
              <a:solidFill>
                <a:srgbClr val="2326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dirty="0">
                <a:solidFill>
                  <a:srgbClr val="23262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safer to use the side-clamping. Make sure to add isolation tape to prevent shorting on metal parts of bare ground.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A6CAE-EAAF-6008-F358-9E14866A0059}"/>
              </a:ext>
            </a:extLst>
          </p:cNvPr>
          <p:cNvSpPr txBox="1"/>
          <p:nvPr/>
        </p:nvSpPr>
        <p:spPr>
          <a:xfrm>
            <a:off x="-19959" y="0"/>
            <a:ext cx="502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32629"/>
                </a:solidFill>
                <a:effectLst/>
              </a:rPr>
              <a:t>"Push-in" </a:t>
            </a:r>
            <a:r>
              <a:rPr lang="en-US" sz="2800" b="1" i="0" dirty="0" err="1">
                <a:solidFill>
                  <a:srgbClr val="232629"/>
                </a:solidFill>
                <a:effectLst/>
              </a:rPr>
              <a:t>QuickWire</a:t>
            </a:r>
            <a:r>
              <a:rPr lang="en-US" sz="2800" b="1" i="0" dirty="0">
                <a:solidFill>
                  <a:srgbClr val="232629"/>
                </a:solidFill>
                <a:effectLst/>
              </a:rPr>
              <a:t> terminals</a:t>
            </a:r>
            <a:endParaRPr lang="en-US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C42EFB-0833-F87B-7B76-A38CD6C296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70" y="680358"/>
            <a:ext cx="2320472" cy="213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0" y="15037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Electrical Breaker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93CB-50FF-ABA2-02A3-D95B14ECE23D}"/>
              </a:ext>
            </a:extLst>
          </p:cNvPr>
          <p:cNvSpPr txBox="1"/>
          <p:nvPr/>
        </p:nvSpPr>
        <p:spPr>
          <a:xfrm>
            <a:off x="8679357" y="5002700"/>
            <a:ext cx="3083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50A 2-pole breaker</a:t>
            </a:r>
          </a:p>
          <a:p>
            <a:r>
              <a:rPr lang="en-US" dirty="0"/>
              <a:t>The Panel is compatible with Cutler Hammer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D2391-A8A3-24F4-696B-8A74248D4A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91" y="1737936"/>
            <a:ext cx="3083035" cy="316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B735-D6A7-67F0-6924-8A25EC0637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719379" y="4314038"/>
            <a:ext cx="1847357" cy="310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1E093-C62A-6F22-068D-C20B421911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8717" y="3564674"/>
            <a:ext cx="1902591" cy="3196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0A280-0C58-48C6-6374-6950E70484B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8574" y="3564674"/>
            <a:ext cx="1902591" cy="319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6ECB1-CBC6-46CA-370A-54A0F010E3EC}"/>
              </a:ext>
            </a:extLst>
          </p:cNvPr>
          <p:cNvSpPr txBox="1"/>
          <p:nvPr/>
        </p:nvSpPr>
        <p:spPr>
          <a:xfrm>
            <a:off x="8145517" y="158840"/>
            <a:ext cx="392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August 2022 – bought on amazon:</a:t>
            </a:r>
          </a:p>
          <a:p>
            <a:endParaRPr lang="en-US" sz="1400"/>
          </a:p>
          <a:p>
            <a:r>
              <a:rPr lang="en-US" sz="1400"/>
              <a:t>CH250 2-Pole 50-Amp Circuit Breaker, Type CH 3/4-Inch Plug-On Molded Case Circuit Breaker, Thermal Magnetic Protection, 10 KAIC, 120/240V, Fit for Cutler Hammer Load Centers (3 Years Warranty)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6762-F007-05A8-1499-16EDCBCDF1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357" y="1543835"/>
            <a:ext cx="2755900" cy="299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CA3A46-1658-9084-396B-2BC71E318A7F}"/>
              </a:ext>
            </a:extLst>
          </p:cNvPr>
          <p:cNvSpPr txBox="1"/>
          <p:nvPr/>
        </p:nvSpPr>
        <p:spPr>
          <a:xfrm>
            <a:off x="252249" y="830320"/>
            <a:ext cx="6379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-neue"/>
              </a:rPr>
              <a:t>Types of Circuit Breakers</a:t>
            </a:r>
            <a:endParaRPr lang="en-US" sz="1200" dirty="0">
              <a:hlinkClick r:id="rId7"/>
            </a:endParaRPr>
          </a:p>
          <a:p>
            <a:r>
              <a:rPr lang="en-US" sz="1200" dirty="0">
                <a:hlinkClick r:id="rId7"/>
              </a:rPr>
              <a:t>https://www.homedepot.com/c/ab/types-of-circuit-breakers/9ba683603be9fa5395fab900f0d22b4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453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262758" y="283779"/>
            <a:ext cx="3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Electrical Breaker for dryer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ECB1-CBC6-46CA-370A-54A0F010E3EC}"/>
              </a:ext>
            </a:extLst>
          </p:cNvPr>
          <p:cNvSpPr txBox="1"/>
          <p:nvPr/>
        </p:nvSpPr>
        <p:spPr>
          <a:xfrm>
            <a:off x="8145517" y="158840"/>
            <a:ext cx="392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August 2022 – bought on amazon:</a:t>
            </a:r>
          </a:p>
          <a:p>
            <a:endParaRPr lang="en-US" sz="1400"/>
          </a:p>
          <a:p>
            <a:r>
              <a:rPr lang="en-US" sz="1400"/>
              <a:t>CH250 2-Pole 50-Amp Circuit Breaker, Type CH 3/4-Inch Plug-On Molded Case Circuit Breaker, Thermal Magnetic Protection, 10 KAIC, 120/240V, Fit for Cutler Hammer Load Centers (3 Years Warranty)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6762-F007-05A8-1499-16EDCBCDF19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357" y="1543835"/>
            <a:ext cx="2755900" cy="299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D36EB7-CA5E-7BE6-B2A5-C23D1C25B955}"/>
              </a:ext>
            </a:extLst>
          </p:cNvPr>
          <p:cNvSpPr txBox="1"/>
          <p:nvPr/>
        </p:nvSpPr>
        <p:spPr>
          <a:xfrm>
            <a:off x="262758" y="1011110"/>
            <a:ext cx="5044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like we need a </a:t>
            </a:r>
          </a:p>
          <a:p>
            <a:r>
              <a:rPr lang="en-US" dirty="0"/>
              <a:t>2-Pole Eaton Interchangeable </a:t>
            </a:r>
          </a:p>
          <a:p>
            <a:r>
              <a:rPr lang="en-US" dirty="0"/>
              <a:t>Circuit Breaker (30A, 120/240V)</a:t>
            </a:r>
          </a:p>
          <a:p>
            <a:r>
              <a:rPr lang="en-US" dirty="0"/>
              <a:t>SKU: BR230</a:t>
            </a:r>
          </a:p>
          <a:p>
            <a:endParaRPr lang="en-US" dirty="0"/>
          </a:p>
          <a:p>
            <a:r>
              <a:rPr lang="en-US" dirty="0"/>
              <a:t>November 2023 – ordered</a:t>
            </a:r>
          </a:p>
          <a:p>
            <a:r>
              <a:rPr lang="en-US" b="0" i="0" u="none" strike="noStrike" dirty="0">
                <a:solidFill>
                  <a:srgbClr val="007185"/>
                </a:solidFill>
                <a:effectLst/>
                <a:latin typeface="Amazon Ember"/>
                <a:hlinkClick r:id="rId3"/>
              </a:rPr>
              <a:t>Cutler Hammer BR230 2 Pole 30Amp 120/240V Circuit Breaker</a:t>
            </a:r>
            <a:endParaRPr lang="en-US" dirty="0"/>
          </a:p>
        </p:txBody>
      </p:sp>
      <p:pic>
        <p:nvPicPr>
          <p:cNvPr id="4" name="Picture 3" descr="A diagram of a wire with text&#10;&#10;Description automatically generated with medium confidence">
            <a:extLst>
              <a:ext uri="{FF2B5EF4-FFF2-40B4-BE49-F238E27FC236}">
                <a16:creationId xmlns:a16="http://schemas.microsoft.com/office/drawing/2014/main" id="{71282A6E-C371-6235-6846-586168532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213" y="3998481"/>
            <a:ext cx="2279431" cy="219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0" y="0"/>
            <a:ext cx="3573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Splicing wires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2509D-881B-316D-6E34-85C049F00325}"/>
              </a:ext>
            </a:extLst>
          </p:cNvPr>
          <p:cNvSpPr txBox="1"/>
          <p:nvPr/>
        </p:nvSpPr>
        <p:spPr>
          <a:xfrm>
            <a:off x="204781" y="710414"/>
            <a:ext cx="4184339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en.wikipedia.org</a:t>
            </a:r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/wiki/</a:t>
            </a:r>
            <a:r>
              <a:rPr lang="en-US" sz="1400" b="0" i="0" dirty="0" err="1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Western_Union_splice</a:t>
            </a:r>
            <a:endParaRPr lang="en-US" sz="1400" b="0" i="0" dirty="0">
              <a:solidFill>
                <a:srgbClr val="23262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Western Union splice or Lineman splice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method of joining electrical cable,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developed in the nineteenth century during the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introduction of the telegraph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named for the Western Union telegraph company. </a:t>
            </a:r>
          </a:p>
          <a:p>
            <a:pPr algn="l" fontAlgn="base"/>
            <a:endParaRPr lang="en-US" sz="1400" dirty="0">
              <a:solidFill>
                <a:srgbClr val="23262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method can be used where the cable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 be subject to loading stress. 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wrapping pattern design causes the join</a:t>
            </a:r>
          </a:p>
          <a:p>
            <a:pPr algn="l" fontAlgn="base"/>
            <a:r>
              <a:rPr lang="en-US" sz="1400" b="0" i="0" dirty="0">
                <a:solidFill>
                  <a:srgbClr val="2326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tighten as the conductors pull against each other.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95077C5-F523-DFB3-1C1A-BECA91851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5169" y="230832"/>
            <a:ext cx="3523359" cy="626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39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695</Words>
  <Application>Microsoft Macintosh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-apple-system</vt:lpstr>
      <vt:lpstr>Amazon Ember</vt:lpstr>
      <vt:lpstr>Arial</vt:lpstr>
      <vt:lpstr>Calibri</vt:lpstr>
      <vt:lpstr>Calibri Light</vt:lpstr>
      <vt:lpstr>helvetica-neue</vt:lpstr>
      <vt:lpstr>Menlo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71</cp:revision>
  <dcterms:created xsi:type="dcterms:W3CDTF">2022-06-02T16:58:09Z</dcterms:created>
  <dcterms:modified xsi:type="dcterms:W3CDTF">2024-01-02T03:41:08Z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