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56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43"/>
    <p:restoredTop sz="94790"/>
  </p:normalViewPr>
  <p:slideViewPr>
    <p:cSldViewPr snapToGrid="0" snapToObjects="1">
      <p:cViewPr varScale="1">
        <p:scale>
          <a:sx n="66" d="100"/>
          <a:sy n="6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10/14/22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amazon.com/dp/B08GLJRR4K" TargetMode="External"/><Relationship Id="rId7" Type="http://schemas.openxmlformats.org/officeDocument/2006/relationships/hyperlink" Target="https://www.combinedenergyservices.com/engine-fuels/gasoline-ethanol-fre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https://www.amazon.com/dp/B085H9TLCK/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norwall.com/categories/Standby-Generator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2501900" y="2705725"/>
            <a:ext cx="718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Emergency Generator</a:t>
            </a:r>
          </a:p>
          <a:p>
            <a:pPr algn="ctr"/>
            <a:r>
              <a:rPr lang="en-US" sz="4400" b="1">
                <a:solidFill>
                  <a:srgbClr val="00B0F0"/>
                </a:solidFill>
              </a:rPr>
              <a:t>Electrical Equipment</a:t>
            </a: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E2F8B-B7D9-1B4F-1B07-A9F1932156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709" y="1539765"/>
            <a:ext cx="2188978" cy="2811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0DEBD-C316-4065-82C7-C7B236BE539A}"/>
              </a:ext>
            </a:extLst>
          </p:cNvPr>
          <p:cNvSpPr txBox="1"/>
          <p:nvPr/>
        </p:nvSpPr>
        <p:spPr>
          <a:xfrm>
            <a:off x="408372" y="4519448"/>
            <a:ext cx="3664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Mophorn 25Ft 50Amp Generator Extension Cord 6 Gauge STW 6/3+8/1 Generator Cord UL Listed Generator Power Cord N14-50P to Bare Wire Cut Wire Cord Extension Power Cord RV Motor Home Generator Portable</a:t>
            </a:r>
          </a:p>
          <a:p>
            <a:r>
              <a:rPr lang="en-US" sz="1400"/>
              <a:t>Brand: Mophorn</a:t>
            </a:r>
          </a:p>
          <a:p>
            <a:r>
              <a:rPr lang="en-US" sz="1400"/>
              <a:t>25'</a:t>
            </a:r>
          </a:p>
          <a:p>
            <a:r>
              <a:rPr lang="en-US" sz="1400"/>
              <a:t>$101.00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9FC3-E938-25E9-466C-E55552FC73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475" y="1455682"/>
            <a:ext cx="357505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0431E-8D73-D538-3F4A-B075B1271595}"/>
              </a:ext>
            </a:extLst>
          </p:cNvPr>
          <p:cNvSpPr txBox="1"/>
          <p:nvPr/>
        </p:nvSpPr>
        <p:spPr>
          <a:xfrm>
            <a:off x="4308475" y="4519448"/>
            <a:ext cx="291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WELLUCK RV Power Outlet Box| 50 Amp 125/250 Volt, NEMA 14-50R Receptacle | Enclosed Lockable Outdoor Electrical Panel Weatherproof Plug for Temporary Hookup RV Camper Travel Trailer Car Generator</a:t>
            </a:r>
          </a:p>
          <a:p>
            <a:r>
              <a:rPr lang="en-US" sz="1400"/>
              <a:t>$36.00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70708-76F0-6DD5-5D5B-5FF097B66A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104" y="278898"/>
            <a:ext cx="2064626" cy="117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30F86-1B0E-2E28-0DA6-6CA93F89264B}"/>
              </a:ext>
            </a:extLst>
          </p:cNvPr>
          <p:cNvSpPr txBox="1"/>
          <p:nvPr/>
        </p:nvSpPr>
        <p:spPr>
          <a:xfrm>
            <a:off x="9028387" y="1768739"/>
            <a:ext cx="28272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RVGUARD 4 Prong 30 Amp </a:t>
            </a:r>
          </a:p>
          <a:p>
            <a:r>
              <a:rPr lang="en-US" sz="1400"/>
              <a:t>NEMA L14-30P/L14-30R, 125/250V Up to 7500W </a:t>
            </a:r>
          </a:p>
          <a:p>
            <a:r>
              <a:rPr lang="en-US" sz="1400"/>
              <a:t>10 Gauge SJTW Generator Cord, </a:t>
            </a:r>
          </a:p>
          <a:p>
            <a:r>
              <a:rPr lang="en-US" sz="1400"/>
              <a:t>ETL Listed</a:t>
            </a:r>
          </a:p>
          <a:p>
            <a:r>
              <a:rPr lang="en-US" sz="1400"/>
              <a:t>15 Feet </a:t>
            </a:r>
          </a:p>
          <a:p>
            <a:r>
              <a:rPr lang="en-US" sz="1400"/>
              <a:t>$46.00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7E2D1-6A81-5A82-D249-DEC662A5F57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5890" y="3682234"/>
            <a:ext cx="1021141" cy="1118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61BCC-D73D-3340-2847-0A8607D406A9}"/>
              </a:ext>
            </a:extLst>
          </p:cNvPr>
          <p:cNvSpPr txBox="1"/>
          <p:nvPr/>
        </p:nvSpPr>
        <p:spPr>
          <a:xfrm>
            <a:off x="8923283" y="4918841"/>
            <a:ext cx="2638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Miady NEMA 14-50P Power Plug, 50-Amp 4-Prong 125/250V Straight Blade Angles Dryer Replacement Male Plug</a:t>
            </a:r>
          </a:p>
          <a:p>
            <a:r>
              <a:rPr lang="en-US" sz="1400"/>
              <a:t>$12</a:t>
            </a:r>
          </a:p>
        </p:txBody>
      </p:sp>
    </p:spTree>
    <p:extLst>
      <p:ext uri="{BB962C8B-B14F-4D97-AF65-F5344CB8AC3E}">
        <p14:creationId xmlns:p14="http://schemas.microsoft.com/office/powerpoint/2010/main" val="31579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Outlet for 50A for Tesla /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503102" y="5654697"/>
            <a:ext cx="43302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NEMA 14-50R. </a:t>
            </a:r>
            <a:br>
              <a:rPr lang="en-US" sz="1400"/>
            </a:br>
            <a:r>
              <a:rPr lang="en-US" sz="1400"/>
              <a:t>50A Leviton Outlet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8E66D24-7701-2070-55FF-70F792C6F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9311" y="3276599"/>
            <a:ext cx="5199089" cy="519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4003E-9C46-20F1-72A1-7ED1CCDD58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589" y="1699424"/>
            <a:ext cx="2204310" cy="3581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488CA-640A-6EA1-F53E-49DDC9BDC67B}"/>
              </a:ext>
            </a:extLst>
          </p:cNvPr>
          <p:cNvSpPr txBox="1"/>
          <p:nvPr/>
        </p:nvSpPr>
        <p:spPr>
          <a:xfrm>
            <a:off x="6685613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Outlet for 30A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7B9DD-F455-4E18-CEF6-EFA837636A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18" y="1851512"/>
            <a:ext cx="2032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EDD7C-A413-4B99-C553-E333462DF6D9}"/>
              </a:ext>
            </a:extLst>
          </p:cNvPr>
          <p:cNvSpPr txBox="1"/>
          <p:nvPr/>
        </p:nvSpPr>
        <p:spPr>
          <a:xfrm>
            <a:off x="6794609" y="5614533"/>
            <a:ext cx="43302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NEMA 14-30</a:t>
            </a:r>
            <a:br>
              <a:rPr lang="en-US" sz="1400"/>
            </a:br>
            <a:r>
              <a:rPr lang="en-US" sz="1400"/>
              <a:t>30A Leviton Outlet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32E4B-A729-5C47-72B8-01415F3F149C}"/>
              </a:ext>
            </a:extLst>
          </p:cNvPr>
          <p:cNvSpPr txBox="1"/>
          <p:nvPr/>
        </p:nvSpPr>
        <p:spPr>
          <a:xfrm>
            <a:off x="0" y="0"/>
            <a:ext cx="279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Honda EU7000is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4BA51-EDB5-4E61-9566-99E5138CFA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073" y="511284"/>
            <a:ext cx="3207141" cy="2917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82358-62C0-8346-DA70-6D7A2D6E0636}"/>
              </a:ext>
            </a:extLst>
          </p:cNvPr>
          <p:cNvSpPr txBox="1"/>
          <p:nvPr/>
        </p:nvSpPr>
        <p:spPr>
          <a:xfrm>
            <a:off x="7830207" y="3817941"/>
            <a:ext cx="26486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hlinkClick r:id="rId3"/>
              </a:rPr>
              <a:t>https://www.amazon.com/dp/B08GLJRR4K</a:t>
            </a:r>
            <a:endParaRPr lang="en-US" sz="10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2A01C-7816-1F3D-DCB8-9C8F0E88DB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787" y="108607"/>
            <a:ext cx="2289513" cy="2158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BD339F-C95E-6936-A9D9-97B921982029}"/>
              </a:ext>
            </a:extLst>
          </p:cNvPr>
          <p:cNvSpPr txBox="1"/>
          <p:nvPr/>
        </p:nvSpPr>
        <p:spPr>
          <a:xfrm>
            <a:off x="7514896" y="2648390"/>
            <a:ext cx="35419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WELLUCK 30 Amp Generator Power Inlet Box, NEMA 3R Power Inlet Box with 4 Prone, PB30, L14-30P, 125/250 Volt, 7500W Generator Inlet for Outdoor Receptacle, Generator Outlet, Weatherproof, ETL Listed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418A0-47E8-3486-75DD-01ED1028AD78}"/>
              </a:ext>
            </a:extLst>
          </p:cNvPr>
          <p:cNvSpPr txBox="1"/>
          <p:nvPr/>
        </p:nvSpPr>
        <p:spPr>
          <a:xfrm>
            <a:off x="7189075" y="6400461"/>
            <a:ext cx="2963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hlinkClick r:id="rId5"/>
              </a:rPr>
              <a:t>https://www.amazon.com/dp/B085H9TLCK/</a:t>
            </a:r>
            <a:endParaRPr lang="en-US" sz="10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648C3-E577-CE50-0302-4273FBBEBF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9143" y="4681457"/>
            <a:ext cx="2863850" cy="1593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A9EDE-9CB6-56C4-5ACD-F3B9DDDAFB3C}"/>
              </a:ext>
            </a:extLst>
          </p:cNvPr>
          <p:cNvSpPr txBox="1"/>
          <p:nvPr/>
        </p:nvSpPr>
        <p:spPr>
          <a:xfrm>
            <a:off x="10468304" y="5053939"/>
            <a:ext cx="13768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10'   $40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15'   $46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25'   $50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40'   $89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50'  $119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75'  $169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100'  $209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DC072F-AAAF-599A-9C45-22E6F374C74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787" y="119118"/>
            <a:ext cx="2289513" cy="2158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CA47F-FC67-A59C-94D1-11E25024507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9143" y="4694460"/>
            <a:ext cx="286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3B008-EB3E-94AE-9FF4-935BD6E57CD6}"/>
              </a:ext>
            </a:extLst>
          </p:cNvPr>
          <p:cNvSpPr txBox="1"/>
          <p:nvPr/>
        </p:nvSpPr>
        <p:spPr>
          <a:xfrm>
            <a:off x="399393" y="3761277"/>
            <a:ext cx="3373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 gasoline without Ethanol</a:t>
            </a:r>
          </a:p>
          <a:p>
            <a:r>
              <a:rPr lang="en-US" sz="1400"/>
              <a:t>the 24x7 CES gasoline station </a:t>
            </a:r>
          </a:p>
          <a:p>
            <a:r>
              <a:rPr lang="en-US" sz="1400"/>
              <a:t>276 E. Broadway, Monticello, NY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CES = Combined Energy Services</a:t>
            </a:r>
          </a:p>
          <a:p>
            <a:endParaRPr lang="en-US" sz="1400"/>
          </a:p>
          <a:p>
            <a:r>
              <a:rPr lang="en-US" sz="1400"/>
              <a:t>Also the main CES store:</a:t>
            </a:r>
          </a:p>
          <a:p>
            <a:r>
              <a:rPr lang="en-US" sz="1400"/>
              <a:t>216 East Broadway, Monticello, NY 12701</a:t>
            </a:r>
          </a:p>
          <a:p>
            <a:r>
              <a:rPr lang="en-US" sz="1400"/>
              <a:t>Phone: (845) 794-1210</a:t>
            </a:r>
          </a:p>
          <a:p>
            <a:r>
              <a:rPr lang="en-US" sz="1400"/>
              <a:t>Mon – Fri: 8 a.m. – 5 p.m, Closed Saturday</a:t>
            </a:r>
          </a:p>
          <a:p>
            <a:r>
              <a:rPr lang="en-US" sz="1400">
                <a:hlinkClick r:id="rId7"/>
              </a:rPr>
              <a:t>https://www.combinedenergyservices.com/engine-fuels/gasoline-ethanol-free</a:t>
            </a:r>
            <a:endParaRPr lang="en-US" sz="1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CC76B1-3DBB-3BD0-FC22-0677ED6BF6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9858" y="2648390"/>
            <a:ext cx="2818291" cy="17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6FE47-BB4C-FCF2-33ED-2A30345CD962}"/>
              </a:ext>
            </a:extLst>
          </p:cNvPr>
          <p:cNvSpPr txBox="1"/>
          <p:nvPr/>
        </p:nvSpPr>
        <p:spPr>
          <a:xfrm>
            <a:off x="262759" y="283779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Electrical Breaker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93CB-50FF-ABA2-02A3-D95B14ECE23D}"/>
              </a:ext>
            </a:extLst>
          </p:cNvPr>
          <p:cNvSpPr txBox="1"/>
          <p:nvPr/>
        </p:nvSpPr>
        <p:spPr>
          <a:xfrm>
            <a:off x="262759" y="851338"/>
            <a:ext cx="541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need 50A 2-pole breaker</a:t>
            </a:r>
          </a:p>
          <a:p>
            <a:r>
              <a:rPr lang="en-US"/>
              <a:t>The Panel is compatible with Cutler Hammer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D2391-A8A3-24F4-696B-8A74248D4A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358" y="1695896"/>
            <a:ext cx="3083035" cy="3162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FB735-D6A7-67F0-6924-8A25EC0637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92646" y="4271998"/>
            <a:ext cx="1847357" cy="310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1E093-C62A-6F22-068D-C20B4219110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558" y="3301917"/>
            <a:ext cx="1902591" cy="3196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0A280-0C58-48C6-6374-6950E70484B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5415" y="3301917"/>
            <a:ext cx="1902591" cy="3196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6ECB1-CBC6-46CA-370A-54A0F010E3EC}"/>
              </a:ext>
            </a:extLst>
          </p:cNvPr>
          <p:cNvSpPr txBox="1"/>
          <p:nvPr/>
        </p:nvSpPr>
        <p:spPr>
          <a:xfrm>
            <a:off x="8145517" y="158840"/>
            <a:ext cx="392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August 2022 – bought on amazon:</a:t>
            </a:r>
          </a:p>
          <a:p>
            <a:endParaRPr lang="en-US" sz="1400"/>
          </a:p>
          <a:p>
            <a:r>
              <a:rPr lang="en-US" sz="1400"/>
              <a:t>CH250 2-Pole 50-Amp Circuit Breaker, Type CH 3/4-Inch Plug-On Molded Case Circuit Breaker, Thermal Magnetic Protection, 10 KAIC, 120/240V, Fit for Cutler Hammer Load Centers (3 Years Warranty)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6762-F007-05A8-1499-16EDCBCDF19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9357" y="1543835"/>
            <a:ext cx="2755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3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Backup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395453" y="972458"/>
            <a:ext cx="43302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Home Standbuy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10-26 kW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Natural Gas or LP Propane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$2K - $7K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https://www.norwall.com/categories/Standby-Generators/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9CFF9-00BD-4BA2-E5AC-DE18F456AAAC}"/>
              </a:ext>
            </a:extLst>
          </p:cNvPr>
          <p:cNvSpPr txBox="1"/>
          <p:nvPr/>
        </p:nvSpPr>
        <p:spPr>
          <a:xfrm>
            <a:off x="5847009" y="972458"/>
            <a:ext cx="5331853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Natural gas – delivered only by pipelines where available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LP = Liquid Petroleum = Propane. </a:t>
            </a:r>
            <a:br>
              <a:rPr lang="en-US" sz="1400"/>
            </a:br>
            <a:r>
              <a:rPr lang="en-US" sz="1400"/>
              <a:t>.. Stored in a metal tank under pressure 850 kPa (becomes liquid).</a:t>
            </a:r>
            <a:br>
              <a:rPr lang="en-US" sz="1400"/>
            </a:br>
            <a:r>
              <a:rPr lang="en-US" sz="1400"/>
              <a:t>.. Provides twice more BTUs (compared to natural gas).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07AA20-1083-1F3A-EDF5-D3E1CC7239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002" y="2697914"/>
            <a:ext cx="2692401" cy="1910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642050-DD4B-0D74-7AC4-7975E8F2E359}"/>
              </a:ext>
            </a:extLst>
          </p:cNvPr>
          <p:cNvSpPr txBox="1"/>
          <p:nvPr/>
        </p:nvSpPr>
        <p:spPr>
          <a:xfrm>
            <a:off x="975003" y="4739656"/>
            <a:ext cx="335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Champion 100179 Generator</a:t>
            </a:r>
          </a:p>
          <a:p>
            <a:r>
              <a:rPr lang="en-US"/>
              <a:t>12.5KW</a:t>
            </a:r>
          </a:p>
          <a:p>
            <a:r>
              <a:rPr lang="en-US"/>
              <a:t>$4,200 at Walmart</a:t>
            </a:r>
          </a:p>
          <a:p>
            <a:r>
              <a:rPr lang="en-US"/>
              <a:t>High-rated by Consumer Reports</a:t>
            </a:r>
          </a:p>
        </p:txBody>
      </p:sp>
    </p:spTree>
    <p:extLst>
      <p:ext uri="{BB962C8B-B14F-4D97-AF65-F5344CB8AC3E}">
        <p14:creationId xmlns:p14="http://schemas.microsoft.com/office/powerpoint/2010/main" val="203400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451</Words>
  <Application>Microsoft Macintosh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18</cp:revision>
  <dcterms:created xsi:type="dcterms:W3CDTF">2022-06-02T16:58:09Z</dcterms:created>
  <dcterms:modified xsi:type="dcterms:W3CDTF">2022-10-15T02:44:22Z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