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6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7"/>
    <p:restoredTop sz="94762"/>
  </p:normalViewPr>
  <p:slideViewPr>
    <p:cSldViewPr snapToGrid="0" snapToObjects="1">
      <p:cViewPr varScale="1">
        <p:scale>
          <a:sx n="98" d="100"/>
          <a:sy n="98" d="100"/>
        </p:scale>
        <p:origin x="21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811CC-6321-BF4C-AA9B-846696B364A6}" type="datetimeFigureOut">
              <a:t>7/15/23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92BD9-63A1-134F-B654-3B9CE90911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2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A29CC6-BDE5-3C43-4113-ECCD1C68D852}"/>
              </a:ext>
            </a:extLst>
          </p:cNvPr>
          <p:cNvSpPr txBox="1"/>
          <p:nvPr/>
        </p:nvSpPr>
        <p:spPr>
          <a:xfrm>
            <a:off x="159008" y="34881"/>
            <a:ext cx="4205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Automotive Battery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960EDE-800B-A678-3584-E2A590869989}"/>
              </a:ext>
            </a:extLst>
          </p:cNvPr>
          <p:cNvSpPr txBox="1"/>
          <p:nvPr/>
        </p:nvSpPr>
        <p:spPr>
          <a:xfrm>
            <a:off x="159008" y="678689"/>
            <a:ext cx="397811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lead storage battery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wet cell (flooded) battery, with six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each cell is filled with sulfuric acid 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cell has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alternate plates:</a:t>
            </a:r>
            <a:b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.. (-) cathode - lead</a:t>
            </a:r>
            <a:b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.. (+) anode - lead dioxide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E45FC6-E697-30B7-802C-514EA4AB3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7973" y="187296"/>
            <a:ext cx="4785019" cy="256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DAE04D-ABF8-8FF6-D69D-81310AD629E5}"/>
              </a:ext>
            </a:extLst>
          </p:cNvPr>
          <p:cNvSpPr txBox="1"/>
          <p:nvPr/>
        </p:nvSpPr>
        <p:spPr>
          <a:xfrm>
            <a:off x="145945" y="2184272"/>
            <a:ext cx="5009292" cy="4401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Amp hours (Ah) - energy storage capacity (typically 40-100 Ah)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 100 Ah battery should be able to continuously provide 5 amps for 20 hours while maintaining a voltage of at least 10.5 volts.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Note: the relationship between the Ah capacity and the discharge rate is not linear; as the discharge rate is increased, the capacity decreases. A battery with a 100 Ah rating generally will not be able to maintain a voltage above 10.5 volts for 10 hours while being discharged at constant rate of 10 amps.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Note: Capacity also decreases with temperature.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2021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CCA , CA, MCA, HCA = Cranking amperes for 12V battery: for 30 sec, while maintaining a voltage of at least 7.2 volts</a:t>
            </a:r>
            <a:b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.. CCA = Cold cranking amperes: at 0 °F (−18 °C)</a:t>
            </a:r>
            <a:b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.. CA = Cranking amperes = like CCA, but at 32 °F (0 °C)</a:t>
            </a:r>
            <a:b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.. MCA = Marine cranking amperes = like CA</a:t>
            </a:r>
            <a:b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.. HCA = Hot cranking amperes: at 80 °F (27 °C)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SoH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State-of-Health (%)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SoC </a:t>
            </a:r>
            <a:r>
              <a:rPr lang="en-US" sz="1400" b="0" i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 State-of-Charge (%)</a:t>
            </a:r>
            <a:endParaRPr lang="en-US" sz="1400" b="0" i="0" dirty="0">
              <a:solidFill>
                <a:srgbClr val="2021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0BF7D3-466D-C08A-84E1-E098EC2D6A05}"/>
              </a:ext>
            </a:extLst>
          </p:cNvPr>
          <p:cNvSpPr txBox="1"/>
          <p:nvPr/>
        </p:nvSpPr>
        <p:spPr>
          <a:xfrm>
            <a:off x="5589726" y="3142586"/>
            <a:ext cx="6456329" cy="3600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Battery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151"/>
                </a:solidFill>
                <a:latin typeface="Söhne"/>
              </a:rPr>
              <a:t>STD - 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tandard flooded (wet cell) = liquid electrolyte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151"/>
                </a:solidFill>
                <a:latin typeface="Söhne"/>
              </a:rPr>
              <a:t>AGM = A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bsorbed 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G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lass 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M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at = electrolyte in glass mat, spill-proof, maintenance free, faster charging, safer, do not need ventilation, more durable, can deliver more current, a bit more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Gel Cell  - similar to AGM, sealed, use a silica-type gel, maintenance-free, leak-proof, and very safe, but they are more sensitive to 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Calcium-Calcium Batteries - has calcium alloy on both + &amp; - plates to reduce the fluid loss, and therefore, decrease the rate of self-discharge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Deep Cycle Batteries - designed to be discharged down as much as 80% time after time,  Have much thicker 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Lithium-Ion Batteries – popular in electric vehicles and hybrids. They're lighter and more efficient, but also more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Nickel-Metal Hydride (NiMH) Batteries - often used in hybrid vehicles. They have a high energy density and a long cycle life, but they also suffer from the 'memory effect'</a:t>
            </a:r>
          </a:p>
        </p:txBody>
      </p:sp>
    </p:spTree>
    <p:extLst>
      <p:ext uri="{BB962C8B-B14F-4D97-AF65-F5344CB8AC3E}">
        <p14:creationId xmlns:p14="http://schemas.microsoft.com/office/powerpoint/2010/main" val="415247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256B0D-560F-37D9-5B1B-6469E28A1F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2600" y="1752600"/>
            <a:ext cx="2673350" cy="2769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3A2EE7-230C-52BA-FEC0-3A8A984E3D2C}"/>
              </a:ext>
            </a:extLst>
          </p:cNvPr>
          <p:cNvSpPr txBox="1"/>
          <p:nvPr/>
        </p:nvSpPr>
        <p:spPr>
          <a:xfrm>
            <a:off x="533400" y="228600"/>
            <a:ext cx="267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12V AGM ATV Batteries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628D4-8616-8BE5-8ED9-5DCE6CF23C21}"/>
              </a:ext>
            </a:extLst>
          </p:cNvPr>
          <p:cNvSpPr txBox="1"/>
          <p:nvPr/>
        </p:nvSpPr>
        <p:spPr>
          <a:xfrm>
            <a:off x="2403474" y="4648200"/>
            <a:ext cx="1711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FAYTX20HL</a:t>
            </a:r>
          </a:p>
          <a:p>
            <a:r>
              <a:rPr lang="en-US" dirty="0"/>
              <a:t>12 V</a:t>
            </a:r>
          </a:p>
          <a:p>
            <a:r>
              <a:rPr lang="en-US" dirty="0"/>
              <a:t>310 CCA</a:t>
            </a:r>
          </a:p>
          <a:p>
            <a:r>
              <a:rPr lang="en-US" dirty="0"/>
              <a:t>18 Amp Hour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37076-83F4-3637-F06A-B55C450BB6F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4739" y="1747345"/>
            <a:ext cx="2681313" cy="27696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E07F54-53D9-6A6D-B3B7-9A59981DFDF1}"/>
              </a:ext>
            </a:extLst>
          </p:cNvPr>
          <p:cNvSpPr txBox="1"/>
          <p:nvPr/>
        </p:nvSpPr>
        <p:spPr>
          <a:xfrm>
            <a:off x="5943600" y="4648200"/>
            <a:ext cx="15756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TX20HL</a:t>
            </a:r>
          </a:p>
          <a:p>
            <a:r>
              <a:rPr lang="en-US" dirty="0"/>
              <a:t>12 V</a:t>
            </a:r>
          </a:p>
          <a:p>
            <a:r>
              <a:rPr lang="en-US" dirty="0"/>
              <a:t>310 CCA</a:t>
            </a:r>
          </a:p>
          <a:p>
            <a:r>
              <a:rPr lang="en-US" dirty="0"/>
              <a:t>18 Amp Hour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4A4A28-991F-398E-A565-FDF7FECC3052}"/>
              </a:ext>
            </a:extLst>
          </p:cNvPr>
          <p:cNvSpPr txBox="1"/>
          <p:nvPr/>
        </p:nvSpPr>
        <p:spPr>
          <a:xfrm>
            <a:off x="9525000" y="4648199"/>
            <a:ext cx="17113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MX20-3</a:t>
            </a:r>
          </a:p>
          <a:p>
            <a:r>
              <a:rPr lang="en-US" dirty="0"/>
              <a:t>12V </a:t>
            </a:r>
          </a:p>
          <a:p>
            <a:r>
              <a:rPr lang="en-US" dirty="0"/>
              <a:t>310 CCA</a:t>
            </a:r>
          </a:p>
          <a:p>
            <a:r>
              <a:rPr lang="en-US" dirty="0"/>
              <a:t>18 Amp Hour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B28105-293B-7E90-2131-0D74D602C50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841" y="2057400"/>
            <a:ext cx="3195749" cy="22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2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461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106</cp:revision>
  <dcterms:created xsi:type="dcterms:W3CDTF">2022-05-02T00:38:22Z</dcterms:created>
  <dcterms:modified xsi:type="dcterms:W3CDTF">2023-07-15T17:20:45Z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