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6" r:id="rId2"/>
    <p:sldId id="279" r:id="rId3"/>
    <p:sldId id="274" r:id="rId4"/>
    <p:sldId id="282" r:id="rId5"/>
    <p:sldId id="277" r:id="rId6"/>
    <p:sldId id="278" r:id="rId7"/>
    <p:sldId id="275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NVFKhcY_6DQ" TargetMode="External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folks.com/store?q=flai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tractors/compact-tractors/1-series-sub-compact-tractors/1025r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wessexintl.com/machines/atv-equipment/flail-mowers/atv-flail-mower/" TargetMode="External"/><Relationship Id="rId3" Type="http://schemas.openxmlformats.org/officeDocument/2006/relationships/hyperlink" Target="https://chapmanmachinery.com/agricultural-machinery/atv-flail-mower-pro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s://www.youtube.com/watch?v=h3kInXmBJIQ" TargetMode="External"/><Relationship Id="rId2" Type="http://schemas.openxmlformats.org/officeDocument/2006/relationships/hyperlink" Target="https://www.youtube.com/watch?v=Nywy8u_rU8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hyperlink" Target="https://www.paddockmachinery.com/products/atv-slasher-mower" TargetMode="External"/><Relationship Id="rId5" Type="http://schemas.openxmlformats.org/officeDocument/2006/relationships/image" Target="../media/image28.png"/><Relationship Id="rId10" Type="http://schemas.openxmlformats.org/officeDocument/2006/relationships/hyperlink" Target="https://www.youtube.com/watch?v=_kov_z-XbnE" TargetMode="External"/><Relationship Id="rId4" Type="http://schemas.openxmlformats.org/officeDocument/2006/relationships/hyperlink" Target="https://betstco.com/product/pk-at145e/" TargetMode="External"/><Relationship Id="rId9" Type="http://schemas.openxmlformats.org/officeDocument/2006/relationships/hyperlink" Target="https://www.youtube.com/watch?v=J0GkhTS5nus" TargetMode="External"/><Relationship Id="rId14" Type="http://schemas.openxmlformats.org/officeDocument/2006/relationships/hyperlink" Target="https://www.youtube.com/watch?v=siYmHS_gK0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4611B-C002-9A6D-40CA-A84D547BC5CF}"/>
              </a:ext>
            </a:extLst>
          </p:cNvPr>
          <p:cNvSpPr txBox="1"/>
          <p:nvPr/>
        </p:nvSpPr>
        <p:spPr>
          <a:xfrm>
            <a:off x="9190048" y="2945911"/>
            <a:ext cx="3046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Drum cutters - two 36" disks = drums</a:t>
            </a:r>
          </a:p>
        </p:txBody>
      </p:sp>
      <p:pic>
        <p:nvPicPr>
          <p:cNvPr id="3" name="Picture 4" descr="Minos Agri Rotary Drum Mower (T-TCBM) | Farmtech Machinery">
            <a:extLst>
              <a:ext uri="{FF2B5EF4-FFF2-40B4-BE49-F238E27FC236}">
                <a16:creationId xmlns:a16="http://schemas.microsoft.com/office/drawing/2014/main" id="{3A2D26B7-F3DA-A261-71BB-50FB4AF1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03123" y="1462265"/>
            <a:ext cx="1851389" cy="138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ower - Brush Hog - Tractor Mount - Rental-World">
            <a:extLst>
              <a:ext uri="{FF2B5EF4-FFF2-40B4-BE49-F238E27FC236}">
                <a16:creationId xmlns:a16="http://schemas.microsoft.com/office/drawing/2014/main" id="{D1CAF453-051F-C786-A4DF-E3B474515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9274" y="1449830"/>
            <a:ext cx="1851389" cy="138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st Sickle Bar Mower For Compact Tractors">
            <a:extLst>
              <a:ext uri="{FF2B5EF4-FFF2-40B4-BE49-F238E27FC236}">
                <a16:creationId xmlns:a16="http://schemas.microsoft.com/office/drawing/2014/main" id="{9B23F717-08C0-B2FB-4BE9-548EF6A51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324" y="1449830"/>
            <a:ext cx="1967309" cy="13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C9296-17ED-3ED0-68E1-4F1D78555E8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1225" y="1462265"/>
            <a:ext cx="2345837" cy="1375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34336-EFBB-F5A0-43C6-4CC6B99F7C1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572" y="3978817"/>
            <a:ext cx="1986702" cy="1665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2034720" y="81451"/>
            <a:ext cx="75822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Hay Mowers - Cutting Grass on Big Fields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(typically using using tractor with PTO and 3-point hitch)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56D527-2E0E-B2E2-8EC6-F64553016B6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2728" y="4032154"/>
            <a:ext cx="2547850" cy="1683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825166-70EE-337F-E0CD-5962F8C0B95D}"/>
              </a:ext>
            </a:extLst>
          </p:cNvPr>
          <p:cNvSpPr txBox="1"/>
          <p:nvPr/>
        </p:nvSpPr>
        <p:spPr>
          <a:xfrm>
            <a:off x="437324" y="2905780"/>
            <a:ext cx="1754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Sickle Bar Mower - reciprocating blade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D85623-CDDF-A95E-F06B-D801532B8AD5}"/>
              </a:ext>
            </a:extLst>
          </p:cNvPr>
          <p:cNvSpPr txBox="1"/>
          <p:nvPr/>
        </p:nvSpPr>
        <p:spPr>
          <a:xfrm>
            <a:off x="3253666" y="2905780"/>
            <a:ext cx="2547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Rotary cutters - brush hog, one big horizontal cutter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2A8EF-BF5F-1A81-1E22-4C50FDEE631D}"/>
              </a:ext>
            </a:extLst>
          </p:cNvPr>
          <p:cNvSpPr txBox="1"/>
          <p:nvPr/>
        </p:nvSpPr>
        <p:spPr>
          <a:xfrm>
            <a:off x="6998992" y="2866280"/>
            <a:ext cx="18513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Disk mowers – use many small 18" disks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2B3CB5-ECE9-C0A6-097E-5F813CD06D35}"/>
              </a:ext>
            </a:extLst>
          </p:cNvPr>
          <p:cNvSpPr txBox="1"/>
          <p:nvPr/>
        </p:nvSpPr>
        <p:spPr>
          <a:xfrm>
            <a:off x="6391823" y="5794563"/>
            <a:ext cx="425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Flail cutters (horizontal cylinder with attached "flails"), can be PTO-driven or tow-behind (used with ATV/UTV)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644A9-4E4E-1F06-971E-27EA3E908115}"/>
              </a:ext>
            </a:extLst>
          </p:cNvPr>
          <p:cNvSpPr txBox="1"/>
          <p:nvPr/>
        </p:nvSpPr>
        <p:spPr>
          <a:xfrm>
            <a:off x="861572" y="5737905"/>
            <a:ext cx="340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Haybine</a:t>
            </a:r>
            <a:r>
              <a:rPr lang="en-US" sz="1400" dirty="0">
                <a:solidFill>
                  <a:srgbClr val="0070C0"/>
                </a:solidFill>
              </a:rPr>
              <a:t> Mower (Mower-Conditioner) – uses reel, disk or sickle cutter, and crimper rolls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0E839E-9ED9-7B14-8A6C-5707A021126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9552" y="4019812"/>
            <a:ext cx="2488769" cy="17090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B4A64C-433D-5C55-E1AE-9664A8B23617}"/>
              </a:ext>
            </a:extLst>
          </p:cNvPr>
          <p:cNvSpPr txBox="1"/>
          <p:nvPr/>
        </p:nvSpPr>
        <p:spPr>
          <a:xfrm>
            <a:off x="6946117" y="3679179"/>
            <a:ext cx="575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PTO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172E68-2399-0828-6341-A403003A0A21}"/>
              </a:ext>
            </a:extLst>
          </p:cNvPr>
          <p:cNvSpPr txBox="1"/>
          <p:nvPr/>
        </p:nvSpPr>
        <p:spPr>
          <a:xfrm>
            <a:off x="9388516" y="3691521"/>
            <a:ext cx="124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Tow Behind</a:t>
            </a: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Sickle Bar Mower For Compact Tractors">
            <a:extLst>
              <a:ext uri="{FF2B5EF4-FFF2-40B4-BE49-F238E27FC236}">
                <a16:creationId xmlns:a16="http://schemas.microsoft.com/office/drawing/2014/main" id="{858A1510-6FDA-9DED-CC15-380723C84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352" y="1156150"/>
            <a:ext cx="5877560" cy="41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0277F9-2A2F-C784-9095-762CCE93C521}"/>
              </a:ext>
            </a:extLst>
          </p:cNvPr>
          <p:cNvSpPr txBox="1"/>
          <p:nvPr/>
        </p:nvSpPr>
        <p:spPr>
          <a:xfrm>
            <a:off x="-3048" y="0"/>
            <a:ext cx="2791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Sickle Bar Mower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DD760-4F7E-582B-096C-2BA37D7BFF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8904" y="377444"/>
            <a:ext cx="2142744" cy="2278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1149C-80C0-8BBD-996E-34B39E83852F}"/>
              </a:ext>
            </a:extLst>
          </p:cNvPr>
          <p:cNvSpPr txBox="1"/>
          <p:nvPr/>
        </p:nvSpPr>
        <p:spPr>
          <a:xfrm>
            <a:off x="10448544" y="2922312"/>
            <a:ext cx="597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Sickle</a:t>
            </a:r>
          </a:p>
        </p:txBody>
      </p:sp>
    </p:spTree>
    <p:extLst>
      <p:ext uri="{BB962C8B-B14F-4D97-AF65-F5344CB8AC3E}">
        <p14:creationId xmlns:p14="http://schemas.microsoft.com/office/powerpoint/2010/main" val="323667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E655C-1959-1757-47E0-4E6CC8EAC0E0}"/>
              </a:ext>
            </a:extLst>
          </p:cNvPr>
          <p:cNvSpPr txBox="1"/>
          <p:nvPr/>
        </p:nvSpPr>
        <p:spPr>
          <a:xfrm>
            <a:off x="0" y="0"/>
            <a:ext cx="703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Brush Hog (single spindle rotary cutter)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1B499-87FE-7810-945D-DDD54106E5BC}"/>
              </a:ext>
            </a:extLst>
          </p:cNvPr>
          <p:cNvSpPr txBox="1"/>
          <p:nvPr/>
        </p:nvSpPr>
        <p:spPr>
          <a:xfrm>
            <a:off x="199696" y="573570"/>
            <a:ext cx="6936828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brush = scrub vegetation = low woody plants (between grass or heath and high forest).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Bush hogging, a.k.a. brush hogging - clearing lands of tall grass, small trees and brush.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bush hog is a rotary cutter usually attached to the back of a farm tractor using the three-point hitch and are driven via the power take-off (PTO). No belts 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need 5 horse power on PTO for each 1 ft of width of brush hog. So for a 6 ft width you need 30 HP on PTO, so probably 50HP total, because power on PTO is usually ~70% of total engine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bush hog has blades that are not rigidly attached to the drive like a lawnmower blade but are on hinges. This way, if the blade hits a rock or a stump, then it can bounce backward or inward. The centrifugal force will then make it go outwards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tractor need to have a hydraulic system and a PTO shaft</a:t>
            </a:r>
          </a:p>
        </p:txBody>
      </p:sp>
      <p:pic>
        <p:nvPicPr>
          <p:cNvPr id="1026" name="Picture 2" descr="Mower - Brush Hog - Tractor Mount - Rental-World">
            <a:extLst>
              <a:ext uri="{FF2B5EF4-FFF2-40B4-BE49-F238E27FC236}">
                <a16:creationId xmlns:a16="http://schemas.microsoft.com/office/drawing/2014/main" id="{9769C4D9-8EBB-1EC9-6FF3-3100C893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696" y="3150410"/>
            <a:ext cx="4859130" cy="36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ve Bushhog Blades And Baseplate With No impact wrench - YouTube">
            <a:extLst>
              <a:ext uri="{FF2B5EF4-FFF2-40B4-BE49-F238E27FC236}">
                <a16:creationId xmlns:a16="http://schemas.microsoft.com/office/drawing/2014/main" id="{A8C77F7B-1AEF-A0D8-F166-B6BF7539D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546" y="3150410"/>
            <a:ext cx="4859131" cy="318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bota Brush Hogging - YouTube">
            <a:extLst>
              <a:ext uri="{FF2B5EF4-FFF2-40B4-BE49-F238E27FC236}">
                <a16:creationId xmlns:a16="http://schemas.microsoft.com/office/drawing/2014/main" id="{2124B89D-7D5D-C897-04C5-C2C8CDAE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1111" y="239423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F3214-D50D-FC4F-11C4-B8E552EF41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1879600"/>
            <a:ext cx="5283200" cy="309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7A782-7D5B-F27D-F9A6-F81012D51CF8}"/>
              </a:ext>
            </a:extLst>
          </p:cNvPr>
          <p:cNvSpPr txBox="1"/>
          <p:nvPr/>
        </p:nvSpPr>
        <p:spPr>
          <a:xfrm>
            <a:off x="-3049" y="0"/>
            <a:ext cx="5710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Disk Mower – multiple small disks</a:t>
            </a:r>
          </a:p>
        </p:txBody>
      </p:sp>
    </p:spTree>
    <p:extLst>
      <p:ext uri="{BB962C8B-B14F-4D97-AF65-F5344CB8AC3E}">
        <p14:creationId xmlns:p14="http://schemas.microsoft.com/office/powerpoint/2010/main" val="379936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t Sale China Agriculture Rotary Drum Mower Pull Behind Mower In Russia  Ukraine Sale Drum Mowers For Hay - Buy Drum Mower Blades Agrose Drum Mower  Trator Drum Mower 3 Point Hitch">
            <a:extLst>
              <a:ext uri="{FF2B5EF4-FFF2-40B4-BE49-F238E27FC236}">
                <a16:creationId xmlns:a16="http://schemas.microsoft.com/office/drawing/2014/main" id="{7A0C9812-CD40-704F-C273-774703DDE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984" y="2663952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os Agri Rotary Drum Mower (T-TCBM) | Farmtech Machinery">
            <a:extLst>
              <a:ext uri="{FF2B5EF4-FFF2-40B4-BE49-F238E27FC236}">
                <a16:creationId xmlns:a16="http://schemas.microsoft.com/office/drawing/2014/main" id="{91F94928-D8EA-895C-3E50-0138EE33C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1184" y="2663952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A3E796-D908-EEA4-6901-DCCA114BF6C1}"/>
              </a:ext>
            </a:extLst>
          </p:cNvPr>
          <p:cNvSpPr txBox="1"/>
          <p:nvPr/>
        </p:nvSpPr>
        <p:spPr>
          <a:xfrm>
            <a:off x="100584" y="118872"/>
            <a:ext cx="232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Drum Mower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8D1B4-4551-74C7-E21A-121E4BD2FF34}"/>
              </a:ext>
            </a:extLst>
          </p:cNvPr>
          <p:cNvSpPr txBox="1"/>
          <p:nvPr/>
        </p:nvSpPr>
        <p:spPr>
          <a:xfrm>
            <a:off x="468630" y="800207"/>
            <a:ext cx="6112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drum mower (a.k.a. disc mower) - uses one or more drum-like structures that house a set of rapidly rotating cutting blades.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A36EF-5125-A39D-94A6-FBCF9CD4BA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909" y="2663952"/>
            <a:ext cx="3391163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9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1BDA35-D69B-DB3B-CEBF-9307BCB63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04" y="925228"/>
            <a:ext cx="3158236" cy="2648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250A7-070D-AEF4-F39F-583D70FD74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04" y="3739056"/>
            <a:ext cx="3168824" cy="177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C217D-90F8-71CD-A468-D0ACD3C6C6E7}"/>
              </a:ext>
            </a:extLst>
          </p:cNvPr>
          <p:cNvSpPr txBox="1"/>
          <p:nvPr/>
        </p:nvSpPr>
        <p:spPr>
          <a:xfrm>
            <a:off x="-3048" y="0"/>
            <a:ext cx="4538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Haybine</a:t>
            </a:r>
            <a:r>
              <a:rPr lang="en-US" sz="2800" b="1" dirty="0"/>
              <a:t> Mower-Conditioner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BF440-2A5F-9C96-0BFB-E835E8CC01A8}"/>
              </a:ext>
            </a:extLst>
          </p:cNvPr>
          <p:cNvSpPr txBox="1"/>
          <p:nvPr/>
        </p:nvSpPr>
        <p:spPr>
          <a:xfrm>
            <a:off x="5787898" y="146903"/>
            <a:ext cx="61630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 </a:t>
            </a:r>
            <a:r>
              <a:rPr lang="en-US" sz="1400" b="1" dirty="0" err="1">
                <a:solidFill>
                  <a:srgbClr val="FF0000"/>
                </a:solidFill>
              </a:rPr>
              <a:t>haybine</a:t>
            </a:r>
            <a:r>
              <a:rPr lang="en-US" sz="1400" b="1" dirty="0">
                <a:solidFill>
                  <a:srgbClr val="FF0000"/>
                </a:solidFill>
              </a:rPr>
              <a:t> mower</a:t>
            </a:r>
            <a:r>
              <a:rPr lang="en-US" sz="1400" dirty="0"/>
              <a:t> (a.k.a. </a:t>
            </a:r>
            <a:r>
              <a:rPr lang="en-US" sz="1400" b="1" dirty="0">
                <a:solidFill>
                  <a:srgbClr val="FF0000"/>
                </a:solidFill>
              </a:rPr>
              <a:t>mower-conditioner</a:t>
            </a:r>
            <a:r>
              <a:rPr lang="en-US" sz="1400" dirty="0"/>
              <a:t>) – cuts hay and conditions them to accelerate the drying process. Very reliable "work horse".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0000"/>
                </a:solidFill>
                <a:effectLst/>
              </a:rPr>
              <a:t>Reel</a:t>
            </a:r>
            <a:r>
              <a:rPr lang="en-US" sz="1400" b="0" i="0" dirty="0">
                <a:effectLst/>
              </a:rPr>
              <a:t> - spins to guide the grass into the cutting mechanism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Cutting</a:t>
            </a:r>
            <a:r>
              <a:rPr lang="en-US" sz="1400" dirty="0"/>
              <a:t> - uses a sickle bar cutter (old models) or rotary disc cutter (new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Conditioning</a:t>
            </a:r>
            <a:r>
              <a:rPr lang="en-US" sz="1400" dirty="0"/>
              <a:t> – passing the cut hay between two rolls with patterns which crimp or crack the stems of the hay as it passes between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Windrowing</a:t>
            </a:r>
            <a:r>
              <a:rPr lang="en-US" sz="1400" dirty="0"/>
              <a:t> - the hay is typically laid out in a thin, wide row known as a windrow.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Drying and Baling </a:t>
            </a:r>
            <a:r>
              <a:rPr lang="en-US" sz="1400" dirty="0"/>
              <a:t>- the cut and conditioned hay is left in the field to dry for a few days. After that it is collected and baled for storage.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8A75C5-6281-566E-76DA-B059E4675221}"/>
              </a:ext>
            </a:extLst>
          </p:cNvPr>
          <p:cNvSpPr txBox="1"/>
          <p:nvPr/>
        </p:nvSpPr>
        <p:spPr>
          <a:xfrm>
            <a:off x="9348216" y="3963028"/>
            <a:ext cx="2843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cutting,</a:t>
            </a:r>
          </a:p>
          <a:p>
            <a:r>
              <a:rPr lang="en-US" sz="1400" dirty="0"/>
              <a:t>old models use sickle bars</a:t>
            </a:r>
          </a:p>
          <a:p>
            <a:r>
              <a:rPr lang="en-US" sz="1400" dirty="0"/>
              <a:t>new models use disks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E847E1-FD79-8C38-CB89-BE2D01424F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8216" y="4701692"/>
            <a:ext cx="2345656" cy="369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B2CD4-5E5B-14E6-28D5-13B1F535B79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8216" y="5190150"/>
            <a:ext cx="2345656" cy="15209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18903-0940-7596-3E0F-A8E11B276F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2482" y="4741625"/>
            <a:ext cx="2185416" cy="1472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434299-B7F6-3B6C-3205-1FA5F97311AE}"/>
              </a:ext>
            </a:extLst>
          </p:cNvPr>
          <p:cNvSpPr txBox="1"/>
          <p:nvPr/>
        </p:nvSpPr>
        <p:spPr>
          <a:xfrm>
            <a:off x="4015058" y="6214511"/>
            <a:ext cx="145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crimper rolls</a:t>
            </a:r>
          </a:p>
        </p:txBody>
      </p:sp>
    </p:spTree>
    <p:extLst>
      <p:ext uri="{BB962C8B-B14F-4D97-AF65-F5344CB8AC3E}">
        <p14:creationId xmlns:p14="http://schemas.microsoft.com/office/powerpoint/2010/main" val="31249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DFFE4-25CC-0B67-4FDD-E9483BB17B69}"/>
              </a:ext>
            </a:extLst>
          </p:cNvPr>
          <p:cNvSpPr txBox="1"/>
          <p:nvPr/>
        </p:nvSpPr>
        <p:spPr>
          <a:xfrm>
            <a:off x="0" y="0"/>
            <a:ext cx="219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Flail Mower</a:t>
            </a:r>
          </a:p>
        </p:txBody>
      </p:sp>
      <p:pic>
        <p:nvPicPr>
          <p:cNvPr id="2050" name="Picture 2" descr="Skid-Steer Flail Mower Attachments - Diamond Mowers®">
            <a:extLst>
              <a:ext uri="{FF2B5EF4-FFF2-40B4-BE49-F238E27FC236}">
                <a16:creationId xmlns:a16="http://schemas.microsoft.com/office/drawing/2014/main" id="{70000F55-9391-43AC-8E27-968EBF142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1548" y="33027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il Mowers">
            <a:extLst>
              <a:ext uri="{FF2B5EF4-FFF2-40B4-BE49-F238E27FC236}">
                <a16:creationId xmlns:a16="http://schemas.microsoft.com/office/drawing/2014/main" id="{4D05548C-1BB0-733E-1213-D26535EEE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00668" y="3112520"/>
            <a:ext cx="4691636" cy="351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2C93A-8E25-862C-7C5C-463B5894D4E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836" y="2541002"/>
            <a:ext cx="2686102" cy="2124213"/>
          </a:xfrm>
          <a:prstGeom prst="rect">
            <a:avLst/>
          </a:prstGeom>
        </p:spPr>
      </p:pic>
      <p:pic>
        <p:nvPicPr>
          <p:cNvPr id="2054" name="Picture 6" descr="Large Diameter Flail Drum">
            <a:extLst>
              <a:ext uri="{FF2B5EF4-FFF2-40B4-BE49-F238E27FC236}">
                <a16:creationId xmlns:a16="http://schemas.microsoft.com/office/drawing/2014/main" id="{5F9F1597-C034-7235-BC67-2BD7FA632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091" y="4871883"/>
            <a:ext cx="3922644" cy="167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E4EC2B-C2DA-B6E0-948B-7DBD492557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96" y="3298325"/>
            <a:ext cx="1397854" cy="3332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DB221-034D-D294-9568-F0B940346872}"/>
              </a:ext>
            </a:extLst>
          </p:cNvPr>
          <p:cNvSpPr txBox="1"/>
          <p:nvPr/>
        </p:nvSpPr>
        <p:spPr>
          <a:xfrm>
            <a:off x="199696" y="573570"/>
            <a:ext cx="459759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flail - a deadly medieval age weapon - a wooden staff with a short heavy stick or ball swinging from it.</a:t>
            </a:r>
          </a:p>
        </p:txBody>
      </p:sp>
      <p:pic>
        <p:nvPicPr>
          <p:cNvPr id="2056" name="Picture 8" descr="Medieval Bishops Flail">
            <a:extLst>
              <a:ext uri="{FF2B5EF4-FFF2-40B4-BE49-F238E27FC236}">
                <a16:creationId xmlns:a16="http://schemas.microsoft.com/office/drawing/2014/main" id="{76799EB3-7C9C-F5B2-21C9-B33EC2BB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7211" y="1409889"/>
            <a:ext cx="816757" cy="248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F35C3-802E-87FB-DC71-1DDD69FF54F3}"/>
              </a:ext>
            </a:extLst>
          </p:cNvPr>
          <p:cNvSpPr txBox="1"/>
          <p:nvPr/>
        </p:nvSpPr>
        <p:spPr>
          <a:xfrm>
            <a:off x="7838706" y="2375281"/>
            <a:ext cx="3615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err="1">
                <a:hlinkClick r:id="rId8"/>
              </a:rPr>
              <a:t>www.youtube.com</a:t>
            </a:r>
            <a:r>
              <a:rPr lang="en-US" sz="1200" dirty="0">
                <a:hlinkClick r:id="rId8"/>
              </a:rPr>
              <a:t>/</a:t>
            </a:r>
            <a:r>
              <a:rPr lang="en-US" sz="1200" dirty="0" err="1">
                <a:hlinkClick r:id="rId8"/>
              </a:rPr>
              <a:t>watch?v</a:t>
            </a:r>
            <a:r>
              <a:rPr lang="en-US" sz="1200" dirty="0">
                <a:hlinkClick r:id="rId8"/>
              </a:rPr>
              <a:t>=NVFKhcY_6DQ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377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84563-3959-357A-C636-FF90BE2FD0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7833" y="1132906"/>
            <a:ext cx="6051331" cy="4155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C300C-7E12-D52D-9485-4DC2317621E4}"/>
              </a:ext>
            </a:extLst>
          </p:cNvPr>
          <p:cNvSpPr txBox="1"/>
          <p:nvPr/>
        </p:nvSpPr>
        <p:spPr>
          <a:xfrm>
            <a:off x="400707" y="1132906"/>
            <a:ext cx="49687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Roboto" panose="020F0502020204030204" pitchFamily="34" charset="0"/>
              </a:rPr>
              <a:t>61"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Roboto" panose="020F0502020204030204" pitchFamily="34" charset="0"/>
              </a:rPr>
              <a:t>Maschio</a:t>
            </a:r>
            <a:r>
              <a:rPr lang="en-US" b="0" i="0" dirty="0">
                <a:solidFill>
                  <a:srgbClr val="0F0F0F"/>
                </a:solidFill>
                <a:effectLst/>
                <a:latin typeface="Roboto" panose="020F0502020204030204" pitchFamily="34" charset="0"/>
              </a:rPr>
              <a:t> flail mower - $4K</a:t>
            </a:r>
            <a:br>
              <a:rPr lang="en-US" b="0" i="0" dirty="0">
                <a:solidFill>
                  <a:srgbClr val="0F0F0F"/>
                </a:solidFill>
                <a:effectLst/>
                <a:latin typeface="Roboto" panose="020F0502020204030204" pitchFamily="34" charset="0"/>
              </a:rPr>
            </a:br>
            <a:r>
              <a:rPr lang="en-US" sz="1200" b="0" i="0" dirty="0">
                <a:solidFill>
                  <a:srgbClr val="0F0F0F"/>
                </a:solidFill>
                <a:effectLst/>
                <a:latin typeface="Roboto" panose="020F0502020204030204" pitchFamily="34" charset="0"/>
              </a:rPr>
              <a:t> .. 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Roboto" panose="020F0502020204030204" pitchFamily="34" charset="0"/>
                <a:hlinkClick r:id="rId3"/>
              </a:rPr>
              <a:t>https://</a:t>
            </a:r>
            <a:r>
              <a:rPr lang="en-US" sz="1200" b="0" i="0" dirty="0" err="1">
                <a:solidFill>
                  <a:srgbClr val="0F0F0F"/>
                </a:solidFill>
                <a:effectLst/>
                <a:latin typeface="Roboto" panose="020F0502020204030204" pitchFamily="34" charset="0"/>
                <a:hlinkClick r:id="rId3"/>
              </a:rPr>
              <a:t>www.agfolks.com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Roboto" panose="020F0502020204030204" pitchFamily="34" charset="0"/>
                <a:hlinkClick r:id="rId3"/>
              </a:rPr>
              <a:t>/</a:t>
            </a:r>
            <a:r>
              <a:rPr lang="en-US" sz="1200" b="0" i="0" dirty="0" err="1">
                <a:solidFill>
                  <a:srgbClr val="0F0F0F"/>
                </a:solidFill>
                <a:effectLst/>
                <a:latin typeface="Roboto" panose="020F0502020204030204" pitchFamily="34" charset="0"/>
                <a:hlinkClick r:id="rId3"/>
              </a:rPr>
              <a:t>store?q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Roboto" panose="020F0502020204030204" pitchFamily="34" charset="0"/>
                <a:hlinkClick r:id="rId3"/>
              </a:rPr>
              <a:t>=flail</a:t>
            </a:r>
            <a:endParaRPr lang="en-US" sz="1200" b="0" i="0" dirty="0">
              <a:solidFill>
                <a:srgbClr val="0F0F0F"/>
              </a:solidFill>
              <a:effectLst/>
              <a:latin typeface="Roboto" panose="020F0502020204030204" pitchFamily="34" charset="0"/>
            </a:endParaRPr>
          </a:p>
          <a:p>
            <a:endParaRPr lang="en-US" b="0" i="0" dirty="0">
              <a:solidFill>
                <a:srgbClr val="0F0F0F"/>
              </a:solidFill>
              <a:effectLst/>
              <a:latin typeface="Roboto" panose="020F0502020204030204" pitchFamily="34" charset="0"/>
            </a:endParaRP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Roboto" panose="020F0502020204030204" pitchFamily="34" charset="0"/>
              </a:rPr>
              <a:t>John Deere 1025R sub compact tractor – 18K</a:t>
            </a:r>
          </a:p>
          <a:p>
            <a:r>
              <a:rPr lang="en-US" sz="1200" dirty="0"/>
              <a:t> ..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A208C-FA36-6027-7ADC-D5D9617A1A2C}"/>
              </a:ext>
            </a:extLst>
          </p:cNvPr>
          <p:cNvSpPr txBox="1"/>
          <p:nvPr/>
        </p:nvSpPr>
        <p:spPr>
          <a:xfrm>
            <a:off x="0" y="0"/>
            <a:ext cx="577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Flail Mower with sub-compact tractor</a:t>
            </a:r>
          </a:p>
        </p:txBody>
      </p:sp>
    </p:spTree>
    <p:extLst>
      <p:ext uri="{BB962C8B-B14F-4D97-AF65-F5344CB8AC3E}">
        <p14:creationId xmlns:p14="http://schemas.microsoft.com/office/powerpoint/2010/main" val="18204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C300C-7E12-D52D-9485-4DC2317621E4}"/>
              </a:ext>
            </a:extLst>
          </p:cNvPr>
          <p:cNvSpPr txBox="1"/>
          <p:nvPr/>
        </p:nvSpPr>
        <p:spPr>
          <a:xfrm>
            <a:off x="165234" y="744022"/>
            <a:ext cx="4417276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Usually 4-5 </a:t>
            </a:r>
            <a:r>
              <a:rPr lang="en-US" sz="12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 wide (up to 60". =152 cm)</a:t>
            </a:r>
          </a:p>
          <a:p>
            <a:endParaRPr lang="en-US" sz="1200" b="0" i="0" dirty="0">
              <a:solidFill>
                <a:srgbClr val="0F0F0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Chapman Machinery – UK &amp; US, $7.24K new</a:t>
            </a:r>
            <a:b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</a:b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https://www.youtube.com/watch?v=Nywy8u_rU8c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https://chapmanmachinery.com/agricultural-machinery/atv-flail-mower-pro/</a:t>
            </a:r>
            <a:r>
              <a:rPr lang="en-US" sz="1200" b="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Bestco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59"  - in US, $3,260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https://betstco.com/product/pk-at145e/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A208C-FA36-6027-7ADC-D5D9617A1A2C}"/>
              </a:ext>
            </a:extLst>
          </p:cNvPr>
          <p:cNvSpPr txBox="1"/>
          <p:nvPr/>
        </p:nvSpPr>
        <p:spPr>
          <a:xfrm>
            <a:off x="0" y="87480"/>
            <a:ext cx="655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Tow Behind Flail Mower with UTV / ATV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F4C1F-819C-A2D4-7477-26689867AD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498" y="130122"/>
            <a:ext cx="3594100" cy="2374900"/>
          </a:xfrm>
          <a:prstGeom prst="rect">
            <a:avLst/>
          </a:prstGeom>
        </p:spPr>
      </p:pic>
      <p:pic>
        <p:nvPicPr>
          <p:cNvPr id="1026" name="Picture 2" descr="FM PRO Series Flail Mower - Chapman Machinery USA">
            <a:extLst>
              <a:ext uri="{FF2B5EF4-FFF2-40B4-BE49-F238E27FC236}">
                <a16:creationId xmlns:a16="http://schemas.microsoft.com/office/drawing/2014/main" id="{590936E9-4384-E515-9A27-4BE3F259F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7022" y="610701"/>
            <a:ext cx="2422645" cy="145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65723-E8DB-D6D9-7578-14BEF0109EF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498" y="2617075"/>
            <a:ext cx="3594100" cy="2831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37FE7-B87B-53D4-00FC-ADE8BDECC3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856" y="2175641"/>
            <a:ext cx="2056631" cy="1617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5F339-60CF-9EC0-C844-81F5A0C1EAEE}"/>
              </a:ext>
            </a:extLst>
          </p:cNvPr>
          <p:cNvSpPr txBox="1"/>
          <p:nvPr/>
        </p:nvSpPr>
        <p:spPr>
          <a:xfrm>
            <a:off x="155217" y="3723532"/>
            <a:ext cx="4542907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 Bush Hog Flail mower (discontinued)</a:t>
            </a:r>
            <a:br>
              <a:rPr lang="en-US" sz="1200" dirty="0">
                <a:solidFill>
                  <a:srgbClr val="0F0F0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https://www.youtube.com/watch?v=J0GkhTS5nus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Other countries: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Paddock – Australia, $6-10K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https://www.youtube.com/watch?v=_kov_z-XbnE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https://www.paddockmachinery.com/products/atv-slasher-mower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0F0F0F"/>
                </a:solidFill>
                <a:effectLst/>
                <a:latin typeface="YouTube Sans"/>
              </a:rPr>
              <a:t>Wessex - in UK</a:t>
            </a:r>
            <a:br>
              <a:rPr lang="en-US" sz="1200" i="0" dirty="0">
                <a:solidFill>
                  <a:srgbClr val="0F0F0F"/>
                </a:solidFill>
                <a:effectLst/>
                <a:latin typeface="YouTube Sans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https://www.youtube.com/watch?v=h3kInXmBJIQ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3"/>
              </a:rPr>
              <a:t>https://www.wessexintl.com/machines/atv-equipment/flail-mowers/atv-flail-mower/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Sinolink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in China </a:t>
            </a:r>
            <a:b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14"/>
              </a:rPr>
              <a:t>https://www.youtube.com/watch?v=siYmHS_gK0Q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5080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773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96</cp:revision>
  <dcterms:created xsi:type="dcterms:W3CDTF">2022-05-02T00:38:22Z</dcterms:created>
  <dcterms:modified xsi:type="dcterms:W3CDTF">2023-05-25T01:43:46Z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