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youtube.com/watch?v=n9OXKI1Q5Xw" TargetMode="External"/><Relationship Id="rId7" Type="http://schemas.openxmlformats.org/officeDocument/2006/relationships/hyperlink" Target="https://www.youtube.com/watch?v=cR7hSR6n83A" TargetMode="External"/><Relationship Id="rId2" Type="http://schemas.openxmlformats.org/officeDocument/2006/relationships/hyperlink" Target="https://en.wikipedia.org/wiki/Side-by-side_(vehicle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deere.com/en/gator-utility-vehicles-product-list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01D4B2-72F2-6652-9865-3BE40D4DC468}"/>
              </a:ext>
            </a:extLst>
          </p:cNvPr>
          <p:cNvSpPr txBox="1"/>
          <p:nvPr/>
        </p:nvSpPr>
        <p:spPr>
          <a:xfrm>
            <a:off x="-1" y="-46549"/>
            <a:ext cx="423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Utility Vehicle  ($8-20K)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3DEE8-C236-23A4-3342-AFAA28D203DF}"/>
              </a:ext>
            </a:extLst>
          </p:cNvPr>
          <p:cNvSpPr txBox="1"/>
          <p:nvPr/>
        </p:nvSpPr>
        <p:spPr>
          <a:xfrm>
            <a:off x="370390" y="844952"/>
            <a:ext cx="5150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https://en.wikipedia.org/wiki/Side-by-side_(vehicle)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9C104-0539-8F99-DD31-320E88100A0A}"/>
              </a:ext>
            </a:extLst>
          </p:cNvPr>
          <p:cNvSpPr txBox="1"/>
          <p:nvPr/>
        </p:nvSpPr>
        <p:spPr>
          <a:xfrm>
            <a:off x="370390" y="1342663"/>
            <a:ext cx="63545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side-by-side (SxS or SSV),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also called a utility task vehicle (UTV)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or recreational off-highway vehicle (ROV),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 small, 1- to 6-person four-wheel drive off-road vehicle.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Such vehicles have powertrains similar to those of ATVs (all-terrain vehicles)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34EB83-509D-4215-2BC6-B1E393F3BA7A}"/>
              </a:ext>
            </a:extLst>
          </p:cNvPr>
          <p:cNvSpPr txBox="1"/>
          <p:nvPr/>
        </p:nvSpPr>
        <p:spPr>
          <a:xfrm>
            <a:off x="1724025" y="4932571"/>
            <a:ext cx="3905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Kubota RTV 520</a:t>
            </a:r>
          </a:p>
          <a:p>
            <a:pPr algn="ctr"/>
            <a:r>
              <a:rPr lang="en-US" sz="1400"/>
              <a:t>( $10,000 )</a:t>
            </a:r>
          </a:p>
          <a:p>
            <a:pPr algn="ctr"/>
            <a:r>
              <a:rPr lang="en-US" sz="1200">
                <a:hlinkClick r:id="rId3"/>
              </a:rPr>
              <a:t>https://www.youtube.com/watch?v=n9OXKI1Q5Xw</a:t>
            </a:r>
            <a:endParaRPr lang="en-US" sz="12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85773-615B-5D75-F9FE-41F03B64ABE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656" y="2755122"/>
            <a:ext cx="1911484" cy="2035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6F8E4D-0BEB-98E8-6C6A-447D08B5196C}"/>
              </a:ext>
            </a:extLst>
          </p:cNvPr>
          <p:cNvSpPr txBox="1"/>
          <p:nvPr/>
        </p:nvSpPr>
        <p:spPr>
          <a:xfrm>
            <a:off x="100348" y="4377569"/>
            <a:ext cx="2047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Kawasaki MULE SX</a:t>
            </a:r>
          </a:p>
          <a:p>
            <a:pPr algn="ctr"/>
            <a:r>
              <a:rPr lang="en-US" sz="1400"/>
              <a:t>( $8,000 )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5BB78-AA13-D021-80B4-F84A10CECF9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48" y="2732926"/>
            <a:ext cx="2667424" cy="1612861"/>
          </a:xfrm>
          <a:prstGeom prst="rect">
            <a:avLst/>
          </a:prstGeom>
        </p:spPr>
      </p:pic>
      <p:pic>
        <p:nvPicPr>
          <p:cNvPr id="1026" name="Picture 2" descr="JOHN DEERE GATOR XUV 825M S4 Utility Vehicles For Sale - 20 Listings |  MotorSportsUniverse.com">
            <a:extLst>
              <a:ext uri="{FF2B5EF4-FFF2-40B4-BE49-F238E27FC236}">
                <a16:creationId xmlns:a16="http://schemas.microsoft.com/office/drawing/2014/main" id="{DFC2D547-F405-7705-54B4-5441B3E2C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27549" y="856312"/>
            <a:ext cx="2464103" cy="1844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9568E7-E147-5361-30BB-CBB5CB37A033}"/>
              </a:ext>
            </a:extLst>
          </p:cNvPr>
          <p:cNvSpPr txBox="1"/>
          <p:nvPr/>
        </p:nvSpPr>
        <p:spPr>
          <a:xfrm>
            <a:off x="7617669" y="2720288"/>
            <a:ext cx="3959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John Deere XUV 825M S4 Full-Size Four Seat Gator</a:t>
            </a:r>
          </a:p>
          <a:p>
            <a:pPr algn="ctr"/>
            <a:r>
              <a:rPr lang="en-US" sz="1400"/>
              <a:t>(30K new, 15K used)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F3697A-933E-129E-D3F1-4469704BFFD4}"/>
              </a:ext>
            </a:extLst>
          </p:cNvPr>
          <p:cNvSpPr txBox="1"/>
          <p:nvPr/>
        </p:nvSpPr>
        <p:spPr>
          <a:xfrm>
            <a:off x="6564429" y="4345787"/>
            <a:ext cx="55272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Types of Gators - </a:t>
            </a:r>
            <a:r>
              <a:rPr lang="en-US" sz="1400">
                <a:hlinkClick r:id="rId7"/>
              </a:rPr>
              <a:t>https://www.youtube.com/watch?v=cR7hSR6n83A</a:t>
            </a:r>
            <a:endParaRPr lang="en-US" sz="1400"/>
          </a:p>
          <a:p>
            <a:endParaRPr lang="en-US" sz="1400"/>
          </a:p>
          <a:p>
            <a:r>
              <a:rPr lang="en-US" sz="1400"/>
              <a:t>XUV = CUV =  Crossover Utility Vehicle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31EBA-4DAB-BD9B-8616-3529395AF61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698" y="844952"/>
            <a:ext cx="2861689" cy="184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8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C97921-5431-032E-E6D2-9D12850E61D5}"/>
              </a:ext>
            </a:extLst>
          </p:cNvPr>
          <p:cNvSpPr txBox="1"/>
          <p:nvPr/>
        </p:nvSpPr>
        <p:spPr>
          <a:xfrm>
            <a:off x="0" y="0"/>
            <a:ext cx="5122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 Deere Gator Utility Vehicles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F34B0-E2A8-B144-4E90-CCD2E196194F}"/>
              </a:ext>
            </a:extLst>
          </p:cNvPr>
          <p:cNvSpPr txBox="1"/>
          <p:nvPr/>
        </p:nvSpPr>
        <p:spPr>
          <a:xfrm>
            <a:off x="121298" y="523220"/>
            <a:ext cx="4068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https://www.deere.com/en/gator-utility-vehicles-product-list/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54A45-D6DB-9E53-BC3B-6F4A5453D0CB}"/>
              </a:ext>
            </a:extLst>
          </p:cNvPr>
          <p:cNvSpPr txBox="1"/>
          <p:nvPr/>
        </p:nvSpPr>
        <p:spPr>
          <a:xfrm>
            <a:off x="121298" y="5440903"/>
            <a:ext cx="34050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Other models:</a:t>
            </a:r>
          </a:p>
          <a:p>
            <a:r>
              <a:rPr lang="en-US" sz="1000"/>
              <a:t>XUV590M s4   17K, 4wd</a:t>
            </a:r>
          </a:p>
          <a:p>
            <a:r>
              <a:rPr lang="en-US" sz="1000"/>
              <a:t>XUV560E s4 - 12K-14K, excellent ride, 4wd</a:t>
            </a:r>
          </a:p>
          <a:p>
            <a:r>
              <a:rPr lang="en-US" sz="1000"/>
              <a:t>XUV825M s4 - 20K (4 people, 4WD, PowerSteering)</a:t>
            </a:r>
          </a:p>
          <a:p>
            <a:r>
              <a:rPr lang="en-US" sz="1000"/>
              <a:t>HPX815E      15k3, work, diesel</a:t>
            </a:r>
          </a:p>
          <a:p>
            <a:r>
              <a:rPr lang="en-US" sz="1000"/>
              <a:t>XUV590E      14.4K, 32-hp, 4wd, fast (E = Economy, same as 590M, but without Power Steering)</a:t>
            </a:r>
          </a:p>
          <a:p>
            <a:r>
              <a:rPr lang="en-US" sz="1000"/>
              <a:t>TH 6x4       12k6 - Traditional , 6 wheels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3C1C7-612A-BB53-4996-F3932AE05F4E}"/>
              </a:ext>
            </a:extLst>
          </p:cNvPr>
          <p:cNvSpPr txBox="1"/>
          <p:nvPr/>
        </p:nvSpPr>
        <p:spPr>
          <a:xfrm>
            <a:off x="9824102" y="2331084"/>
            <a:ext cx="2074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XUV590M</a:t>
            </a:r>
          </a:p>
          <a:p>
            <a:r>
              <a:rPr lang="en-US" sz="1400" b="1">
                <a:solidFill>
                  <a:srgbClr val="FF0000"/>
                </a:solidFill>
              </a:rPr>
              <a:t>$15K, 4wd, </a:t>
            </a:r>
          </a:p>
          <a:p>
            <a:r>
              <a:rPr lang="en-US" sz="1400" b="1">
                <a:solidFill>
                  <a:srgbClr val="FF0000"/>
                </a:solidFill>
              </a:rPr>
              <a:t>Power Steering, ... </a:t>
            </a:r>
            <a:endParaRPr lang="en-US" sz="1400"/>
          </a:p>
          <a:p>
            <a:r>
              <a:rPr lang="en-US" sz="1400"/>
              <a:t>cargo: 32.3"x56.5"x11.7"</a:t>
            </a:r>
          </a:p>
          <a:p>
            <a:r>
              <a:rPr lang="en-US" sz="1400"/>
              <a:t>Crossover UV, fast, </a:t>
            </a:r>
          </a:p>
          <a:p>
            <a:r>
              <a:rPr lang="en-US" sz="1400"/>
              <a:t>mid-size, instant 4WD, ...</a:t>
            </a:r>
          </a:p>
          <a:p>
            <a:r>
              <a:rPr lang="en-US" sz="1400"/>
              <a:t>500 lb cargo</a:t>
            </a:r>
          </a:p>
          <a:p>
            <a:r>
              <a:rPr lang="en-US" sz="1400"/>
              <a:t>towing 680 kg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35262-CC2D-84EE-F014-2729922EA9F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2105" y="0"/>
            <a:ext cx="2518993" cy="2152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C04E2B-1902-F900-4472-E2C4B01FF67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4867" y="67875"/>
            <a:ext cx="3084603" cy="21521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86F75A-312C-77A8-FABD-4A25C98833B4}"/>
              </a:ext>
            </a:extLst>
          </p:cNvPr>
          <p:cNvSpPr txBox="1"/>
          <p:nvPr/>
        </p:nvSpPr>
        <p:spPr>
          <a:xfrm>
            <a:off x="6266544" y="2194935"/>
            <a:ext cx="24612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HPX615E      13.7K </a:t>
            </a:r>
            <a:br>
              <a:rPr lang="en-US" sz="1400" b="1">
                <a:solidFill>
                  <a:srgbClr val="FF0000"/>
                </a:solidFill>
              </a:rPr>
            </a:br>
            <a:r>
              <a:rPr lang="en-US" sz="1400"/>
              <a:t>work, traditional</a:t>
            </a:r>
          </a:p>
          <a:p>
            <a:r>
              <a:rPr lang="en-US" sz="1400"/>
              <a:t>cargo:  45"x52"x11", </a:t>
            </a:r>
          </a:p>
          <a:p>
            <a:r>
              <a:rPr lang="en-US" sz="1400"/>
              <a:t>1000 lbs cargo</a:t>
            </a:r>
          </a:p>
          <a:p>
            <a:r>
              <a:rPr lang="en-US" sz="1400"/>
              <a:t>590 towing capacity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89E08-BE72-B449-273D-C6AD7FA9C62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3248" y="3643596"/>
            <a:ext cx="3500975" cy="23403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0273FA-6DD8-A29E-7A01-FE004158A336}"/>
              </a:ext>
            </a:extLst>
          </p:cNvPr>
          <p:cNvSpPr txBox="1"/>
          <p:nvPr/>
        </p:nvSpPr>
        <p:spPr>
          <a:xfrm>
            <a:off x="4731171" y="5983974"/>
            <a:ext cx="20486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XUV835M.     20K </a:t>
            </a:r>
          </a:p>
          <a:p>
            <a:r>
              <a:rPr lang="en-US" sz="1400"/>
              <a:t>(3-seat, 4WD, 4,000 tow), </a:t>
            </a:r>
          </a:p>
          <a:p>
            <a:r>
              <a:rPr lang="en-US" sz="1400"/>
              <a:t>cargo 45 x 12 x 52 in.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A385EF-1500-4A86-AED1-42871510181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00" y="1232579"/>
            <a:ext cx="3239320" cy="19566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D1C7ED-A95E-2EF0-0509-4CCB53C0330D}"/>
              </a:ext>
            </a:extLst>
          </p:cNvPr>
          <p:cNvSpPr txBox="1"/>
          <p:nvPr/>
        </p:nvSpPr>
        <p:spPr>
          <a:xfrm>
            <a:off x="1131046" y="3299420"/>
            <a:ext cx="16981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TS 4x2     10.3K </a:t>
            </a:r>
            <a:br>
              <a:rPr lang="en-US" sz="1400" b="1">
                <a:solidFill>
                  <a:srgbClr val="FF0000"/>
                </a:solidFill>
              </a:rPr>
            </a:br>
            <a:r>
              <a:rPr lang="en-US" sz="1400"/>
              <a:t>work, traditional</a:t>
            </a:r>
          </a:p>
          <a:p>
            <a:r>
              <a:rPr lang="en-US" sz="1400"/>
              <a:t>cargo 45"x12"x52"</a:t>
            </a:r>
          </a:p>
        </p:txBody>
      </p:sp>
    </p:spTree>
    <p:extLst>
      <p:ext uri="{BB962C8B-B14F-4D97-AF65-F5344CB8AC3E}">
        <p14:creationId xmlns:p14="http://schemas.microsoft.com/office/powerpoint/2010/main" val="259668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BFF455-E8D0-C188-EF83-E7883D76EA02}"/>
              </a:ext>
            </a:extLst>
          </p:cNvPr>
          <p:cNvSpPr txBox="1"/>
          <p:nvPr/>
        </p:nvSpPr>
        <p:spPr>
          <a:xfrm>
            <a:off x="0" y="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Snow Plow</a:t>
            </a:r>
          </a:p>
        </p:txBody>
      </p:sp>
      <p:pic>
        <p:nvPicPr>
          <p:cNvPr id="1026" name="Picture 2" descr="2022 John Deere XUV590M - ATVs &amp; Gators - New Albany, OH">
            <a:extLst>
              <a:ext uri="{FF2B5EF4-FFF2-40B4-BE49-F238E27FC236}">
                <a16:creationId xmlns:a16="http://schemas.microsoft.com/office/drawing/2014/main" id="{6677D33F-8EF8-2506-24D1-183CEA06F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6634" y="966952"/>
            <a:ext cx="3783724" cy="28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st Big Snow for the 835M today | Green Tractor Talk">
            <a:extLst>
              <a:ext uri="{FF2B5EF4-FFF2-40B4-BE49-F238E27FC236}">
                <a16:creationId xmlns:a16="http://schemas.microsoft.com/office/drawing/2014/main" id="{788C6632-5A5D-81A0-7312-DB88C71D2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204137" y="966952"/>
            <a:ext cx="4296913" cy="28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ow plow | John Deere Gator Forums">
            <a:extLst>
              <a:ext uri="{FF2B5EF4-FFF2-40B4-BE49-F238E27FC236}">
                <a16:creationId xmlns:a16="http://schemas.microsoft.com/office/drawing/2014/main" id="{DF5ED95B-DC15-3C61-D625-2D7930FD9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20964" y="4008655"/>
            <a:ext cx="3195145" cy="269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FI 72&quot; Poly Plow Kit w/ Mad Dog 4500# 2018-2022 John Deere Gator 590M  /590E | eBay">
            <a:extLst>
              <a:ext uri="{FF2B5EF4-FFF2-40B4-BE49-F238E27FC236}">
                <a16:creationId xmlns:a16="http://schemas.microsoft.com/office/drawing/2014/main" id="{4269FB64-3EB3-1FDC-1122-853A7A9B5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633" y="4008655"/>
            <a:ext cx="3195145" cy="26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2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305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63</cp:revision>
  <dcterms:created xsi:type="dcterms:W3CDTF">2022-05-02T00:38:22Z</dcterms:created>
  <dcterms:modified xsi:type="dcterms:W3CDTF">2022-08-03T03:58:03Z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