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1417"/>
  </p:normalViewPr>
  <p:slideViewPr>
    <p:cSldViewPr snapToGrid="0" snapToObjects="1">
      <p:cViewPr varScale="1">
        <p:scale>
          <a:sx n="116" d="100"/>
          <a:sy n="116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hyperlink" Target="https://powerequipment.honda.com/snowblower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ckssmallengines.com/jacks-parts-lookup/manufacturer/honda/snow-blower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C05051-5705-F303-D201-D96165D66EF8}"/>
              </a:ext>
            </a:extLst>
          </p:cNvPr>
          <p:cNvSpPr txBox="1"/>
          <p:nvPr/>
        </p:nvSpPr>
        <p:spPr>
          <a:xfrm>
            <a:off x="150994" y="406651"/>
            <a:ext cx="5074149" cy="4616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Single-Stage Models: </a:t>
            </a:r>
            <a:br>
              <a:rPr lang="en-US" sz="1400" dirty="0"/>
            </a:br>
            <a:r>
              <a:rPr lang="en-US" sz="1400" dirty="0"/>
              <a:t>    The auger both pulls up and discharges the snow. </a:t>
            </a:r>
          </a:p>
          <a:p>
            <a:r>
              <a:rPr lang="en-US" sz="1400" dirty="0"/>
              <a:t>    The snow discharge distance is usually limited to about 3". </a:t>
            </a:r>
          </a:p>
          <a:p>
            <a:r>
              <a:rPr lang="en-US" sz="1400" dirty="0"/>
              <a:t>    Because the auger touches the ground, it is covered in rubber </a:t>
            </a:r>
          </a:p>
          <a:p>
            <a:r>
              <a:rPr lang="en-US" sz="1400" dirty="0"/>
              <a:t>    to protect the surface.</a:t>
            </a:r>
          </a:p>
          <a:p>
            <a:r>
              <a:rPr lang="en-US" sz="1400" dirty="0"/>
              <a:t>    Works only on paved surfaces.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Two-Stage Models:</a:t>
            </a:r>
            <a:r>
              <a:rPr lang="en-US" sz="1400" dirty="0"/>
              <a:t> </a:t>
            </a:r>
          </a:p>
          <a:p>
            <a:r>
              <a:rPr lang="en-US" sz="1400" dirty="0"/>
              <a:t>   The auger only pulls up the snow from the ground. </a:t>
            </a:r>
          </a:p>
          <a:p>
            <a:r>
              <a:rPr lang="en-US" sz="1400" dirty="0"/>
              <a:t>   A separate component within the snow blower, the impeller,</a:t>
            </a:r>
          </a:p>
          <a:p>
            <a:r>
              <a:rPr lang="en-US" sz="1400" dirty="0"/>
              <a:t>   discharges the snow from the chute. </a:t>
            </a:r>
          </a:p>
          <a:p>
            <a:r>
              <a:rPr lang="en-US" sz="1400" dirty="0"/>
              <a:t>   This allows the snow blower to send the snow up to 60"</a:t>
            </a:r>
          </a:p>
          <a:p>
            <a:r>
              <a:rPr lang="en-US" sz="1400" dirty="0"/>
              <a:t>  Because the auger does not touch the ground, it is all metal </a:t>
            </a:r>
          </a:p>
          <a:p>
            <a:r>
              <a:rPr lang="en-US" sz="1400" dirty="0"/>
              <a:t>   (not rubber-tipped, as with the single-stage models).</a:t>
            </a:r>
          </a:p>
          <a:p>
            <a:r>
              <a:rPr lang="en-US" sz="1400" dirty="0"/>
              <a:t>   Works on any surface (paved, gravel, dirt).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Three-stage Models:</a:t>
            </a:r>
          </a:p>
          <a:p>
            <a:r>
              <a:rPr lang="en-US" sz="1400" dirty="0"/>
              <a:t>   same stages as the two-stage snow blower, but the addition </a:t>
            </a:r>
          </a:p>
          <a:p>
            <a:r>
              <a:rPr lang="en-US" sz="1400" dirty="0"/>
              <a:t>   of a third stage, the accelerator.</a:t>
            </a:r>
          </a:p>
          <a:p>
            <a:r>
              <a:rPr lang="en-US" sz="1400" dirty="0"/>
              <a:t>   Accelerator allows snow to be driven through the impeller</a:t>
            </a:r>
          </a:p>
          <a:p>
            <a:r>
              <a:rPr lang="en-US" sz="1400" dirty="0"/>
              <a:t>    quickly – more power, speed, heavy snow removal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4F949-E2A3-3AA8-B434-B6B99911F5A3}"/>
              </a:ext>
            </a:extLst>
          </p:cNvPr>
          <p:cNvSpPr txBox="1"/>
          <p:nvPr/>
        </p:nvSpPr>
        <p:spPr>
          <a:xfrm>
            <a:off x="4329087" y="5512464"/>
            <a:ext cx="3533825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24" width is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gas engine (at least 6 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be 2-stage or 3-stage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Electrical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have Fuel Injection, but not required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41AE53-DCC5-7CAB-C40F-6A4DEAA759E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506" y="175985"/>
            <a:ext cx="6667500" cy="2717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721FCB-1A8C-EEC5-6A49-84EFE5656A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6464297" y="3021970"/>
            <a:ext cx="7874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0BEFE5-E869-4F07-9604-D64AB61C5365}"/>
              </a:ext>
            </a:extLst>
          </p:cNvPr>
          <p:cNvSpPr txBox="1"/>
          <p:nvPr/>
        </p:nvSpPr>
        <p:spPr>
          <a:xfrm>
            <a:off x="6407651" y="4175877"/>
            <a:ext cx="87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auger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05067-DB9D-72B0-4D7C-CA605AE1199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899543" y="3299734"/>
            <a:ext cx="807712" cy="658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85516A-9314-3C09-35D3-F13419CA98E8}"/>
              </a:ext>
            </a:extLst>
          </p:cNvPr>
          <p:cNvSpPr txBox="1"/>
          <p:nvPr/>
        </p:nvSpPr>
        <p:spPr>
          <a:xfrm>
            <a:off x="7524747" y="4185279"/>
            <a:ext cx="1499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impeller </a:t>
            </a:r>
            <a:br>
              <a:rPr lang="en-US" sz="1400" dirty="0"/>
            </a:br>
            <a:r>
              <a:rPr lang="en-US" sz="1400" dirty="0"/>
              <a:t>(throws snow through the tube)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D71E3-64C0-3C60-834F-54ACA330E3A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1022" y="3156504"/>
            <a:ext cx="804123" cy="807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925C51-C9FD-F1A6-A242-DE44200F3383}"/>
              </a:ext>
            </a:extLst>
          </p:cNvPr>
          <p:cNvSpPr txBox="1"/>
          <p:nvPr/>
        </p:nvSpPr>
        <p:spPr>
          <a:xfrm>
            <a:off x="9506591" y="4164032"/>
            <a:ext cx="1312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accelerator (pushes snow to impeller)</a:t>
            </a:r>
          </a:p>
        </p:txBody>
      </p:sp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D7B14-8108-A2E6-D563-B334DE537F1F}"/>
              </a:ext>
            </a:extLst>
          </p:cNvPr>
          <p:cNvSpPr txBox="1"/>
          <p:nvPr/>
        </p:nvSpPr>
        <p:spPr>
          <a:xfrm>
            <a:off x="0" y="24841"/>
            <a:ext cx="419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Honda – best snowblowers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670AB-3A1C-7C89-0C06-0A7A657AEE32}"/>
              </a:ext>
            </a:extLst>
          </p:cNvPr>
          <p:cNvSpPr txBox="1"/>
          <p:nvPr/>
        </p:nvSpPr>
        <p:spPr>
          <a:xfrm>
            <a:off x="0" y="437267"/>
            <a:ext cx="345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powerequipment.honda.com</a:t>
            </a:r>
            <a:r>
              <a:rPr lang="en-US" sz="1200" dirty="0">
                <a:hlinkClick r:id="rId2"/>
              </a:rPr>
              <a:t>/snowblowers</a:t>
            </a:r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8F4E3C-34D6-B179-374A-7BC72FFBE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55" y="714266"/>
            <a:ext cx="1695037" cy="169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39FD89-BF4F-CD2D-DA06-DDF60A3F5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9898" y="729759"/>
            <a:ext cx="1770248" cy="17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4D8E5A-CCAF-5DC7-0C20-0AA49A5D488D}"/>
              </a:ext>
            </a:extLst>
          </p:cNvPr>
          <p:cNvSpPr txBox="1"/>
          <p:nvPr/>
        </p:nvSpPr>
        <p:spPr>
          <a:xfrm>
            <a:off x="2041565" y="2590711"/>
            <a:ext cx="198317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HSS724AW / </a:t>
            </a:r>
            <a:r>
              <a:rPr lang="en-US" sz="1200" b="1" dirty="0">
                <a:solidFill>
                  <a:srgbClr val="FF0000"/>
                </a:solidFill>
              </a:rPr>
              <a:t>HSS724AWD</a:t>
            </a:r>
          </a:p>
          <a:p>
            <a:r>
              <a:rPr lang="en-US" sz="1200" dirty="0"/>
              <a:t>Same, but with Wheel drive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1371F-EFA8-C63C-4730-F984D3FB9A61}"/>
              </a:ext>
            </a:extLst>
          </p:cNvPr>
          <p:cNvSpPr txBox="1"/>
          <p:nvPr/>
        </p:nvSpPr>
        <p:spPr>
          <a:xfrm>
            <a:off x="22925" y="2590711"/>
            <a:ext cx="198317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HSS724AT / </a:t>
            </a:r>
            <a:r>
              <a:rPr lang="en-US" sz="1200" b="1" dirty="0">
                <a:solidFill>
                  <a:srgbClr val="FF0000"/>
                </a:solidFill>
              </a:rPr>
              <a:t>HSS724ATD</a:t>
            </a:r>
          </a:p>
          <a:p>
            <a:r>
              <a:rPr lang="en-US" sz="1200" dirty="0"/>
              <a:t>Two stage 24"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Track drive (better)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adjustable auger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24" 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1500 lb./min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Throws snow 49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Self propelled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hydrostatic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</a:rPr>
              <a:t>Electric start (ATD only)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097ED44-5C43-C82D-5D8C-E5C5B7514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8580" y="795476"/>
            <a:ext cx="1695036" cy="169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D660F-58A3-333B-163B-036D0D211A2A}"/>
              </a:ext>
            </a:extLst>
          </p:cNvPr>
          <p:cNvSpPr txBox="1"/>
          <p:nvPr/>
        </p:nvSpPr>
        <p:spPr>
          <a:xfrm>
            <a:off x="4074150" y="2590711"/>
            <a:ext cx="198317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HSS928AT / </a:t>
            </a:r>
            <a:r>
              <a:rPr lang="en-US" sz="1200" b="1" dirty="0">
                <a:solidFill>
                  <a:srgbClr val="FF0000"/>
                </a:solidFill>
              </a:rPr>
              <a:t>HSS928ATD</a:t>
            </a:r>
          </a:p>
          <a:p>
            <a:r>
              <a:rPr lang="en-US" sz="1200" dirty="0"/>
              <a:t>Two stage 28"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Track drive (better)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adjustable auger height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28" wide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1900 lb./min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Throws snow 52 feet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Self propelled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hydrostatic drive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Electric start (ATD only)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3F9F4-5703-2F46-FD94-D754D8967546}"/>
              </a:ext>
            </a:extLst>
          </p:cNvPr>
          <p:cNvSpPr txBox="1"/>
          <p:nvPr/>
        </p:nvSpPr>
        <p:spPr>
          <a:xfrm>
            <a:off x="1404257" y="2282934"/>
            <a:ext cx="73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$3,300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7FC35-7205-2EC1-C9CF-916ADAB21F5E}"/>
              </a:ext>
            </a:extLst>
          </p:cNvPr>
          <p:cNvSpPr txBox="1"/>
          <p:nvPr/>
        </p:nvSpPr>
        <p:spPr>
          <a:xfrm>
            <a:off x="3412999" y="2282934"/>
            <a:ext cx="73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$3,100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E9556-57C7-3857-27F1-686172C53CE9}"/>
              </a:ext>
            </a:extLst>
          </p:cNvPr>
          <p:cNvSpPr txBox="1"/>
          <p:nvPr/>
        </p:nvSpPr>
        <p:spPr>
          <a:xfrm>
            <a:off x="5455481" y="2245919"/>
            <a:ext cx="73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$3,700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F0F0AC0-6686-584E-70B6-F92576C7E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1751" y="878170"/>
            <a:ext cx="1599375" cy="159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BD2423-5BE4-FB48-FF74-6CD8714A4C1E}"/>
              </a:ext>
            </a:extLst>
          </p:cNvPr>
          <p:cNvSpPr txBox="1"/>
          <p:nvPr/>
        </p:nvSpPr>
        <p:spPr>
          <a:xfrm>
            <a:off x="6106735" y="2597544"/>
            <a:ext cx="198317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HSS928AW / </a:t>
            </a:r>
            <a:r>
              <a:rPr lang="en-US" sz="1200" b="1" dirty="0">
                <a:solidFill>
                  <a:srgbClr val="FF0000"/>
                </a:solidFill>
              </a:rPr>
              <a:t>HSS928AWD</a:t>
            </a:r>
          </a:p>
          <a:p>
            <a:r>
              <a:rPr lang="en-US" sz="1200" dirty="0"/>
              <a:t>Same, but with Wheel drive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9E21B-B953-F2D5-682C-42C851D14B5E}"/>
              </a:ext>
            </a:extLst>
          </p:cNvPr>
          <p:cNvSpPr txBox="1"/>
          <p:nvPr/>
        </p:nvSpPr>
        <p:spPr>
          <a:xfrm>
            <a:off x="9587879" y="2204259"/>
            <a:ext cx="73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$4,100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7D89960-C591-D0D3-94B7-D89A70E81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5486" y="948692"/>
            <a:ext cx="1487458" cy="14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EB6EF5-23A3-939F-E9FD-D5140C4378C2}"/>
              </a:ext>
            </a:extLst>
          </p:cNvPr>
          <p:cNvSpPr txBox="1"/>
          <p:nvPr/>
        </p:nvSpPr>
        <p:spPr>
          <a:xfrm>
            <a:off x="8144493" y="2581216"/>
            <a:ext cx="198317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HSS1332AT / </a:t>
            </a:r>
            <a:r>
              <a:rPr lang="en-US" sz="1200" b="1" dirty="0">
                <a:solidFill>
                  <a:srgbClr val="FF0000"/>
                </a:solidFill>
              </a:rPr>
              <a:t>HSS1332ATD</a:t>
            </a:r>
          </a:p>
          <a:p>
            <a:r>
              <a:rPr lang="en-US" sz="1200" dirty="0"/>
              <a:t>Two stage 32"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Track drive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adjustable auger height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32" wide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2750 lb./min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Throws snow 56 feet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Self propelled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hydrostatic drive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Electric start (ATD only)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71287D-14E2-0C22-AD8B-2C17C958030C}"/>
              </a:ext>
            </a:extLst>
          </p:cNvPr>
          <p:cNvSpPr txBox="1"/>
          <p:nvPr/>
        </p:nvSpPr>
        <p:spPr>
          <a:xfrm>
            <a:off x="7422991" y="2223008"/>
            <a:ext cx="73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$3,500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5B7744E9-EAA5-8345-945A-FD889E1E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2792" y="968255"/>
            <a:ext cx="1293256" cy="129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B72CDD-2B36-0528-9773-F13D97F3179E}"/>
              </a:ext>
            </a:extLst>
          </p:cNvPr>
          <p:cNvSpPr txBox="1"/>
          <p:nvPr/>
        </p:nvSpPr>
        <p:spPr>
          <a:xfrm>
            <a:off x="11489697" y="2200546"/>
            <a:ext cx="73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$9,300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1296FE-8B1E-1005-87E2-5584DF82A407}"/>
              </a:ext>
            </a:extLst>
          </p:cNvPr>
          <p:cNvSpPr txBox="1"/>
          <p:nvPr/>
        </p:nvSpPr>
        <p:spPr>
          <a:xfrm>
            <a:off x="10188358" y="2590622"/>
            <a:ext cx="1983179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HSM1336i</a:t>
            </a:r>
          </a:p>
          <a:p>
            <a:r>
              <a:rPr lang="en-US" sz="1200" dirty="0"/>
              <a:t>Two stage 36" </a:t>
            </a:r>
          </a:p>
          <a:p>
            <a:r>
              <a:rPr lang="en-US" sz="1200" dirty="0"/>
              <a:t>Hybrid: </a:t>
            </a:r>
          </a:p>
          <a:p>
            <a:r>
              <a:rPr lang="en-US" sz="1200" dirty="0"/>
              <a:t>two electrical motors: drive</a:t>
            </a:r>
          </a:p>
          <a:p>
            <a:r>
              <a:rPr lang="en-US" sz="1200" dirty="0"/>
              <a:t>gas motor: </a:t>
            </a:r>
            <a:r>
              <a:rPr lang="en-US" sz="1200" dirty="0" err="1"/>
              <a:t>auger+impeller</a:t>
            </a:r>
            <a:endParaRPr lang="en-US" sz="1200" dirty="0"/>
          </a:p>
          <a:p>
            <a:r>
              <a:rPr lang="en-US" sz="1200" dirty="0"/>
              <a:t>Mode: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Auto,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Semi-Auto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   Manual</a:t>
            </a:r>
          </a:p>
          <a:p>
            <a:r>
              <a:rPr lang="en-US" sz="1200" dirty="0"/>
              <a:t>36" width</a:t>
            </a:r>
          </a:p>
          <a:p>
            <a:r>
              <a:rPr lang="en-US" sz="1200" dirty="0"/>
              <a:t>up to 3000 lb./min</a:t>
            </a:r>
          </a:p>
          <a:p>
            <a:r>
              <a:rPr lang="en-US" sz="1200" dirty="0"/>
              <a:t>Track drive</a:t>
            </a:r>
          </a:p>
          <a:p>
            <a:r>
              <a:rPr lang="en-US" sz="1200" dirty="0"/>
              <a:t>Electric start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6C315E-2A94-C7A2-318A-534710C5ACBF}"/>
              </a:ext>
            </a:extLst>
          </p:cNvPr>
          <p:cNvSpPr txBox="1"/>
          <p:nvPr/>
        </p:nvSpPr>
        <p:spPr>
          <a:xfrm>
            <a:off x="259277" y="5363008"/>
            <a:ext cx="15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Choice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518E038A-7B03-3E79-9F28-642BA4956C86}"/>
              </a:ext>
            </a:extLst>
          </p:cNvPr>
          <p:cNvSpPr/>
          <p:nvPr/>
        </p:nvSpPr>
        <p:spPr>
          <a:xfrm rot="10800000">
            <a:off x="707571" y="4711111"/>
            <a:ext cx="533400" cy="470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5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FA36D-3404-1E9C-B96C-7A351AA9B517}"/>
              </a:ext>
            </a:extLst>
          </p:cNvPr>
          <p:cNvSpPr txBox="1"/>
          <p:nvPr/>
        </p:nvSpPr>
        <p:spPr>
          <a:xfrm>
            <a:off x="143219" y="198304"/>
            <a:ext cx="550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bought used Honda HS724 in December 2022</a:t>
            </a:r>
          </a:p>
        </p:txBody>
      </p:sp>
      <p:pic>
        <p:nvPicPr>
          <p:cNvPr id="4" name="Picture 3" descr="A red and black scooter&#10;&#10;Description automatically generated with low confidence">
            <a:extLst>
              <a:ext uri="{FF2B5EF4-FFF2-40B4-BE49-F238E27FC236}">
                <a16:creationId xmlns:a16="http://schemas.microsoft.com/office/drawing/2014/main" id="{3AABDACA-0AB8-B0D7-0329-62D866CE1A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355" y="567636"/>
            <a:ext cx="3775494" cy="3132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36B2B5-1999-2E14-87CC-3DF7FBAA2DE6}"/>
              </a:ext>
            </a:extLst>
          </p:cNvPr>
          <p:cNvSpPr txBox="1"/>
          <p:nvPr/>
        </p:nvSpPr>
        <p:spPr>
          <a:xfrm>
            <a:off x="231355" y="3800819"/>
            <a:ext cx="50236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Missing lamp/light.</a:t>
            </a:r>
          </a:p>
          <a:p>
            <a:endParaRPr lang="en-US" sz="1400" dirty="0"/>
          </a:p>
          <a:p>
            <a:r>
              <a:rPr lang="en-US" sz="1400" dirty="0"/>
              <a:t>The manual shows copyright year 2001.</a:t>
            </a:r>
          </a:p>
          <a:p>
            <a:r>
              <a:rPr lang="en-US" sz="1400" dirty="0"/>
              <a:t>Honda Engine Serial # GCAE-2072409</a:t>
            </a:r>
          </a:p>
          <a:p>
            <a:r>
              <a:rPr lang="en-US" sz="1400" dirty="0"/>
              <a:t>The label on the frame says that </a:t>
            </a:r>
          </a:p>
          <a:p>
            <a:r>
              <a:rPr lang="en-US" sz="1400" dirty="0"/>
              <a:t>it meets the US "EPA SNRE PH2 2007",</a:t>
            </a:r>
          </a:p>
          <a:p>
            <a:r>
              <a:rPr lang="en-US" sz="1400" dirty="0"/>
              <a:t>Does "2007" mean the year?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8E506-EE81-F20C-0E9D-9AA173A05D6A}"/>
              </a:ext>
            </a:extLst>
          </p:cNvPr>
          <p:cNvSpPr txBox="1"/>
          <p:nvPr/>
        </p:nvSpPr>
        <p:spPr>
          <a:xfrm>
            <a:off x="231355" y="5689678"/>
            <a:ext cx="6097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</a:t>
            </a:r>
            <a:r>
              <a:rPr lang="en-US" sz="1100" dirty="0" err="1">
                <a:hlinkClick r:id="rId3"/>
              </a:rPr>
              <a:t>www.jackssmallengines.com</a:t>
            </a:r>
            <a:r>
              <a:rPr lang="en-US" sz="1100" dirty="0">
                <a:hlinkClick r:id="rId3"/>
              </a:rPr>
              <a:t>/jacks-parts-lookup/manufacturer/</a:t>
            </a:r>
            <a:r>
              <a:rPr lang="en-US" sz="1100" dirty="0" err="1">
                <a:hlinkClick r:id="rId3"/>
              </a:rPr>
              <a:t>honda</a:t>
            </a:r>
            <a:r>
              <a:rPr lang="en-US" sz="1100" dirty="0">
                <a:hlinkClick r:id="rId3"/>
              </a:rPr>
              <a:t>/snow-blower</a:t>
            </a: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DC80F7-877D-49F6-94F9-AE43F0D044C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0462" y="4630677"/>
            <a:ext cx="4605969" cy="1541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AB719C-E22E-C395-361C-38141FF68A6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0462" y="3356167"/>
            <a:ext cx="3683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6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485</Words>
  <Application>Microsoft Macintosh PowerPoint</Application>
  <PresentationFormat>Widescreen</PresentationFormat>
  <Paragraphs>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48</cp:revision>
  <dcterms:created xsi:type="dcterms:W3CDTF">2022-06-02T16:58:09Z</dcterms:created>
  <dcterms:modified xsi:type="dcterms:W3CDTF">2022-12-15T17:02:39Z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