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61" r:id="rId4"/>
    <p:sldId id="263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5"/>
    <p:restoredTop sz="94759"/>
  </p:normalViewPr>
  <p:slideViewPr>
    <p:cSldViewPr snapToGrid="0" snapToObjects="1">
      <p:cViewPr varScale="1">
        <p:scale>
          <a:sx n="96" d="100"/>
          <a:sy n="96" d="100"/>
        </p:scale>
        <p:origin x="22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deere.com/en/tractors/compact-tractors/1-series-sub-compact-tractors/1023e/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TeHIpRNJ3LU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www.deere.com/en/tractors/compact-tractors/1-series-sub-compact-tractors/2023-1025r/" TargetMode="External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DdR-KLIF-Q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tractor.com/news/5-of-the-best-compact-tractor-choic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youtube.com/watch?v=rG7cya22ksI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4709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 Deere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Sub-Compact Tractor </a:t>
            </a:r>
          </a:p>
          <a:p>
            <a:r>
              <a:rPr lang="en-US" sz="2400" b="1" i="0" dirty="0">
                <a:solidFill>
                  <a:srgbClr val="FF0000"/>
                </a:solidFill>
                <a:effectLst/>
              </a:rPr>
              <a:t>1023E - $15,600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1025R - $18,400</a:t>
            </a:r>
          </a:p>
        </p:txBody>
      </p:sp>
      <p:pic>
        <p:nvPicPr>
          <p:cNvPr id="1028" name="Picture 4" descr="A Review of the Key Features of the John Deere 1023E Sub-Compact Tractor">
            <a:extLst>
              <a:ext uri="{FF2B5EF4-FFF2-40B4-BE49-F238E27FC236}">
                <a16:creationId xmlns:a16="http://schemas.microsoft.com/office/drawing/2014/main" id="{6F3D58B2-F45F-3598-9B8F-5F056C3F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1055" y="2878233"/>
            <a:ext cx="2652054" cy="190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2F999-0791-BA74-78AD-0B5B443629CA}"/>
              </a:ext>
            </a:extLst>
          </p:cNvPr>
          <p:cNvSpPr txBox="1"/>
          <p:nvPr/>
        </p:nvSpPr>
        <p:spPr>
          <a:xfrm>
            <a:off x="245841" y="1520645"/>
            <a:ext cx="363051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Engine - diesel , 21.5 or 24 hp</a:t>
            </a:r>
          </a:p>
          <a:p>
            <a:r>
              <a:rPr lang="en-US" dirty="0"/>
              <a:t>PTO – 14.5 or 17.2 hp</a:t>
            </a:r>
          </a:p>
          <a:p>
            <a:r>
              <a:rPr lang="en-US" dirty="0"/>
              <a:t>mower deck, 120R loader, ...</a:t>
            </a:r>
          </a:p>
          <a:p>
            <a:endParaRPr lang="en-US" dirty="0"/>
          </a:p>
          <a:p>
            <a:r>
              <a:rPr lang="en-US" dirty="0"/>
              <a:t>1025R is better – more PTO power, can use 3-point hitch implement, PTO precision handling, better seat, better steering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4A156-B590-1201-FCB9-1A6AB95CC9B7}"/>
              </a:ext>
            </a:extLst>
          </p:cNvPr>
          <p:cNvSpPr txBox="1"/>
          <p:nvPr/>
        </p:nvSpPr>
        <p:spPr>
          <a:xfrm>
            <a:off x="4568886" y="86978"/>
            <a:ext cx="7623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https://www.deere.com/en/tractors/compact-tractors/1-series-sub-compact-tractors/1023e/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err="1">
                <a:hlinkClick r:id="rId4"/>
              </a:rPr>
              <a:t>www.deere.com</a:t>
            </a:r>
            <a:r>
              <a:rPr lang="en-US" sz="1400" dirty="0">
                <a:hlinkClick r:id="rId4"/>
              </a:rPr>
              <a:t>/</a:t>
            </a:r>
            <a:r>
              <a:rPr lang="en-US" sz="1400" dirty="0" err="1">
                <a:hlinkClick r:id="rId4"/>
              </a:rPr>
              <a:t>en</a:t>
            </a:r>
            <a:r>
              <a:rPr lang="en-US" sz="1400" dirty="0">
                <a:hlinkClick r:id="rId4"/>
              </a:rPr>
              <a:t>/tractors/compact-tractors/1-series-sub-compact-tractors/2023-1025r/</a:t>
            </a:r>
            <a:endParaRPr lang="en-US" sz="1400" dirty="0"/>
          </a:p>
          <a:p>
            <a:r>
              <a:rPr lang="en-US" sz="1400" dirty="0">
                <a:hlinkClick r:id="rId5"/>
              </a:rPr>
              <a:t>https://www.youtube.com/watch?v=TeHIpRNJ3LU</a:t>
            </a:r>
            <a:endParaRPr lang="en-US" sz="1400" dirty="0"/>
          </a:p>
        </p:txBody>
      </p:sp>
      <p:pic>
        <p:nvPicPr>
          <p:cNvPr id="1030" name="Picture 6" descr="1023E Compact Utility Tractor | Explore John Deere">
            <a:extLst>
              <a:ext uri="{FF2B5EF4-FFF2-40B4-BE49-F238E27FC236}">
                <a16:creationId xmlns:a16="http://schemas.microsoft.com/office/drawing/2014/main" id="{ECD513EA-4836-83C9-A47F-D2F269773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47841" y="943859"/>
            <a:ext cx="2133517" cy="196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ohn Deere 1023E Sub-Compact Tractor | wordpress.soegel.de">
            <a:extLst>
              <a:ext uri="{FF2B5EF4-FFF2-40B4-BE49-F238E27FC236}">
                <a16:creationId xmlns:a16="http://schemas.microsoft.com/office/drawing/2014/main" id="{70ED0C30-7549-F8BA-D4CA-6CFCE8D6E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9570" y="4847912"/>
            <a:ext cx="2652055" cy="189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issa Mann on X: &quot;Anybody in Twitter-land looking for a small acreage  tractor? We're looking to sell ours to upgrade to something larger so we  can move round bales for my hay">
            <a:extLst>
              <a:ext uri="{FF2B5EF4-FFF2-40B4-BE49-F238E27FC236}">
                <a16:creationId xmlns:a16="http://schemas.microsoft.com/office/drawing/2014/main" id="{E69E1B8C-C34E-819C-34CF-E2A2400F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84" y="976760"/>
            <a:ext cx="2854850" cy="190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ohn Deere 1023e backhoe usage for myself and the boys - YouTube">
            <a:extLst>
              <a:ext uri="{FF2B5EF4-FFF2-40B4-BE49-F238E27FC236}">
                <a16:creationId xmlns:a16="http://schemas.microsoft.com/office/drawing/2014/main" id="{65AE8BB0-FA56-E493-B5AA-349B09F29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49570" y="3045825"/>
            <a:ext cx="3203711" cy="180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AF9AA-7188-244D-4207-3D6194A6A33F}"/>
              </a:ext>
            </a:extLst>
          </p:cNvPr>
          <p:cNvSpPr txBox="1"/>
          <p:nvPr/>
        </p:nvSpPr>
        <p:spPr>
          <a:xfrm>
            <a:off x="245841" y="3972662"/>
            <a:ext cx="303268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attach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counter-weight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mower platform + bagger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tires, dual-tires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hydraulics</a:t>
            </a:r>
          </a:p>
        </p:txBody>
      </p:sp>
      <p:pic>
        <p:nvPicPr>
          <p:cNvPr id="1026" name="Picture 2" descr="It's Mow Time: Here are Three Tips for Buying, Maintaining and Operating  Mid-Mount or Rear-Mount Mowers - Compact Equipment Magazine">
            <a:extLst>
              <a:ext uri="{FF2B5EF4-FFF2-40B4-BE49-F238E27FC236}">
                <a16:creationId xmlns:a16="http://schemas.microsoft.com/office/drawing/2014/main" id="{E686C925-F3E8-F724-6E6D-7834F445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6379" y="4983451"/>
            <a:ext cx="2652055" cy="181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3D5CF-25CC-2C60-6834-D2E4CA048AE5}"/>
              </a:ext>
            </a:extLst>
          </p:cNvPr>
          <p:cNvSpPr txBox="1"/>
          <p:nvPr/>
        </p:nvSpPr>
        <p:spPr>
          <a:xfrm>
            <a:off x="8194366" y="4263137"/>
            <a:ext cx="1650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Auto-connect mower platform</a:t>
            </a:r>
          </a:p>
        </p:txBody>
      </p:sp>
    </p:spTree>
    <p:extLst>
      <p:ext uri="{BB962C8B-B14F-4D97-AF65-F5344CB8AC3E}">
        <p14:creationId xmlns:p14="http://schemas.microsoft.com/office/powerpoint/2010/main" val="338184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7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Backhoe 260b – use with 1025R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Picture 4" descr="Backhoe Storage Dolly John Deere 260 and 260B Back Hoe">
            <a:extLst>
              <a:ext uri="{FF2B5EF4-FFF2-40B4-BE49-F238E27FC236}">
                <a16:creationId xmlns:a16="http://schemas.microsoft.com/office/drawing/2014/main" id="{3E020E38-F6F1-90B7-5CF4-DED18B6B7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4310" y="3620079"/>
            <a:ext cx="3141240" cy="217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hn Deere Backhoe Trencher Bucket - BXX10246">
            <a:extLst>
              <a:ext uri="{FF2B5EF4-FFF2-40B4-BE49-F238E27FC236}">
                <a16:creationId xmlns:a16="http://schemas.microsoft.com/office/drawing/2014/main" id="{A40DB4D0-0B65-E474-FAA9-89F49AE0B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856450" y="720090"/>
            <a:ext cx="2470679" cy="208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e's Everything You Need to Know About the 1025R | Lasseter Tractor  Company - Lasseter Equipment Group LLC">
            <a:extLst>
              <a:ext uri="{FF2B5EF4-FFF2-40B4-BE49-F238E27FC236}">
                <a16:creationId xmlns:a16="http://schemas.microsoft.com/office/drawing/2014/main" id="{77A051F0-1F54-EC8D-A775-6AB6A44A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10" y="971550"/>
            <a:ext cx="3141241" cy="251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1E76-B84C-10BD-8368-BAEB43AEB16F}"/>
              </a:ext>
            </a:extLst>
          </p:cNvPr>
          <p:cNvSpPr txBox="1"/>
          <p:nvPr/>
        </p:nvSpPr>
        <p:spPr>
          <a:xfrm>
            <a:off x="4044108" y="971550"/>
            <a:ext cx="37854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$6K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its own seat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bucket, trenching bucket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58471-78CB-CF4F-AC46-8213A5687A8C}"/>
              </a:ext>
            </a:extLst>
          </p:cNvPr>
          <p:cNvSpPr txBox="1"/>
          <p:nvPr/>
        </p:nvSpPr>
        <p:spPr>
          <a:xfrm>
            <a:off x="8856449" y="2754630"/>
            <a:ext cx="24706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trenching bucket</a:t>
            </a:r>
          </a:p>
        </p:txBody>
      </p:sp>
      <p:pic>
        <p:nvPicPr>
          <p:cNvPr id="1026" name="Picture 2" descr="Backhoe VS Excavator : u/Friendly-Explosive">
            <a:extLst>
              <a:ext uri="{FF2B5EF4-FFF2-40B4-BE49-F238E27FC236}">
                <a16:creationId xmlns:a16="http://schemas.microsoft.com/office/drawing/2014/main" id="{59CC2E99-AD62-6227-8CBE-9DCBABB5D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52510" y="4157290"/>
            <a:ext cx="31115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429E4-AF4E-72D3-2146-DBFDE94382D0}"/>
              </a:ext>
            </a:extLst>
          </p:cNvPr>
          <p:cNvSpPr txBox="1"/>
          <p:nvPr/>
        </p:nvSpPr>
        <p:spPr>
          <a:xfrm>
            <a:off x="4364148" y="5897880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Tracked Excavator - heavier duty, can dig more, father and deeper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4C58F-A0F2-6DE0-54B2-1F5894122D66}"/>
              </a:ext>
            </a:extLst>
          </p:cNvPr>
          <p:cNvSpPr txBox="1"/>
          <p:nvPr/>
        </p:nvSpPr>
        <p:spPr>
          <a:xfrm>
            <a:off x="4364148" y="4778455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Wheeled Backhoe – smaller, lighter, more agile</a:t>
            </a:r>
          </a:p>
        </p:txBody>
      </p:sp>
    </p:spTree>
    <p:extLst>
      <p:ext uri="{BB962C8B-B14F-4D97-AF65-F5344CB8AC3E}">
        <p14:creationId xmlns:p14="http://schemas.microsoft.com/office/powerpoint/2010/main" val="182385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443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Dual Tires (</a:t>
            </a:r>
            <a:r>
              <a:rPr lang="en-US" sz="2800" b="1" dirty="0" err="1"/>
              <a:t>Dualies</a:t>
            </a:r>
            <a:r>
              <a:rPr lang="en-US" sz="28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164052" y="807468"/>
            <a:ext cx="55067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potentially help in muddy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Distribute the weight over a larger surface area, which can reduce ground pressure, thus preventing the tractor from sinking into soft or muddy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traction since there are now twice the number of lugs (the raised patterns on a tire) making contact with the ground. </a:t>
            </a:r>
          </a:p>
          <a:p>
            <a:endParaRPr lang="en-US" sz="1400" dirty="0"/>
          </a:p>
          <a:p>
            <a:r>
              <a:rPr lang="en-US" sz="1400" dirty="0"/>
              <a:t>Downsides: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Added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Turning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Cost and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Profile (harder to navigate)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Soil Compaction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Other solutions to consider: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tire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single tires</a:t>
            </a:r>
          </a:p>
        </p:txBody>
      </p:sp>
      <p:pic>
        <p:nvPicPr>
          <p:cNvPr id="1026" name="Picture 2" descr="How to Put Duals On a Mower - A Better Way">
            <a:extLst>
              <a:ext uri="{FF2B5EF4-FFF2-40B4-BE49-F238E27FC236}">
                <a16:creationId xmlns:a16="http://schemas.microsoft.com/office/drawing/2014/main" id="{49E97111-9557-3A25-4CE9-72C50E8C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228600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36B5C9-C07B-AB11-5C54-C40A0CCBF755}"/>
              </a:ext>
            </a:extLst>
          </p:cNvPr>
          <p:cNvSpPr txBox="1"/>
          <p:nvPr/>
        </p:nvSpPr>
        <p:spPr>
          <a:xfrm>
            <a:off x="3048000" y="76944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www.youtube.com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watch?v</a:t>
            </a:r>
            <a:r>
              <a:rPr lang="en-US" sz="1400" dirty="0">
                <a:hlinkClick r:id="rId3"/>
              </a:rPr>
              <a:t>=</a:t>
            </a:r>
            <a:r>
              <a:rPr lang="en-US" sz="1400" dirty="0" err="1">
                <a:hlinkClick r:id="rId3"/>
              </a:rPr>
              <a:t>oDdR</a:t>
            </a:r>
            <a:r>
              <a:rPr lang="en-US" sz="1400" dirty="0">
                <a:hlinkClick r:id="rId3"/>
              </a:rPr>
              <a:t>-KLIF-Q</a:t>
            </a:r>
            <a:endParaRPr lang="en-US" sz="1400" dirty="0"/>
          </a:p>
        </p:txBody>
      </p:sp>
      <p:pic>
        <p:nvPicPr>
          <p:cNvPr id="1028" name="Picture 4" descr="DUAL TIRES ON A 1025r? Carlisle Versa Turfs + Found A STEAL! - YouTube">
            <a:extLst>
              <a:ext uri="{FF2B5EF4-FFF2-40B4-BE49-F238E27FC236}">
                <a16:creationId xmlns:a16="http://schemas.microsoft.com/office/drawing/2014/main" id="{A56057CE-EFD9-5BDF-60D9-A0FE9E12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3594652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27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0" y="0"/>
            <a:ext cx="2978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Tractor $30-$50K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6EF48-8881-49F2-8460-25D7441E2332}"/>
              </a:ext>
            </a:extLst>
          </p:cNvPr>
          <p:cNvSpPr txBox="1"/>
          <p:nvPr/>
        </p:nvSpPr>
        <p:spPr>
          <a:xfrm>
            <a:off x="0" y="489392"/>
            <a:ext cx="459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https://www.tractor.com/news/5-of-the-best-compact-tractor-choices/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7BA77-09D9-7E27-801F-69193D91F8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79" y="1138958"/>
            <a:ext cx="2388860" cy="1934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5BA98-0D48-BA24-1215-B23D667090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285" y="1138958"/>
            <a:ext cx="2852152" cy="1882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348EF-00F3-4732-6868-29433FD1B92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6" y="1012612"/>
            <a:ext cx="2424597" cy="1934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E3F881-7D00-286B-91EB-07CF4CF08B35}"/>
              </a:ext>
            </a:extLst>
          </p:cNvPr>
          <p:cNvSpPr txBox="1"/>
          <p:nvPr/>
        </p:nvSpPr>
        <p:spPr>
          <a:xfrm>
            <a:off x="493986" y="3594538"/>
            <a:ext cx="45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Take-Off (PTO)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336331" y="4067503"/>
            <a:ext cx="4256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tractor's </a:t>
            </a:r>
            <a:r>
              <a:rPr lang="en-US" sz="1400" b="1" dirty="0">
                <a:solidFill>
                  <a:srgbClr val="FF0000"/>
                </a:solidFill>
              </a:rPr>
              <a:t>stub shaft</a:t>
            </a:r>
            <a:r>
              <a:rPr lang="en-US" sz="1400" dirty="0"/>
              <a:t>, often called the </a:t>
            </a:r>
            <a:r>
              <a:rPr lang="en-US" sz="1400" b="1" dirty="0">
                <a:solidFill>
                  <a:srgbClr val="FF0000"/>
                </a:solidFill>
              </a:rPr>
              <a:t>PTO</a:t>
            </a:r>
            <a:r>
              <a:rPr lang="en-US" sz="1400" dirty="0"/>
              <a:t>, </a:t>
            </a:r>
          </a:p>
          <a:p>
            <a:r>
              <a:rPr lang="en-US" sz="1400" dirty="0"/>
              <a:t>rotates at 540 or 1000 rpm (9..17 times/sec) </a:t>
            </a:r>
          </a:p>
          <a:p>
            <a:r>
              <a:rPr lang="en-US" sz="1400" dirty="0"/>
              <a:t>and used to transfer power to external </a:t>
            </a:r>
            <a:r>
              <a:rPr lang="en-US" sz="1400"/>
              <a:t>attachments.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48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0" y="0"/>
            <a:ext cx="2978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Skid Steer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6EF48-8881-49F2-8460-25D7441E2332}"/>
              </a:ext>
            </a:extLst>
          </p:cNvPr>
          <p:cNvSpPr txBox="1"/>
          <p:nvPr/>
        </p:nvSpPr>
        <p:spPr>
          <a:xfrm>
            <a:off x="0" y="489392"/>
            <a:ext cx="3436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/wiki/Skid-</a:t>
            </a:r>
            <a:r>
              <a:rPr lang="en-US" sz="1200" dirty="0" err="1"/>
              <a:t>steer_loader</a:t>
            </a:r>
            <a:r>
              <a:rPr lang="en-US" sz="12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73572" y="924910"/>
            <a:ext cx="564405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skid loader, skid-steer loader, SSL, or </a:t>
            </a:r>
            <a:r>
              <a:rPr lang="en-US" sz="1400" dirty="0" err="1"/>
              <a:t>skidsteer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compact vehicle with lift arms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typically four-wheeled or tracked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extremely maneuverable , can turn in place ("zero-turn")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right and left wheels are independent (have separate transmissions)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wheels don't turn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turning accomplished by different speed of left and right sides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F5EF19F-E5B9-B9FB-AB46-EAC052AD52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054701" y="4171905"/>
            <a:ext cx="1881351" cy="187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E13A8A-957B-C947-B7C5-684D4F31245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9744" y="1812391"/>
            <a:ext cx="1996291" cy="19463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92373C-2D8C-D4F7-3602-14D99838AA06}"/>
              </a:ext>
            </a:extLst>
          </p:cNvPr>
          <p:cNvSpPr txBox="1"/>
          <p:nvPr/>
        </p:nvSpPr>
        <p:spPr>
          <a:xfrm>
            <a:off x="10154717" y="3835222"/>
            <a:ext cx="1681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 Hole Auger Drive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C38A5-DB80-82C0-8D52-CB336E4F094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948" y="2996717"/>
            <a:ext cx="3495431" cy="23503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C60118-38F1-598A-A37B-5059768E76A4}"/>
              </a:ext>
            </a:extLst>
          </p:cNvPr>
          <p:cNvSpPr txBox="1"/>
          <p:nvPr/>
        </p:nvSpPr>
        <p:spPr>
          <a:xfrm>
            <a:off x="255948" y="5409870"/>
            <a:ext cx="305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Mini </a:t>
            </a:r>
            <a:r>
              <a:rPr lang="en-US" sz="1400" dirty="0" err="1"/>
              <a:t>Skidsteer</a:t>
            </a:r>
            <a:r>
              <a:rPr lang="en-US" sz="1400" dirty="0"/>
              <a:t> with Post Hole Digger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F50335-9970-E72E-0515-492379CEB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0" y="627891"/>
            <a:ext cx="2595305" cy="160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033B02-3762-A0FB-C175-FCFF4440E5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4999" y="2983745"/>
            <a:ext cx="4322994" cy="2400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573071-CBEC-E620-22A6-6A01FA4EF556}"/>
              </a:ext>
            </a:extLst>
          </p:cNvPr>
          <p:cNvSpPr txBox="1"/>
          <p:nvPr/>
        </p:nvSpPr>
        <p:spPr>
          <a:xfrm>
            <a:off x="5355449" y="5435776"/>
            <a:ext cx="305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Bobcat LT-113 Trencher and MT100</a:t>
            </a:r>
          </a:p>
        </p:txBody>
      </p:sp>
    </p:spTree>
    <p:extLst>
      <p:ext uri="{BB962C8B-B14F-4D97-AF65-F5344CB8AC3E}">
        <p14:creationId xmlns:p14="http://schemas.microsoft.com/office/powerpoint/2010/main" val="424684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3554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Bobcat MT100 Skid Steer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6EF48-8881-49F2-8460-25D7441E2332}"/>
              </a:ext>
            </a:extLst>
          </p:cNvPr>
          <p:cNvSpPr txBox="1"/>
          <p:nvPr/>
        </p:nvSpPr>
        <p:spPr>
          <a:xfrm>
            <a:off x="0" y="489392"/>
            <a:ext cx="4683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www.youtube.com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watch?v</a:t>
            </a:r>
            <a:r>
              <a:rPr lang="en-US" sz="1200" dirty="0">
                <a:hlinkClick r:id="rId2"/>
              </a:rPr>
              <a:t>=rG7cya22ksI</a:t>
            </a:r>
            <a:r>
              <a:rPr lang="en-US" sz="1200" dirty="0"/>
              <a:t> – good video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73572" y="924910"/>
            <a:ext cx="5644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$26K - $35K used,  $42K new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033B02-3762-A0FB-C175-FCFF4440E5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6522" y="1542753"/>
            <a:ext cx="3396649" cy="1886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573071-CBEC-E620-22A6-6A01FA4EF556}"/>
              </a:ext>
            </a:extLst>
          </p:cNvPr>
          <p:cNvSpPr txBox="1"/>
          <p:nvPr/>
        </p:nvSpPr>
        <p:spPr>
          <a:xfrm>
            <a:off x="3508587" y="3431289"/>
            <a:ext cx="3052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0" dirty="0">
                <a:solidFill>
                  <a:srgbClr val="0F0F0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Bobcat LT-113 Trencher and MT100</a:t>
            </a:r>
          </a:p>
        </p:txBody>
      </p:sp>
      <p:pic>
        <p:nvPicPr>
          <p:cNvPr id="5" name="Picture 4" descr="Image result for bobcat mt100 price new">
            <a:extLst>
              <a:ext uri="{FF2B5EF4-FFF2-40B4-BE49-F238E27FC236}">
                <a16:creationId xmlns:a16="http://schemas.microsoft.com/office/drawing/2014/main" id="{E3426419-1083-2591-96C5-8501B5428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141" y="1542753"/>
            <a:ext cx="2768600" cy="189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777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443</Words>
  <Application>Microsoft Macintosh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70</cp:revision>
  <dcterms:created xsi:type="dcterms:W3CDTF">2022-05-02T00:38:22Z</dcterms:created>
  <dcterms:modified xsi:type="dcterms:W3CDTF">2023-10-11T20:18:28Z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