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58" r:id="rId3"/>
    <p:sldId id="264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1"/>
    <p:restoredTop sz="94691"/>
  </p:normalViewPr>
  <p:slideViewPr>
    <p:cSldViewPr snapToGrid="0" snapToObjects="1">
      <p:cViewPr varScale="1">
        <p:scale>
          <a:sx n="142" d="100"/>
          <a:sy n="14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C4E1E-997C-E64F-8950-81FCB5271F2E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2EE0A-6B6D-7743-BF37-EAFC0AF5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2EE0A-6B6D-7743-BF37-EAFC0AF569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4/6/24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en.wikipedia.org/wiki/Subsoiler" TargetMode="External"/><Relationship Id="rId7" Type="http://schemas.openxmlformats.org/officeDocument/2006/relationships/hyperlink" Target="https://www.amazon.com/Ripper-Sub-Soiler-Potato-Middle-Standard/dp/B078QW39ZC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bcsamerica.com/products/tractor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tchwitch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BCFCF-272D-FEAD-C5CA-B033C59CE5AA}"/>
              </a:ext>
            </a:extLst>
          </p:cNvPr>
          <p:cNvSpPr txBox="1"/>
          <p:nvPr/>
        </p:nvSpPr>
        <p:spPr>
          <a:xfrm>
            <a:off x="170329" y="144054"/>
            <a:ext cx="233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Make a Trench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318B3-8497-3C81-4AD6-B531BECE3E51}"/>
              </a:ext>
            </a:extLst>
          </p:cNvPr>
          <p:cNvSpPr txBox="1"/>
          <p:nvPr/>
        </p:nvSpPr>
        <p:spPr>
          <a:xfrm>
            <a:off x="656182" y="757572"/>
            <a:ext cx="303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Plow (Plough)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Subsoiler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Middlebuster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Tiller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D81E41-D0DA-4A72-0F4D-119CDC7C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3910" y="392029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31 Wooden Plough Stock Photos and Images - 123RF">
            <a:extLst>
              <a:ext uri="{FF2B5EF4-FFF2-40B4-BE49-F238E27FC236}">
                <a16:creationId xmlns:a16="http://schemas.microsoft.com/office/drawing/2014/main" id="{D7F82F43-C7E0-2FC5-3135-413F2256F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9991" y="1508953"/>
            <a:ext cx="2898378" cy="21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ubsoiler - BCS America">
            <a:extLst>
              <a:ext uri="{FF2B5EF4-FFF2-40B4-BE49-F238E27FC236}">
                <a16:creationId xmlns:a16="http://schemas.microsoft.com/office/drawing/2014/main" id="{F31A0E87-D65D-6989-2850-BA8B839B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090" y="3920297"/>
            <a:ext cx="3408593" cy="278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FEA01-649B-A255-C4BB-F6E8B7FC02D2}"/>
              </a:ext>
            </a:extLst>
          </p:cNvPr>
          <p:cNvSpPr txBox="1"/>
          <p:nvPr/>
        </p:nvSpPr>
        <p:spPr>
          <a:xfrm>
            <a:off x="3155577" y="96501"/>
            <a:ext cx="43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 </a:t>
            </a:r>
            <a:r>
              <a:rPr lang="en-US" sz="1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ogle Sans"/>
              </a:rPr>
              <a:t>moldboard</a:t>
            </a:r>
            <a:r>
              <a:rPr lang="en-US" sz="1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is the curved part of a plow that cuts into the soil, lifts it, and turns it over. It's a fundamental component in traditional plows.</a:t>
            </a:r>
            <a:endParaRPr lang="en-US" sz="1600" dirty="0"/>
          </a:p>
        </p:txBody>
      </p:sp>
      <p:pic>
        <p:nvPicPr>
          <p:cNvPr id="1026" name="Picture 2" descr="Moldboard Plow | Monticello">
            <a:extLst>
              <a:ext uri="{FF2B5EF4-FFF2-40B4-BE49-F238E27FC236}">
                <a16:creationId xmlns:a16="http://schemas.microsoft.com/office/drawing/2014/main" id="{15D2A44E-5170-831D-99B9-1507B01F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1294" y="167453"/>
            <a:ext cx="3357075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adivator UTV 2-bottom Plow">
            <a:extLst>
              <a:ext uri="{FF2B5EF4-FFF2-40B4-BE49-F238E27FC236}">
                <a16:creationId xmlns:a16="http://schemas.microsoft.com/office/drawing/2014/main" id="{9C00F634-3D08-D208-2FF6-D203E06F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7322" y="927498"/>
            <a:ext cx="3089213" cy="23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694DB-99C1-36F5-6C54-6D39382457F4}"/>
              </a:ext>
            </a:extLst>
          </p:cNvPr>
          <p:cNvSpPr txBox="1"/>
          <p:nvPr/>
        </p:nvSpPr>
        <p:spPr>
          <a:xfrm>
            <a:off x="4642223" y="3299401"/>
            <a:ext cx="165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Tow behind plow</a:t>
            </a:r>
          </a:p>
          <a:p>
            <a:pPr algn="ctr"/>
            <a:r>
              <a:rPr lang="en-US" sz="1600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bottom plow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E3DBE-EF30-B799-B7D0-6B37652C6C1D}"/>
              </a:ext>
            </a:extLst>
          </p:cNvPr>
          <p:cNvSpPr txBox="1"/>
          <p:nvPr/>
        </p:nvSpPr>
        <p:spPr>
          <a:xfrm>
            <a:off x="4721784" y="5761225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Large Grappling Hook</a:t>
            </a:r>
            <a:endParaRPr lang="en-US" sz="1600" dirty="0"/>
          </a:p>
        </p:txBody>
      </p:sp>
      <p:pic>
        <p:nvPicPr>
          <p:cNvPr id="1032" name="Picture 8" descr="Large Grappling Hook, 4-Claw Folding Stainless Steel Grapple Hooks for  Outdoor Survival, Camping, Hiking, Tree &amp;Mountain Climbing">
            <a:extLst>
              <a:ext uri="{FF2B5EF4-FFF2-40B4-BE49-F238E27FC236}">
                <a16:creationId xmlns:a16="http://schemas.microsoft.com/office/drawing/2014/main" id="{F7771D53-9D14-B062-575B-5ABEC9516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86884" y="4395381"/>
            <a:ext cx="1651001" cy="13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71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1745621" y="3136612"/>
            <a:ext cx="2145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Middle Buster (shallow) tow behind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890A3-F124-3811-FA9E-3357DB30C047}"/>
              </a:ext>
            </a:extLst>
          </p:cNvPr>
          <p:cNvSpPr txBox="1"/>
          <p:nvPr/>
        </p:nvSpPr>
        <p:spPr>
          <a:xfrm>
            <a:off x="84227" y="2823360"/>
            <a:ext cx="1661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CountyLine </a:t>
            </a:r>
            <a:br>
              <a:rPr lang="en-US" sz="1400"/>
            </a:br>
            <a:r>
              <a:rPr lang="en-US" sz="1400"/>
              <a:t>Middle Buster</a:t>
            </a:r>
          </a:p>
          <a:p>
            <a:pPr algn="ctr"/>
            <a:r>
              <a:rPr lang="en-US" sz="1400" b="1">
                <a:solidFill>
                  <a:srgbClr val="FF0000"/>
                </a:solidFill>
              </a:rPr>
              <a:t>$300.00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BD1EA-2D62-5F2F-22E2-08547873C7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20" y="808839"/>
            <a:ext cx="1562901" cy="2000688"/>
          </a:xfrm>
          <a:prstGeom prst="rect">
            <a:avLst/>
          </a:prstGeom>
        </p:spPr>
      </p:pic>
      <p:pic>
        <p:nvPicPr>
          <p:cNvPr id="5" name="Picture 2" descr="Anyone use one of these Countryline middle busters? | Green Tractor Talk">
            <a:extLst>
              <a:ext uri="{FF2B5EF4-FFF2-40B4-BE49-F238E27FC236}">
                <a16:creationId xmlns:a16="http://schemas.microsoft.com/office/drawing/2014/main" id="{7E540A79-E66C-B67E-795A-3A80F395D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1485" y="808839"/>
            <a:ext cx="1661394" cy="221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6974E5-2B9A-356E-6644-BE03E980D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18840" y="1650091"/>
            <a:ext cx="1754319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E9C89-C74B-5B99-AFF8-F62450A17F9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0541" y="261610"/>
            <a:ext cx="2340454" cy="3036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9B54C-D44E-E3F0-2B88-37F0F2CD280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0541" y="3868156"/>
            <a:ext cx="2369185" cy="177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631E1-07B3-671F-FB1B-23D77087CE7F}"/>
              </a:ext>
            </a:extLst>
          </p:cNvPr>
          <p:cNvSpPr txBox="1"/>
          <p:nvPr/>
        </p:nvSpPr>
        <p:spPr>
          <a:xfrm>
            <a:off x="8407400" y="3429000"/>
            <a:ext cx="302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Taizhou </a:t>
            </a:r>
            <a:r>
              <a:rPr lang="en-US" sz="1400" dirty="0" err="1"/>
              <a:t>Harctor</a:t>
            </a:r>
            <a:r>
              <a:rPr lang="en-US" sz="1400" dirty="0"/>
              <a:t> Machinery CO.,LTD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C6ADA1-C7FA-0F1F-9709-0797FB75898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27" y="4426169"/>
            <a:ext cx="3578652" cy="1796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20E786-6369-05FD-045A-6D400ACAE837}"/>
              </a:ext>
            </a:extLst>
          </p:cNvPr>
          <p:cNvSpPr txBox="1"/>
          <p:nvPr/>
        </p:nvSpPr>
        <p:spPr>
          <a:xfrm>
            <a:off x="710571" y="6376746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Hurricane Ditcher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E15A9-0087-272F-B553-9B284AE0E915}"/>
              </a:ext>
            </a:extLst>
          </p:cNvPr>
          <p:cNvSpPr txBox="1"/>
          <p:nvPr/>
        </p:nvSpPr>
        <p:spPr>
          <a:xfrm>
            <a:off x="5036716" y="6122141"/>
            <a:ext cx="239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ATV garden plow</a:t>
            </a:r>
          </a:p>
        </p:txBody>
      </p:sp>
      <p:pic>
        <p:nvPicPr>
          <p:cNvPr id="2050" name="Picture 2" descr="Furrow plough: Two bottom plow (ATV/UTV implements) – Iron Baltic">
            <a:extLst>
              <a:ext uri="{FF2B5EF4-FFF2-40B4-BE49-F238E27FC236}">
                <a16:creationId xmlns:a16="http://schemas.microsoft.com/office/drawing/2014/main" id="{80654D4B-50F5-BBB6-D63A-3D47FD57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1529" y="4015435"/>
            <a:ext cx="2808941" cy="210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4B52B-3543-C98B-DB1E-44C5DA09BB06}"/>
              </a:ext>
            </a:extLst>
          </p:cNvPr>
          <p:cNvSpPr txBox="1"/>
          <p:nvPr/>
        </p:nvSpPr>
        <p:spPr>
          <a:xfrm>
            <a:off x="95250" y="68986"/>
            <a:ext cx="424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Making trench using tractor box blade at an angle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A9B59-5E80-723C-65E7-BE1D7C455A81}"/>
              </a:ext>
            </a:extLst>
          </p:cNvPr>
          <p:cNvSpPr txBox="1"/>
          <p:nvPr/>
        </p:nvSpPr>
        <p:spPr>
          <a:xfrm>
            <a:off x="292100" y="219710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blade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4ABD0-BF13-B157-AB7B-27168961FFFD}"/>
              </a:ext>
            </a:extLst>
          </p:cNvPr>
          <p:cNvSpPr txBox="1"/>
          <p:nvPr/>
        </p:nvSpPr>
        <p:spPr>
          <a:xfrm>
            <a:off x="292100" y="4239738"/>
            <a:ext cx="219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rear angle box blade</a:t>
            </a:r>
          </a:p>
          <a:p>
            <a:r>
              <a:rPr lang="en-US" dirty="0"/>
              <a:t>making a trench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DE657-854D-BC6E-CA79-9AF8EF67699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200" y="3835401"/>
            <a:ext cx="2197100" cy="172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0F1DA0-B4C9-DA05-5397-44A8EFC01FC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5100" y="1257299"/>
            <a:ext cx="2997200" cy="2075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FB6EE-882E-8179-5B3D-849BB9FF043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3052" y="2743199"/>
            <a:ext cx="2258025" cy="2870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4395D2-61A0-6BC3-F6B5-EC97B7A3A6A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028" y="971174"/>
            <a:ext cx="2783131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3B530-B5DA-633B-4495-01EE1C5B69F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1938" y="3721100"/>
            <a:ext cx="2780221" cy="26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9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BCFCF-272D-FEAD-C5CA-B033C59CE5AA}"/>
              </a:ext>
            </a:extLst>
          </p:cNvPr>
          <p:cNvSpPr txBox="1"/>
          <p:nvPr/>
        </p:nvSpPr>
        <p:spPr>
          <a:xfrm>
            <a:off x="0" y="0"/>
            <a:ext cx="692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Subsoiler (tractor-mounted or walk behind)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C375E-0AAF-D5AE-EC3F-3864A0124C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2931" y="523220"/>
            <a:ext cx="4243553" cy="2774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4D208-18C0-AB33-99A5-97E39765A68B}"/>
              </a:ext>
            </a:extLst>
          </p:cNvPr>
          <p:cNvSpPr txBox="1"/>
          <p:nvPr/>
        </p:nvSpPr>
        <p:spPr>
          <a:xfrm>
            <a:off x="210207" y="620110"/>
            <a:ext cx="367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en.wikipedia.org</a:t>
            </a:r>
            <a:r>
              <a:rPr lang="en-US" sz="1200" dirty="0">
                <a:hlinkClick r:id="rId3"/>
              </a:rPr>
              <a:t>/wiki/Subsoiler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BA3DF-270E-C08C-E2B9-CDF9A8E455F3}"/>
              </a:ext>
            </a:extLst>
          </p:cNvPr>
          <p:cNvSpPr txBox="1"/>
          <p:nvPr/>
        </p:nvSpPr>
        <p:spPr>
          <a:xfrm>
            <a:off x="241738" y="1114096"/>
            <a:ext cx="6232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subsoiler or flat lifter is a tractor-mounted farm implement used for deep tillage, loosening and breaking up soil at depths below the levels worked by moldboard ploughs, disc harrows, or rototillers.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Subsoiling is a slow operation and requires high power input: 60 to 100 horsepower (45 to 75 kW) to pull a single subsoil point through a hard soil.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Typically, a subsoiler mounted on a compact utility tractor will reach depths of about 30 cm (12 in) and have only one thin blade with a sharpened tip.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subsoilers are raised and lowered hydraulically.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Some models feature power-take-off (PTO)-driven vibrating devices.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F9C654-BFB4-770B-CBCC-9606C735013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2931" y="3560330"/>
            <a:ext cx="4348655" cy="2941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665A00-B51A-8553-1DF5-47348B95CFD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079" y="3542120"/>
            <a:ext cx="1568450" cy="2117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5EBA19-32FB-3EE7-4009-EAD9D9B57DC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997285" y="3542120"/>
            <a:ext cx="1346200" cy="1358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FEBA5D-DA95-A125-8A00-2BEA80171636}"/>
              </a:ext>
            </a:extLst>
          </p:cNvPr>
          <p:cNvSpPr txBox="1"/>
          <p:nvPr/>
        </p:nvSpPr>
        <p:spPr>
          <a:xfrm>
            <a:off x="3413165" y="6359116"/>
            <a:ext cx="3079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hlinkClick r:id="rId7"/>
              </a:rPr>
              <a:t>https://www.amazon.com/Ripper-Sub-Soiler-Potato-Middle-Standard/dp/B078QW39ZC/</a:t>
            </a:r>
            <a:endParaRPr 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64FEA-3DA3-8089-0546-F8043FF7A797}"/>
              </a:ext>
            </a:extLst>
          </p:cNvPr>
          <p:cNvSpPr txBox="1"/>
          <p:nvPr/>
        </p:nvSpPr>
        <p:spPr>
          <a:xfrm>
            <a:off x="3670385" y="5851472"/>
            <a:ext cx="2268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Ripper/Middle Buster Plow</a:t>
            </a:r>
          </a:p>
          <a:p>
            <a:r>
              <a:rPr lang="en-US" sz="1400"/>
              <a:t>Subsoiler Plow, Potato Plow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4B7251-4678-3A60-4578-8E4C764796F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62" y="4911246"/>
            <a:ext cx="2830786" cy="188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8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574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Towable Backhoe (Sit-On Trencher)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73F98-4634-8EAD-0C48-B957F43174E2}"/>
              </a:ext>
            </a:extLst>
          </p:cNvPr>
          <p:cNvSpPr txBox="1"/>
          <p:nvPr/>
        </p:nvSpPr>
        <p:spPr>
          <a:xfrm>
            <a:off x="506620" y="1122111"/>
            <a:ext cx="2866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Central Machinery Towable Backhoe </a:t>
            </a:r>
            <a:br>
              <a:rPr lang="en-US" sz="1400" dirty="0"/>
            </a:br>
            <a:r>
              <a:rPr lang="en-US" sz="1400" dirty="0"/>
              <a:t>(Sit-On Trencher) with 9 HP Engine</a:t>
            </a:r>
          </a:p>
          <a:p>
            <a:endParaRPr lang="en-US" sz="1400" dirty="0"/>
          </a:p>
          <a:p>
            <a:r>
              <a:rPr lang="en-US" sz="1400" dirty="0"/>
              <a:t>Harbor Freight 62365 Trencher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$4,400.00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D86FD-1EFB-FFCF-1200-CCF1117587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5422" y="1122111"/>
            <a:ext cx="2819400" cy="2203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ACA71-BAF6-B4BC-CFF5-C297AEBF9C9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5422" y="3429000"/>
            <a:ext cx="2822694" cy="158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93F5E-BB56-B993-38D7-684F9FFE72E9}"/>
              </a:ext>
            </a:extLst>
          </p:cNvPr>
          <p:cNvSpPr txBox="1"/>
          <p:nvPr/>
        </p:nvSpPr>
        <p:spPr>
          <a:xfrm>
            <a:off x="408213" y="1137092"/>
            <a:ext cx="484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https://www.bcsamerica.com/products/tractors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487A6-E7B1-54F7-8743-F2A8BC79B748}"/>
              </a:ext>
            </a:extLst>
          </p:cNvPr>
          <p:cNvSpPr txBox="1"/>
          <p:nvPr/>
        </p:nvSpPr>
        <p:spPr>
          <a:xfrm>
            <a:off x="0" y="0"/>
            <a:ext cx="347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BCS America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20704-5851-144B-401C-6F34C2450A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13" y="2064572"/>
            <a:ext cx="5426529" cy="3656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F48237-05EF-11AB-C76C-CA28CAD76250}"/>
              </a:ext>
            </a:extLst>
          </p:cNvPr>
          <p:cNvSpPr txBox="1"/>
          <p:nvPr/>
        </p:nvSpPr>
        <p:spPr>
          <a:xfrm>
            <a:off x="6449786" y="849086"/>
            <a:ext cx="439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Walk-behind tractors, various attachments</a:t>
            </a:r>
          </a:p>
          <a:p>
            <a:r>
              <a:rPr lang="en-US" dirty="0"/>
              <a:t>(tiler, roller, plow, spreader, </a:t>
            </a:r>
            <a:r>
              <a:rPr lang="en-US" dirty="0" err="1"/>
              <a:t>ridger</a:t>
            </a:r>
            <a:r>
              <a:rPr lang="en-US" dirty="0"/>
              <a:t>, rotary plow, subsoiler, cultivator, brush mower,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26F63-C6B4-2804-22A2-DEA81CEAF14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6235" y="3253014"/>
            <a:ext cx="323215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5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item 1005 2005 Ditch Witch 1330H walk-behind trencher">
            <a:extLst>
              <a:ext uri="{FF2B5EF4-FFF2-40B4-BE49-F238E27FC236}">
                <a16:creationId xmlns:a16="http://schemas.microsoft.com/office/drawing/2014/main" id="{3926682A-52A0-D022-7B3F-A66F349F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8150" y="2576052"/>
            <a:ext cx="6071149" cy="411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05CC06-07A2-38BB-B2E7-B0E6D5E93387}"/>
              </a:ext>
            </a:extLst>
          </p:cNvPr>
          <p:cNvSpPr txBox="1"/>
          <p:nvPr/>
        </p:nvSpPr>
        <p:spPr>
          <a:xfrm>
            <a:off x="137652" y="127819"/>
            <a:ext cx="4001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Ditch Witch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73FF8-520B-9425-92D3-DCFF2BD21E11}"/>
              </a:ext>
            </a:extLst>
          </p:cNvPr>
          <p:cNvSpPr txBox="1"/>
          <p:nvPr/>
        </p:nvSpPr>
        <p:spPr>
          <a:xfrm>
            <a:off x="137652" y="747250"/>
            <a:ext cx="209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www.ditchwitch.com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987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328</Words>
  <Application>Microsoft Macintosh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73</cp:revision>
  <dcterms:created xsi:type="dcterms:W3CDTF">2022-05-02T00:38:22Z</dcterms:created>
  <dcterms:modified xsi:type="dcterms:W3CDTF">2024-04-06T22:30:29Z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