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60" r:id="rId2"/>
    <p:sldId id="262" r:id="rId3"/>
    <p:sldId id="261" r:id="rId4"/>
    <p:sldId id="264" r:id="rId5"/>
    <p:sldId id="263"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82"/>
    <p:restoredTop sz="94781"/>
  </p:normalViewPr>
  <p:slideViewPr>
    <p:cSldViewPr snapToGrid="0" snapToObjects="1">
      <p:cViewPr varScale="1">
        <p:scale>
          <a:sx n="122" d="100"/>
          <a:sy n="122" d="100"/>
        </p:scale>
        <p:origin x="520"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88DD0-F5B2-15C1-96C2-359AABC4B4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979889-D132-4397-0547-895A6BD28D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084E4CA-9799-18AE-D4BA-5EFDB2627B56}"/>
              </a:ext>
            </a:extLst>
          </p:cNvPr>
          <p:cNvSpPr>
            <a:spLocks noGrp="1"/>
          </p:cNvSpPr>
          <p:nvPr>
            <p:ph type="dt" sz="half" idx="10"/>
          </p:nvPr>
        </p:nvSpPr>
        <p:spPr/>
        <p:txBody>
          <a:body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5DEBB017-65CA-D094-EA2F-FAFBC1BF4B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527274-3826-028B-64DD-856AA98C7A45}"/>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63135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C7D9F-C985-C4AB-ED45-B78B858B72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6AC969-2D60-1CB3-6799-FB9ED255376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C28186-263E-FD4A-53F8-A165DADB419A}"/>
              </a:ext>
            </a:extLst>
          </p:cNvPr>
          <p:cNvSpPr>
            <a:spLocks noGrp="1"/>
          </p:cNvSpPr>
          <p:nvPr>
            <p:ph type="dt" sz="half" idx="10"/>
          </p:nvPr>
        </p:nvSpPr>
        <p:spPr/>
        <p:txBody>
          <a:body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227315FA-BCCC-2ABC-ACA2-5E0C6CEF10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603C4-A76D-7A84-168E-060D2B06890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937404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B02FF-EECD-334D-5725-B39C40CD397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768F00-C914-3B13-0367-6D81292821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3E1A78-ED9B-3691-96EB-5C0EB704CC80}"/>
              </a:ext>
            </a:extLst>
          </p:cNvPr>
          <p:cNvSpPr>
            <a:spLocks noGrp="1"/>
          </p:cNvSpPr>
          <p:nvPr>
            <p:ph type="dt" sz="half" idx="10"/>
          </p:nvPr>
        </p:nvSpPr>
        <p:spPr/>
        <p:txBody>
          <a:body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CD3E0378-2403-D8A8-54CC-05A3BEED27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E54D63-4319-317A-696B-C3EA4B47E06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855610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F12F-3D3D-6A09-2E35-EAD0C90AC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368E21-870B-193E-8931-72FD7C38AA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7E93E1-1A44-D49B-EE6B-0C6F21404F05}"/>
              </a:ext>
            </a:extLst>
          </p:cNvPr>
          <p:cNvSpPr>
            <a:spLocks noGrp="1"/>
          </p:cNvSpPr>
          <p:nvPr>
            <p:ph type="dt" sz="half" idx="10"/>
          </p:nvPr>
        </p:nvSpPr>
        <p:spPr/>
        <p:txBody>
          <a:body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877064A9-6EAD-6647-B6CB-F24B6F708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46CF0-740D-F941-2552-93AF02201266}"/>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8861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6D88C-E684-0092-0D27-0A9FFD171D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404D4E3-9349-5B4E-DEFB-7ADB229292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B33B29-2069-185B-154E-83B4327982C4}"/>
              </a:ext>
            </a:extLst>
          </p:cNvPr>
          <p:cNvSpPr>
            <a:spLocks noGrp="1"/>
          </p:cNvSpPr>
          <p:nvPr>
            <p:ph type="dt" sz="half" idx="10"/>
          </p:nvPr>
        </p:nvSpPr>
        <p:spPr/>
        <p:txBody>
          <a:body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0428DB26-E691-EBF7-87CA-8BD4D97E0D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6CFEAD-6332-0882-351E-3AD7AFFFECA7}"/>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46009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5FA89-7A8C-2BF1-56CD-508B1E3AE9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741508-596D-D8B8-26A5-1B6CEF8D4A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81378C-B8B8-D5FE-0A75-376AA5292C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A08E7F-3616-927D-844D-CBA72BC67592}"/>
              </a:ext>
            </a:extLst>
          </p:cNvPr>
          <p:cNvSpPr>
            <a:spLocks noGrp="1"/>
          </p:cNvSpPr>
          <p:nvPr>
            <p:ph type="dt" sz="half" idx="10"/>
          </p:nvPr>
        </p:nvSpPr>
        <p:spPr/>
        <p:txBody>
          <a:bodyPr/>
          <a:lstStyle/>
          <a:p>
            <a:fld id="{16286276-9013-2A43-82D1-BA4685C95117}" type="datetimeFigureOut">
              <a:t>10/4/25</a:t>
            </a:fld>
            <a:endParaRPr lang="en-US"/>
          </a:p>
        </p:txBody>
      </p:sp>
      <p:sp>
        <p:nvSpPr>
          <p:cNvPr id="6" name="Footer Placeholder 5">
            <a:extLst>
              <a:ext uri="{FF2B5EF4-FFF2-40B4-BE49-F238E27FC236}">
                <a16:creationId xmlns:a16="http://schemas.microsoft.com/office/drawing/2014/main" id="{6558E9C8-FE23-8D40-43FF-7818A026A2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E8D37-47EA-3C05-517B-2F85706E13B0}"/>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2224419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00495-D3B5-8FE7-8A3A-C5B2727B1B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25AB79-3B1C-0ED7-23AF-4A8ADD4296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5B6335-12A0-B132-55DA-56997016F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71792DF-BF6E-04E5-BFF5-08BD5B4788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599D652-4C1F-B377-280F-5B572A11FCB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D3AB3D8-A558-F32C-0F6C-8E2295130683}"/>
              </a:ext>
            </a:extLst>
          </p:cNvPr>
          <p:cNvSpPr>
            <a:spLocks noGrp="1"/>
          </p:cNvSpPr>
          <p:nvPr>
            <p:ph type="dt" sz="half" idx="10"/>
          </p:nvPr>
        </p:nvSpPr>
        <p:spPr/>
        <p:txBody>
          <a:bodyPr/>
          <a:lstStyle/>
          <a:p>
            <a:fld id="{16286276-9013-2A43-82D1-BA4685C95117}" type="datetimeFigureOut">
              <a:t>10/4/25</a:t>
            </a:fld>
            <a:endParaRPr lang="en-US"/>
          </a:p>
        </p:txBody>
      </p:sp>
      <p:sp>
        <p:nvSpPr>
          <p:cNvPr id="8" name="Footer Placeholder 7">
            <a:extLst>
              <a:ext uri="{FF2B5EF4-FFF2-40B4-BE49-F238E27FC236}">
                <a16:creationId xmlns:a16="http://schemas.microsoft.com/office/drawing/2014/main" id="{8C219288-AD7A-3282-E5DF-333FFFC4C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E91949-9DF7-7EFE-416F-D6305FF02DDA}"/>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94682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23D81-55BB-5F96-1196-26A5703482F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2A9AC36-FAC6-A4C4-5460-EEAEC1B5CD49}"/>
              </a:ext>
            </a:extLst>
          </p:cNvPr>
          <p:cNvSpPr>
            <a:spLocks noGrp="1"/>
          </p:cNvSpPr>
          <p:nvPr>
            <p:ph type="dt" sz="half" idx="10"/>
          </p:nvPr>
        </p:nvSpPr>
        <p:spPr/>
        <p:txBody>
          <a:bodyPr/>
          <a:lstStyle/>
          <a:p>
            <a:fld id="{16286276-9013-2A43-82D1-BA4685C95117}" type="datetimeFigureOut">
              <a:t>10/4/25</a:t>
            </a:fld>
            <a:endParaRPr lang="en-US"/>
          </a:p>
        </p:txBody>
      </p:sp>
      <p:sp>
        <p:nvSpPr>
          <p:cNvPr id="4" name="Footer Placeholder 3">
            <a:extLst>
              <a:ext uri="{FF2B5EF4-FFF2-40B4-BE49-F238E27FC236}">
                <a16:creationId xmlns:a16="http://schemas.microsoft.com/office/drawing/2014/main" id="{ACEB1433-EF97-53CD-FFA5-599DF825DA6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E68FD2-26E5-FFE6-4ACD-83B095981312}"/>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257425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5D5769-FB8F-7676-6B25-5EBA32B25F72}"/>
              </a:ext>
            </a:extLst>
          </p:cNvPr>
          <p:cNvSpPr>
            <a:spLocks noGrp="1"/>
          </p:cNvSpPr>
          <p:nvPr>
            <p:ph type="dt" sz="half" idx="10"/>
          </p:nvPr>
        </p:nvSpPr>
        <p:spPr/>
        <p:txBody>
          <a:bodyPr/>
          <a:lstStyle/>
          <a:p>
            <a:fld id="{16286276-9013-2A43-82D1-BA4685C95117}" type="datetimeFigureOut">
              <a:t>10/4/25</a:t>
            </a:fld>
            <a:endParaRPr lang="en-US"/>
          </a:p>
        </p:txBody>
      </p:sp>
      <p:sp>
        <p:nvSpPr>
          <p:cNvPr id="3" name="Footer Placeholder 2">
            <a:extLst>
              <a:ext uri="{FF2B5EF4-FFF2-40B4-BE49-F238E27FC236}">
                <a16:creationId xmlns:a16="http://schemas.microsoft.com/office/drawing/2014/main" id="{B6792E3F-F71A-D744-45DE-85B2710390D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6E25D8-219F-7305-3844-4703C5E5F54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317178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7D570-06BE-22E1-B810-4D69936FD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BFEFE4-BB75-6E65-2899-3703E92ED0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FEB9C2-F3DB-B576-224D-3FDA3DDFFA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B924BA-FA14-81E6-46BF-4DC0ACFE74DC}"/>
              </a:ext>
            </a:extLst>
          </p:cNvPr>
          <p:cNvSpPr>
            <a:spLocks noGrp="1"/>
          </p:cNvSpPr>
          <p:nvPr>
            <p:ph type="dt" sz="half" idx="10"/>
          </p:nvPr>
        </p:nvSpPr>
        <p:spPr/>
        <p:txBody>
          <a:bodyPr/>
          <a:lstStyle/>
          <a:p>
            <a:fld id="{16286276-9013-2A43-82D1-BA4685C95117}" type="datetimeFigureOut">
              <a:t>10/4/25</a:t>
            </a:fld>
            <a:endParaRPr lang="en-US"/>
          </a:p>
        </p:txBody>
      </p:sp>
      <p:sp>
        <p:nvSpPr>
          <p:cNvPr id="6" name="Footer Placeholder 5">
            <a:extLst>
              <a:ext uri="{FF2B5EF4-FFF2-40B4-BE49-F238E27FC236}">
                <a16:creationId xmlns:a16="http://schemas.microsoft.com/office/drawing/2014/main" id="{4BFACD7B-C82D-408A-896E-02E718FB55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FB12BD-21E4-1209-4294-DF6CA4FB3DBE}"/>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2741213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9B197-43DE-26A9-FBD5-F922DB56A9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A49AB21-2CEA-875A-6CBF-75B078D3A5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183E7-34CA-DF9E-984A-6063800717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9D1642-EBDC-1BB8-58FC-14A4C3ACEBE6}"/>
              </a:ext>
            </a:extLst>
          </p:cNvPr>
          <p:cNvSpPr>
            <a:spLocks noGrp="1"/>
          </p:cNvSpPr>
          <p:nvPr>
            <p:ph type="dt" sz="half" idx="10"/>
          </p:nvPr>
        </p:nvSpPr>
        <p:spPr/>
        <p:txBody>
          <a:bodyPr/>
          <a:lstStyle/>
          <a:p>
            <a:fld id="{16286276-9013-2A43-82D1-BA4685C95117}" type="datetimeFigureOut">
              <a:t>10/4/25</a:t>
            </a:fld>
            <a:endParaRPr lang="en-US"/>
          </a:p>
        </p:txBody>
      </p:sp>
      <p:sp>
        <p:nvSpPr>
          <p:cNvPr id="6" name="Footer Placeholder 5">
            <a:extLst>
              <a:ext uri="{FF2B5EF4-FFF2-40B4-BE49-F238E27FC236}">
                <a16:creationId xmlns:a16="http://schemas.microsoft.com/office/drawing/2014/main" id="{A7660FC4-1F32-B58B-D652-941B433D0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CC0798-2750-3A94-2B3A-695DA7ABEFD8}"/>
              </a:ext>
            </a:extLst>
          </p:cNvPr>
          <p:cNvSpPr>
            <a:spLocks noGrp="1"/>
          </p:cNvSpPr>
          <p:nvPr>
            <p:ph type="sldNum" sz="quarter" idx="12"/>
          </p:nvPr>
        </p:nvSpPr>
        <p:spPr/>
        <p:txBody>
          <a:bodyPr/>
          <a:lstStyle/>
          <a:p>
            <a:fld id="{2EFA1A7C-04A5-B94C-8298-87E642159084}" type="slidenum">
              <a:t>‹#›</a:t>
            </a:fld>
            <a:endParaRPr lang="en-US"/>
          </a:p>
        </p:txBody>
      </p:sp>
    </p:spTree>
    <p:extLst>
      <p:ext uri="{BB962C8B-B14F-4D97-AF65-F5344CB8AC3E}">
        <p14:creationId xmlns:p14="http://schemas.microsoft.com/office/powerpoint/2010/main" val="1577536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958682-75F9-C5EA-F27F-548F063002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B42A268-0258-C17B-1F8F-68BA2735B7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12A94D-D8D6-D318-7837-4C19ED151B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286276-9013-2A43-82D1-BA4685C95117}" type="datetimeFigureOut">
              <a:t>10/4/25</a:t>
            </a:fld>
            <a:endParaRPr lang="en-US"/>
          </a:p>
        </p:txBody>
      </p:sp>
      <p:sp>
        <p:nvSpPr>
          <p:cNvPr id="5" name="Footer Placeholder 4">
            <a:extLst>
              <a:ext uri="{FF2B5EF4-FFF2-40B4-BE49-F238E27FC236}">
                <a16:creationId xmlns:a16="http://schemas.microsoft.com/office/drawing/2014/main" id="{483D65C9-1B5B-5F28-B659-EB418FAC67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100E21-0F36-45EE-1A56-BB99C66DA9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FA1A7C-04A5-B94C-8298-87E642159084}" type="slidenum">
              <a:t>‹#›</a:t>
            </a:fld>
            <a:endParaRPr lang="en-US"/>
          </a:p>
        </p:txBody>
      </p:sp>
    </p:spTree>
    <p:extLst>
      <p:ext uri="{BB962C8B-B14F-4D97-AF65-F5344CB8AC3E}">
        <p14:creationId xmlns:p14="http://schemas.microsoft.com/office/powerpoint/2010/main" val="4229570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hyperlink" Target="https://www.amazon.com/dp/B07TVCWDGW" TargetMode="External"/><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7.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5BBD15-AEC2-1815-2347-A5BB8F308263}"/>
              </a:ext>
            </a:extLst>
          </p:cNvPr>
          <p:cNvSpPr txBox="1"/>
          <p:nvPr/>
        </p:nvSpPr>
        <p:spPr>
          <a:xfrm>
            <a:off x="-1" y="0"/>
            <a:ext cx="1803401" cy="523220"/>
          </a:xfrm>
          <a:prstGeom prst="rect">
            <a:avLst/>
          </a:prstGeom>
          <a:noFill/>
        </p:spPr>
        <p:txBody>
          <a:bodyPr wrap="square" rtlCol="0">
            <a:spAutoFit/>
          </a:bodyPr>
          <a:lstStyle/>
          <a:p>
            <a:r>
              <a:rPr lang="en-US" sz="2800" b="1" dirty="0"/>
              <a:t>Welding</a:t>
            </a:r>
          </a:p>
        </p:txBody>
      </p:sp>
      <p:sp>
        <p:nvSpPr>
          <p:cNvPr id="7" name="TextBox 6">
            <a:extLst>
              <a:ext uri="{FF2B5EF4-FFF2-40B4-BE49-F238E27FC236}">
                <a16:creationId xmlns:a16="http://schemas.microsoft.com/office/drawing/2014/main" id="{11ADEAE2-71CA-D585-D18E-462F92B55659}"/>
              </a:ext>
            </a:extLst>
          </p:cNvPr>
          <p:cNvSpPr txBox="1"/>
          <p:nvPr/>
        </p:nvSpPr>
        <p:spPr>
          <a:xfrm>
            <a:off x="133350" y="535920"/>
            <a:ext cx="5556250" cy="1754326"/>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MIG Welder (Metal Inert Gas welder) </a:t>
            </a:r>
          </a:p>
          <a:p>
            <a:pPr marL="285750" indent="-285750">
              <a:buFont typeface="Arial" panose="020B0604020202020204" pitchFamily="34" charset="0"/>
              <a:buChar char="•"/>
            </a:pPr>
            <a:r>
              <a:rPr lang="en-US" sz="1200" dirty="0"/>
              <a:t>arc welding using continuous solid wire electrode and inert shielding gas (usually argon or a mixture of gases)</a:t>
            </a:r>
          </a:p>
          <a:p>
            <a:pPr marL="285750" indent="-285750">
              <a:buFont typeface="Arial" panose="020B0604020202020204" pitchFamily="34" charset="0"/>
              <a:buChar char="•"/>
            </a:pPr>
            <a:r>
              <a:rPr lang="en-US" sz="1200" dirty="0"/>
              <a:t>gas is needed to protect (isolate) the weld pool from contamination by air. The arc created between the wire and the base metals melts the wire and the metals, joining them together</a:t>
            </a:r>
          </a:p>
          <a:p>
            <a:pPr marL="285750" indent="-285750">
              <a:buFont typeface="Arial" panose="020B0604020202020204" pitchFamily="34" charset="0"/>
              <a:buChar char="•"/>
            </a:pPr>
            <a:r>
              <a:rPr lang="en-US" sz="1200" dirty="0"/>
              <a:t>MIG welding is known for being easier to learn, versatile, and efficient, producing clean, strong welds with minimal cleanup. It is commonly used for welding thin to medium-thick metals, including steel, aluminum, and other non-ferrous metals.</a:t>
            </a:r>
          </a:p>
        </p:txBody>
      </p:sp>
      <p:sp>
        <p:nvSpPr>
          <p:cNvPr id="3" name="TextBox 2">
            <a:extLst>
              <a:ext uri="{FF2B5EF4-FFF2-40B4-BE49-F238E27FC236}">
                <a16:creationId xmlns:a16="http://schemas.microsoft.com/office/drawing/2014/main" id="{7506CD4C-ABAD-83F1-C830-910B7C7C85F8}"/>
              </a:ext>
            </a:extLst>
          </p:cNvPr>
          <p:cNvSpPr txBox="1"/>
          <p:nvPr/>
        </p:nvSpPr>
        <p:spPr>
          <a:xfrm>
            <a:off x="133350" y="4396960"/>
            <a:ext cx="5556250" cy="1569660"/>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Flux-Cored Welder </a:t>
            </a:r>
            <a:r>
              <a:rPr lang="en-US" sz="1200" dirty="0"/>
              <a:t>uses a special tubular wire filled with flux that generates shielding gas during welding, which protects the weld without needing an external gas tank</a:t>
            </a:r>
          </a:p>
          <a:p>
            <a:pPr marL="285750" indent="-285750">
              <a:buFont typeface="Arial" panose="020B0604020202020204" pitchFamily="34" charset="0"/>
              <a:buChar char="•"/>
            </a:pPr>
            <a:r>
              <a:rPr lang="en-US" sz="1200" dirty="0"/>
              <a:t>Flux-cored welding is often used outdoors or in windy conditions where shielding gas from a tank might be blown away</a:t>
            </a:r>
          </a:p>
          <a:p>
            <a:pPr marL="285750" indent="-285750">
              <a:buFont typeface="Arial" panose="020B0604020202020204" pitchFamily="34" charset="0"/>
              <a:buChar char="•"/>
            </a:pPr>
            <a:r>
              <a:rPr lang="en-US" sz="1200" dirty="0"/>
              <a:t>It is typically used for thicker materials, construction, and outdoor repairs, offering good penetration and toughness but usually producing more spatter than MIG welding</a:t>
            </a:r>
          </a:p>
        </p:txBody>
      </p:sp>
      <p:sp>
        <p:nvSpPr>
          <p:cNvPr id="5" name="TextBox 4">
            <a:extLst>
              <a:ext uri="{FF2B5EF4-FFF2-40B4-BE49-F238E27FC236}">
                <a16:creationId xmlns:a16="http://schemas.microsoft.com/office/drawing/2014/main" id="{406A6592-EC00-03E6-440C-C9E1F2F054DE}"/>
              </a:ext>
            </a:extLst>
          </p:cNvPr>
          <p:cNvSpPr txBox="1"/>
          <p:nvPr/>
        </p:nvSpPr>
        <p:spPr>
          <a:xfrm>
            <a:off x="146050" y="2352020"/>
            <a:ext cx="5556250" cy="1938992"/>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TIG welding (Tungsten Inert Gas welding), </a:t>
            </a:r>
            <a:r>
              <a:rPr lang="en-US" sz="1200" dirty="0"/>
              <a:t>aka Gas Tungsten Arc Welding (GTAW)</a:t>
            </a:r>
          </a:p>
          <a:p>
            <a:pPr marL="285750" indent="-285750">
              <a:buFont typeface="Arial" panose="020B0604020202020204" pitchFamily="34" charset="0"/>
              <a:buChar char="•"/>
            </a:pPr>
            <a:r>
              <a:rPr lang="en-US" sz="1200" dirty="0"/>
              <a:t>The arc welding process that uses a non-consumable tungsten electrode to create an electric arc and an inert shielding gas (usually argon) flows from the TIG torch to protect both the electrode and the weld area</a:t>
            </a:r>
          </a:p>
          <a:p>
            <a:pPr marL="285750" indent="-285750">
              <a:buFont typeface="Arial" panose="020B0604020202020204" pitchFamily="34" charset="0"/>
              <a:buChar char="•"/>
            </a:pPr>
            <a:r>
              <a:rPr lang="en-US" sz="1200" dirty="0"/>
              <a:t>TIG welding is well known for producing high-quality, precise, and clean welds with minimal spatter, making it ideal for thin metals, stainless steel, aluminum, and demanding applications that require excellent appearance or minimal finishing</a:t>
            </a:r>
          </a:p>
          <a:p>
            <a:pPr marL="285750" indent="-285750">
              <a:buFont typeface="Arial" panose="020B0604020202020204" pitchFamily="34" charset="0"/>
              <a:buChar char="•"/>
            </a:pPr>
            <a:r>
              <a:rPr lang="en-US" sz="1200" dirty="0"/>
              <a:t>The operator uses one hand to guide the torch and the other hand to feed filler rod into the weld pool</a:t>
            </a:r>
          </a:p>
        </p:txBody>
      </p:sp>
      <p:sp>
        <p:nvSpPr>
          <p:cNvPr id="4" name="TextBox 3">
            <a:extLst>
              <a:ext uri="{FF2B5EF4-FFF2-40B4-BE49-F238E27FC236}">
                <a16:creationId xmlns:a16="http://schemas.microsoft.com/office/drawing/2014/main" id="{92435916-103D-589E-3429-040CFF75FE78}"/>
              </a:ext>
            </a:extLst>
          </p:cNvPr>
          <p:cNvSpPr txBox="1"/>
          <p:nvPr/>
        </p:nvSpPr>
        <p:spPr>
          <a:xfrm>
            <a:off x="6502400" y="535920"/>
            <a:ext cx="5556250" cy="1384995"/>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dirty="0"/>
              <a:t>MIG welder does not use traditional coated welding rods like those used in stick welding (SMAW). </a:t>
            </a:r>
          </a:p>
          <a:p>
            <a:pPr marL="285750" indent="-285750">
              <a:buFont typeface="Arial" panose="020B0604020202020204" pitchFamily="34" charset="0"/>
              <a:buChar char="•"/>
            </a:pPr>
            <a:r>
              <a:rPr lang="en-US" sz="1200" dirty="0"/>
              <a:t>Instead, a MIG welder uses a spool of consumable solid wire, known as MIG wire, which acts as both the electrode and the filler material during the welding process. </a:t>
            </a:r>
          </a:p>
          <a:p>
            <a:pPr marL="285750" indent="-285750">
              <a:buFont typeface="Arial" panose="020B0604020202020204" pitchFamily="34" charset="0"/>
              <a:buChar char="•"/>
            </a:pPr>
            <a:r>
              <a:rPr lang="en-US" sz="1200" dirty="0"/>
              <a:t>MIG wire is fed continuously through a gun and melts to join the metals, whereas stick welders use solid rods that are manually replaced as they are consumed.</a:t>
            </a:r>
          </a:p>
        </p:txBody>
      </p:sp>
      <p:sp>
        <p:nvSpPr>
          <p:cNvPr id="8" name="TextBox 7">
            <a:extLst>
              <a:ext uri="{FF2B5EF4-FFF2-40B4-BE49-F238E27FC236}">
                <a16:creationId xmlns:a16="http://schemas.microsoft.com/office/drawing/2014/main" id="{FED0C228-FA88-FD33-B2FB-A3696FDBC155}"/>
              </a:ext>
            </a:extLst>
          </p:cNvPr>
          <p:cNvSpPr txBox="1"/>
          <p:nvPr/>
        </p:nvSpPr>
        <p:spPr>
          <a:xfrm>
            <a:off x="6489700" y="2044005"/>
            <a:ext cx="5556250" cy="1200329"/>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dirty="0"/>
              <a:t>A flux-cored welder also does not use traditional welding rods. </a:t>
            </a:r>
          </a:p>
          <a:p>
            <a:pPr marL="285750" indent="-285750">
              <a:buFont typeface="Arial" panose="020B0604020202020204" pitchFamily="34" charset="0"/>
              <a:buChar char="•"/>
            </a:pPr>
            <a:r>
              <a:rPr lang="en-US" sz="1200" dirty="0"/>
              <a:t>Instead, it uses a spool of tubular flux-cored wire that acts as both the electrode and the filler material. This continuous wire is fed through the welding gun, and the flux component within the wire provides the shielding needed to protect the weld pool, either with or without an external gas depending on the type of flux-cored process being used.</a:t>
            </a:r>
          </a:p>
        </p:txBody>
      </p:sp>
    </p:spTree>
    <p:extLst>
      <p:ext uri="{BB962C8B-B14F-4D97-AF65-F5344CB8AC3E}">
        <p14:creationId xmlns:p14="http://schemas.microsoft.com/office/powerpoint/2010/main" val="83177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54830-3696-CB37-997F-84CBD16DDE2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22609D2-19D1-3016-CA78-EF1F57C757B8}"/>
              </a:ext>
            </a:extLst>
          </p:cNvPr>
          <p:cNvSpPr txBox="1"/>
          <p:nvPr/>
        </p:nvSpPr>
        <p:spPr>
          <a:xfrm>
            <a:off x="-1" y="0"/>
            <a:ext cx="7410894" cy="523220"/>
          </a:xfrm>
          <a:prstGeom prst="rect">
            <a:avLst/>
          </a:prstGeom>
          <a:noFill/>
        </p:spPr>
        <p:txBody>
          <a:bodyPr wrap="square" rtlCol="0">
            <a:spAutoFit/>
          </a:bodyPr>
          <a:lstStyle/>
          <a:p>
            <a:r>
              <a:rPr lang="en-US" sz="2800" b="1" dirty="0"/>
              <a:t>Welding</a:t>
            </a:r>
          </a:p>
        </p:txBody>
      </p:sp>
      <p:sp>
        <p:nvSpPr>
          <p:cNvPr id="8" name="TextBox 7">
            <a:extLst>
              <a:ext uri="{FF2B5EF4-FFF2-40B4-BE49-F238E27FC236}">
                <a16:creationId xmlns:a16="http://schemas.microsoft.com/office/drawing/2014/main" id="{2DF3B9AC-4AC3-5EC0-D0C6-382A7650AAA7}"/>
              </a:ext>
            </a:extLst>
          </p:cNvPr>
          <p:cNvSpPr txBox="1"/>
          <p:nvPr/>
        </p:nvSpPr>
        <p:spPr>
          <a:xfrm>
            <a:off x="140143" y="551140"/>
            <a:ext cx="5556250" cy="1754326"/>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b="1" dirty="0">
                <a:solidFill>
                  <a:srgbClr val="FF0000"/>
                </a:solidFill>
              </a:rPr>
              <a:t>Lift TIG </a:t>
            </a:r>
            <a:r>
              <a:rPr lang="en-US" sz="1200" dirty="0"/>
              <a:t>is a torch arc starting method used in TIG welding</a:t>
            </a:r>
          </a:p>
          <a:p>
            <a:pPr marL="285750" indent="-285750">
              <a:buFont typeface="Arial" panose="020B0604020202020204" pitchFamily="34" charset="0"/>
              <a:buChar char="•"/>
            </a:pPr>
            <a:r>
              <a:rPr lang="en-US" sz="1200" dirty="0"/>
              <a:t>The welder gently touches the tungsten electrode to the workpiece (which is safe because only a very low current flows), then lifts it slightly away</a:t>
            </a:r>
          </a:p>
          <a:p>
            <a:pPr marL="285750" indent="-285750">
              <a:buFont typeface="Arial" panose="020B0604020202020204" pitchFamily="34" charset="0"/>
              <a:buChar char="•"/>
            </a:pPr>
            <a:r>
              <a:rPr lang="en-US" sz="1200" dirty="0"/>
              <a:t>As the electrode is lifted, the welding machine detects the movement and immediately ramps up to the set welding current, creating an arc without causing the tungsten to stick or contaminate the weld</a:t>
            </a:r>
          </a:p>
          <a:p>
            <a:pPr marL="285750" indent="-285750">
              <a:buFont typeface="Arial" panose="020B0604020202020204" pitchFamily="34" charset="0"/>
              <a:buChar char="•"/>
            </a:pPr>
            <a:r>
              <a:rPr lang="en-US" sz="1200" dirty="0"/>
              <a:t>This method minimizes electrode wear and weld contamination, offering better control and cleaner starts than the older "scratch start" method, and is ideal for both beginners and professionals.</a:t>
            </a:r>
          </a:p>
        </p:txBody>
      </p:sp>
      <p:pic>
        <p:nvPicPr>
          <p:cNvPr id="1026" name="Picture 2" descr="TIG Welding: What is Scratch-Start, Lift-Arc and HF Ignition?">
            <a:extLst>
              <a:ext uri="{FF2B5EF4-FFF2-40B4-BE49-F238E27FC236}">
                <a16:creationId xmlns:a16="http://schemas.microsoft.com/office/drawing/2014/main" id="{951A8AB0-2A98-26FE-22CE-1DA00DEBD1D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6096000" y="771336"/>
            <a:ext cx="2419793" cy="141961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CA2CA34-5808-D045-4065-C06A033C4094}"/>
              </a:ext>
            </a:extLst>
          </p:cNvPr>
          <p:cNvSpPr txBox="1"/>
          <p:nvPr/>
        </p:nvSpPr>
        <p:spPr>
          <a:xfrm>
            <a:off x="140143" y="3896380"/>
            <a:ext cx="5556250" cy="830997"/>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dirty="0"/>
              <a:t>YESWELDER MIG-205DS PRO MIG Welder, 200Amp 110/220V Dual Voltage MIG Welding Machine, 5 in 1 Gas MIG/Flux Core MIG/Spool Gun MIG/Lift TIG/Stick </a:t>
            </a:r>
            <a:r>
              <a:rPr lang="en-US" sz="1200" dirty="0" err="1"/>
              <a:t>Multiprocess</a:t>
            </a:r>
            <a:r>
              <a:rPr lang="en-US" sz="1200" dirty="0"/>
              <a:t> Aluminum MIG Welder, Spool Gun Compatible</a:t>
            </a:r>
          </a:p>
          <a:p>
            <a:pPr marL="285750" indent="-285750">
              <a:buFont typeface="Arial" panose="020B0604020202020204" pitchFamily="34" charset="0"/>
              <a:buChar char="•"/>
            </a:pPr>
            <a:r>
              <a:rPr lang="en-US" sz="1200" dirty="0">
                <a:hlinkClick r:id="rId3"/>
              </a:rPr>
              <a:t>https://</a:t>
            </a:r>
            <a:r>
              <a:rPr lang="en-US" sz="1200" dirty="0" err="1">
                <a:hlinkClick r:id="rId3"/>
              </a:rPr>
              <a:t>www.amazon.com</a:t>
            </a:r>
            <a:r>
              <a:rPr lang="en-US" sz="1200" dirty="0">
                <a:hlinkClick r:id="rId3"/>
              </a:rPr>
              <a:t>/</a:t>
            </a:r>
            <a:r>
              <a:rPr lang="en-US" sz="1200" dirty="0" err="1">
                <a:hlinkClick r:id="rId3"/>
              </a:rPr>
              <a:t>dp</a:t>
            </a:r>
            <a:r>
              <a:rPr lang="en-US" sz="1200" dirty="0">
                <a:hlinkClick r:id="rId3"/>
              </a:rPr>
              <a:t>/B07TVCWDGW </a:t>
            </a:r>
            <a:r>
              <a:rPr lang="en-US" sz="1200" dirty="0"/>
              <a:t>- $340</a:t>
            </a:r>
          </a:p>
        </p:txBody>
      </p:sp>
      <p:sp>
        <p:nvSpPr>
          <p:cNvPr id="10" name="TextBox 9">
            <a:extLst>
              <a:ext uri="{FF2B5EF4-FFF2-40B4-BE49-F238E27FC236}">
                <a16:creationId xmlns:a16="http://schemas.microsoft.com/office/drawing/2014/main" id="{55542DF2-7E5C-A643-FCB9-71E1B62B8DA9}"/>
              </a:ext>
            </a:extLst>
          </p:cNvPr>
          <p:cNvSpPr txBox="1"/>
          <p:nvPr/>
        </p:nvSpPr>
        <p:spPr>
          <a:xfrm>
            <a:off x="140143" y="2413337"/>
            <a:ext cx="5556250" cy="1015663"/>
          </a:xfrm>
          <a:prstGeom prst="rect">
            <a:avLst/>
          </a:prstGeom>
          <a:solidFill>
            <a:schemeClr val="accent4">
              <a:lumMod val="20000"/>
              <a:lumOff val="80000"/>
            </a:schemeClr>
          </a:solidFill>
          <a:ln>
            <a:solidFill>
              <a:srgbClr val="FF0000"/>
            </a:solidFill>
          </a:ln>
        </p:spPr>
        <p:txBody>
          <a:bodyPr wrap="square">
            <a:spAutoFit/>
          </a:bodyPr>
          <a:lstStyle/>
          <a:p>
            <a:pPr marL="285750" indent="-285750">
              <a:buFont typeface="Arial" panose="020B0604020202020204" pitchFamily="34" charset="0"/>
              <a:buChar char="•"/>
            </a:pPr>
            <a:r>
              <a:rPr lang="en-US" sz="1200" dirty="0"/>
              <a:t>When a welder is said to be able to weld "3/16th of an inch," it refers to the maximum thickness of the metal material that the welder can effectively join or penetrate with a proper, high-quality weld. It means the machine has enough power and heat output to fully melt and fuse through 3/16 inch (about 4.8 mm) thick metal in a single pass or with appropriate welding technique.</a:t>
            </a:r>
          </a:p>
        </p:txBody>
      </p:sp>
      <p:pic>
        <p:nvPicPr>
          <p:cNvPr id="3" name="Picture 2">
            <a:extLst>
              <a:ext uri="{FF2B5EF4-FFF2-40B4-BE49-F238E27FC236}">
                <a16:creationId xmlns:a16="http://schemas.microsoft.com/office/drawing/2014/main" id="{E9112BD5-F016-61C6-847C-97CB0B15E819}"/>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5944472" y="2831068"/>
            <a:ext cx="3470991" cy="2961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5021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2C3ED-543B-E83A-6C88-280CA14AE5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D470F6-F81D-34A1-59C1-EB2571429265}"/>
              </a:ext>
            </a:extLst>
          </p:cNvPr>
          <p:cNvSpPr txBox="1"/>
          <p:nvPr/>
        </p:nvSpPr>
        <p:spPr>
          <a:xfrm>
            <a:off x="-1" y="0"/>
            <a:ext cx="2755901" cy="523220"/>
          </a:xfrm>
          <a:prstGeom prst="rect">
            <a:avLst/>
          </a:prstGeom>
          <a:noFill/>
        </p:spPr>
        <p:txBody>
          <a:bodyPr wrap="square" rtlCol="0">
            <a:spAutoFit/>
          </a:bodyPr>
          <a:lstStyle/>
          <a:p>
            <a:r>
              <a:rPr lang="en-US" sz="2800" b="1" dirty="0"/>
              <a:t>Welding rods</a:t>
            </a:r>
          </a:p>
        </p:txBody>
      </p:sp>
      <p:sp>
        <p:nvSpPr>
          <p:cNvPr id="14" name="TextBox 13">
            <a:extLst>
              <a:ext uri="{FF2B5EF4-FFF2-40B4-BE49-F238E27FC236}">
                <a16:creationId xmlns:a16="http://schemas.microsoft.com/office/drawing/2014/main" id="{D5E42D67-95BD-6346-6C1C-7DE3C2A901EE}"/>
              </a:ext>
            </a:extLst>
          </p:cNvPr>
          <p:cNvSpPr txBox="1"/>
          <p:nvPr/>
        </p:nvSpPr>
        <p:spPr>
          <a:xfrm>
            <a:off x="168487" y="485120"/>
            <a:ext cx="5381413" cy="923330"/>
          </a:xfrm>
          <a:prstGeom prst="rect">
            <a:avLst/>
          </a:prstGeom>
          <a:solidFill>
            <a:schemeClr val="accent4">
              <a:lumMod val="20000"/>
              <a:lumOff val="80000"/>
            </a:schemeClr>
          </a:solidFill>
          <a:ln>
            <a:solidFill>
              <a:srgbClr val="FF0000"/>
            </a:solidFill>
          </a:ln>
        </p:spPr>
        <p:txBody>
          <a:bodyPr wrap="square" rtlCol="0">
            <a:spAutoFit/>
          </a:bodyPr>
          <a:lstStyle/>
          <a:p>
            <a:r>
              <a:rPr lang="en-US" dirty="0"/>
              <a:t>110V with 15A breaker – 70-90A of welding current</a:t>
            </a:r>
          </a:p>
          <a:p>
            <a:r>
              <a:rPr lang="en-US" dirty="0"/>
              <a:t>110V with 20A breaker – 90-120A of welding current</a:t>
            </a:r>
          </a:p>
          <a:p>
            <a:r>
              <a:rPr lang="en-US" dirty="0"/>
              <a:t>220A with 20A breaker – 220A of welding current</a:t>
            </a:r>
          </a:p>
        </p:txBody>
      </p:sp>
      <p:sp>
        <p:nvSpPr>
          <p:cNvPr id="3" name="TextBox 2">
            <a:extLst>
              <a:ext uri="{FF2B5EF4-FFF2-40B4-BE49-F238E27FC236}">
                <a16:creationId xmlns:a16="http://schemas.microsoft.com/office/drawing/2014/main" id="{878A4A94-2E92-12A3-6F85-F4C6E2209169}"/>
              </a:ext>
            </a:extLst>
          </p:cNvPr>
          <p:cNvSpPr txBox="1"/>
          <p:nvPr/>
        </p:nvSpPr>
        <p:spPr>
          <a:xfrm>
            <a:off x="168487" y="1525270"/>
            <a:ext cx="7410894" cy="5078313"/>
          </a:xfrm>
          <a:prstGeom prst="rect">
            <a:avLst/>
          </a:prstGeom>
          <a:solidFill>
            <a:schemeClr val="accent4">
              <a:lumMod val="20000"/>
              <a:lumOff val="80000"/>
            </a:schemeClr>
          </a:solidFill>
          <a:ln>
            <a:solidFill>
              <a:srgbClr val="FF0000"/>
            </a:solidFill>
          </a:ln>
        </p:spPr>
        <p:txBody>
          <a:bodyPr wrap="square" rtlCol="0">
            <a:spAutoFit/>
          </a:bodyPr>
          <a:lstStyle/>
          <a:p>
            <a:r>
              <a:rPr lang="en-US" dirty="0"/>
              <a:t>Welding rods:</a:t>
            </a:r>
          </a:p>
          <a:p>
            <a:endParaRPr lang="en-US" dirty="0"/>
          </a:p>
          <a:p>
            <a:pPr marL="285750" indent="-285750">
              <a:buFont typeface="Arial" panose="020B0604020202020204" pitchFamily="34" charset="0"/>
              <a:buChar char="•"/>
            </a:pPr>
            <a:r>
              <a:rPr lang="en-US" dirty="0"/>
              <a:t>6011 - Excellent for welding dirty, rusty, or painted metal, commonly used for repairs and general-purpose work. It offers deep penetration and works with both AC and DC welders.</a:t>
            </a:r>
          </a:p>
          <a:p>
            <a:pPr marL="285750" indent="-285750">
              <a:buFont typeface="Arial" panose="020B0604020202020204" pitchFamily="34" charset="0"/>
              <a:buChar char="•"/>
            </a:pPr>
            <a:r>
              <a:rPr lang="en-US" dirty="0"/>
              <a:t>6013 - Popular for clean, new metal and light fabrication. Easier to use for beginners, produces a neat weld bead, and works with AC or DC welders.</a:t>
            </a:r>
          </a:p>
          <a:p>
            <a:pPr marL="285750" indent="-285750">
              <a:buFont typeface="Arial" panose="020B0604020202020204" pitchFamily="34" charset="0"/>
              <a:buChar char="•"/>
            </a:pPr>
            <a:r>
              <a:rPr lang="en-US" dirty="0"/>
              <a:t>7018 - Known for creating strong, smooth, and low-spatter welds. Frequently used for structural work and projects where weld quality is important; effective on clean metal and works with both AC and DC machines, though it requires dry storage.</a:t>
            </a:r>
          </a:p>
          <a:p>
            <a:pPr marL="285750" indent="-285750">
              <a:buFont typeface="Arial" panose="020B0604020202020204" pitchFamily="34" charset="0"/>
              <a:buChar char="•"/>
            </a:pPr>
            <a:r>
              <a:rPr lang="en-US" dirty="0"/>
              <a:t>6010 -  Used often in pipe welding and for deep penetration on clean metal, but typically limited to DC welders and less common in basic garage setups.</a:t>
            </a:r>
          </a:p>
          <a:p>
            <a:pPr marL="285750" indent="-285750">
              <a:buFont typeface="Arial" panose="020B0604020202020204" pitchFamily="34" charset="0"/>
              <a:buChar char="•"/>
            </a:pPr>
            <a:r>
              <a:rPr lang="en-US" dirty="0"/>
              <a:t>For most garage projects, a combination of 6011, 6013, and 7018 rods in 3/32" and 1/8" sizes will cover basic repairs, fabrication, and light construction on steel. These rods are versatile, widely available, and suitable for the power levels of common home welders.</a:t>
            </a:r>
          </a:p>
        </p:txBody>
      </p:sp>
    </p:spTree>
    <p:extLst>
      <p:ext uri="{BB962C8B-B14F-4D97-AF65-F5344CB8AC3E}">
        <p14:creationId xmlns:p14="http://schemas.microsoft.com/office/powerpoint/2010/main" val="524583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2C3ED-543B-E83A-6C88-280CA14AE5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D470F6-F81D-34A1-59C1-EB2571429265}"/>
              </a:ext>
            </a:extLst>
          </p:cNvPr>
          <p:cNvSpPr txBox="1"/>
          <p:nvPr/>
        </p:nvSpPr>
        <p:spPr>
          <a:xfrm>
            <a:off x="-1" y="0"/>
            <a:ext cx="2755901" cy="523220"/>
          </a:xfrm>
          <a:prstGeom prst="rect">
            <a:avLst/>
          </a:prstGeom>
          <a:noFill/>
        </p:spPr>
        <p:txBody>
          <a:bodyPr wrap="square" rtlCol="0">
            <a:spAutoFit/>
          </a:bodyPr>
          <a:lstStyle/>
          <a:p>
            <a:r>
              <a:rPr lang="en-US" sz="2800" b="1" dirty="0"/>
              <a:t>Inverter</a:t>
            </a:r>
          </a:p>
        </p:txBody>
      </p:sp>
      <p:sp>
        <p:nvSpPr>
          <p:cNvPr id="14" name="TextBox 13">
            <a:extLst>
              <a:ext uri="{FF2B5EF4-FFF2-40B4-BE49-F238E27FC236}">
                <a16:creationId xmlns:a16="http://schemas.microsoft.com/office/drawing/2014/main" id="{D5E42D67-95BD-6346-6C1C-7DE3C2A901EE}"/>
              </a:ext>
            </a:extLst>
          </p:cNvPr>
          <p:cNvSpPr txBox="1"/>
          <p:nvPr/>
        </p:nvSpPr>
        <p:spPr>
          <a:xfrm>
            <a:off x="168487" y="739120"/>
            <a:ext cx="5381413" cy="2123658"/>
          </a:xfrm>
          <a:prstGeom prst="rect">
            <a:avLst/>
          </a:prstGeom>
          <a:solidFill>
            <a:schemeClr val="accent4">
              <a:lumMod val="20000"/>
              <a:lumOff val="80000"/>
            </a:schemeClr>
          </a:solidFill>
          <a:ln>
            <a:solidFill>
              <a:srgbClr val="FF0000"/>
            </a:solidFill>
          </a:ln>
        </p:spPr>
        <p:txBody>
          <a:bodyPr wrap="square" rtlCol="0">
            <a:spAutoFit/>
          </a:bodyPr>
          <a:lstStyle/>
          <a:p>
            <a:pPr marL="285750" indent="-285750">
              <a:buFont typeface="Arial" panose="020B0604020202020204" pitchFamily="34" charset="0"/>
              <a:buChar char="•"/>
            </a:pPr>
            <a:r>
              <a:rPr lang="en-US" sz="1200" dirty="0"/>
              <a:t>An inverter in welding machines is an electronic system that converts the AC (alternating current) power supply into a controlled, lower-voltage DC (direct current) output suitable for welding</a:t>
            </a:r>
          </a:p>
          <a:p>
            <a:pPr marL="285750" indent="-285750">
              <a:buFont typeface="Arial" panose="020B0604020202020204" pitchFamily="34" charset="0"/>
              <a:buChar char="•"/>
            </a:pPr>
            <a:r>
              <a:rPr lang="en-US" sz="1200" dirty="0"/>
              <a:t>Inverter welders are more compact, lightweight, and energy-efficient compared to conventional transformer-based welders</a:t>
            </a:r>
          </a:p>
          <a:p>
            <a:pPr marL="285750" indent="-285750">
              <a:buFont typeface="Arial" panose="020B0604020202020204" pitchFamily="34" charset="0"/>
              <a:buChar char="•"/>
            </a:pPr>
            <a:r>
              <a:rPr lang="en-US" sz="1200" dirty="0"/>
              <a:t>Traditional welding machines use large, heavy transformers. Inverter welders use high-frequency electronics instead, they are light and portable. </a:t>
            </a:r>
          </a:p>
          <a:p>
            <a:pPr marL="285750" indent="-285750">
              <a:buFont typeface="Arial" panose="020B0604020202020204" pitchFamily="34" charset="0"/>
              <a:buChar char="•"/>
            </a:pPr>
            <a:r>
              <a:rPr lang="en-US" sz="1200" dirty="0"/>
              <a:t>Also they offer energy savings, the ability to work with various power sources including unstable ones, and advanced control over welding parameters</a:t>
            </a:r>
          </a:p>
          <a:p>
            <a:pPr marL="285750" indent="-285750">
              <a:buFont typeface="Arial" panose="020B0604020202020204" pitchFamily="34" charset="0"/>
              <a:buChar char="•"/>
            </a:pPr>
            <a:r>
              <a:rPr lang="en-US" sz="1200" dirty="0"/>
              <a:t>They deliver a steady, stable arc with precise control over voltage and current, enhancing weld quality and efficiency</a:t>
            </a:r>
          </a:p>
        </p:txBody>
      </p:sp>
      <p:pic>
        <p:nvPicPr>
          <p:cNvPr id="1026" name="Picture 2" descr="Difference between Inverter and ...">
            <a:extLst>
              <a:ext uri="{FF2B5EF4-FFF2-40B4-BE49-F238E27FC236}">
                <a16:creationId xmlns:a16="http://schemas.microsoft.com/office/drawing/2014/main" id="{4DC39A3E-E39D-A213-867B-86044479E0F0}"/>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6413500" y="873849"/>
            <a:ext cx="4368800" cy="1854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1C678EB-BE01-CADF-7429-7C4AA056A35A}"/>
              </a:ext>
            </a:extLst>
          </p:cNvPr>
          <p:cNvSpPr txBox="1"/>
          <p:nvPr/>
        </p:nvSpPr>
        <p:spPr>
          <a:xfrm>
            <a:off x="168487" y="3044838"/>
            <a:ext cx="5381413" cy="1200329"/>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The name "inverter" was coined by engineer David Prince in a 1925 article in the GE Review, where he described a device that reverses (or "inverts") the function of a rectifier - turning direct current (DC) into alternating current (AC), as opposed to a rectifier which does the opposite. Prince explained that he took a rectifier circuit and "inverted" it so that DC was input and AC was output, hence the name "inverter".</a:t>
            </a:r>
          </a:p>
        </p:txBody>
      </p:sp>
    </p:spTree>
    <p:extLst>
      <p:ext uri="{BB962C8B-B14F-4D97-AF65-F5344CB8AC3E}">
        <p14:creationId xmlns:p14="http://schemas.microsoft.com/office/powerpoint/2010/main" val="222730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2C3ED-543B-E83A-6C88-280CA14AE50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D470F6-F81D-34A1-59C1-EB2571429265}"/>
              </a:ext>
            </a:extLst>
          </p:cNvPr>
          <p:cNvSpPr txBox="1"/>
          <p:nvPr/>
        </p:nvSpPr>
        <p:spPr>
          <a:xfrm>
            <a:off x="-1" y="0"/>
            <a:ext cx="2755901" cy="523220"/>
          </a:xfrm>
          <a:prstGeom prst="rect">
            <a:avLst/>
          </a:prstGeom>
          <a:noFill/>
        </p:spPr>
        <p:txBody>
          <a:bodyPr wrap="square" rtlCol="0">
            <a:spAutoFit/>
          </a:bodyPr>
          <a:lstStyle/>
          <a:p>
            <a:r>
              <a:rPr lang="en-US" sz="2800" b="1" dirty="0"/>
              <a:t>Protection</a:t>
            </a:r>
          </a:p>
        </p:txBody>
      </p:sp>
      <p:sp>
        <p:nvSpPr>
          <p:cNvPr id="14" name="TextBox 13">
            <a:extLst>
              <a:ext uri="{FF2B5EF4-FFF2-40B4-BE49-F238E27FC236}">
                <a16:creationId xmlns:a16="http://schemas.microsoft.com/office/drawing/2014/main" id="{D5E42D67-95BD-6346-6C1C-7DE3C2A901EE}"/>
              </a:ext>
            </a:extLst>
          </p:cNvPr>
          <p:cNvSpPr txBox="1"/>
          <p:nvPr/>
        </p:nvSpPr>
        <p:spPr>
          <a:xfrm>
            <a:off x="168487" y="739120"/>
            <a:ext cx="4756741" cy="830997"/>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Flame-Resistant Welding Jackets</a:t>
            </a:r>
          </a:p>
          <a:p>
            <a:pPr marL="285750" indent="-285750">
              <a:buFont typeface="Arial" panose="020B0604020202020204" pitchFamily="34" charset="0"/>
              <a:buChar char="•"/>
            </a:pPr>
            <a:r>
              <a:rPr lang="en-US" sz="1200" dirty="0"/>
              <a:t>Flame Resistant Cotton Welding Jacket $56 - $78</a:t>
            </a:r>
          </a:p>
          <a:p>
            <a:pPr marL="285750" indent="-285750">
              <a:buFont typeface="Arial" panose="020B0604020202020204" pitchFamily="34" charset="0"/>
              <a:buChar char="•"/>
            </a:pPr>
            <a:r>
              <a:rPr lang="en-US" sz="1200" dirty="0"/>
              <a:t>Strongarm Unisex Arc-Rated Fire-Resistant Satin Welding Jacket $38</a:t>
            </a:r>
          </a:p>
          <a:p>
            <a:pPr marL="285750" indent="-285750">
              <a:buFont typeface="Arial" panose="020B0604020202020204" pitchFamily="34" charset="0"/>
              <a:buChar char="•"/>
            </a:pPr>
            <a:r>
              <a:rPr lang="en-US" sz="1200" dirty="0"/>
              <a:t>ARCCAPTAIN Heat Flame Resistant Leather Welding Jacket $76 - $86</a:t>
            </a:r>
          </a:p>
        </p:txBody>
      </p:sp>
      <p:sp>
        <p:nvSpPr>
          <p:cNvPr id="4" name="TextBox 3">
            <a:extLst>
              <a:ext uri="{FF2B5EF4-FFF2-40B4-BE49-F238E27FC236}">
                <a16:creationId xmlns:a16="http://schemas.microsoft.com/office/drawing/2014/main" id="{F1C678EB-BE01-CADF-7429-7C4AA056A35A}"/>
              </a:ext>
            </a:extLst>
          </p:cNvPr>
          <p:cNvSpPr txBox="1"/>
          <p:nvPr/>
        </p:nvSpPr>
        <p:spPr>
          <a:xfrm>
            <a:off x="168487" y="1918023"/>
            <a:ext cx="2709624" cy="276999"/>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Heat-Resistant Welding Gloves $23- $67</a:t>
            </a:r>
          </a:p>
        </p:txBody>
      </p:sp>
      <p:pic>
        <p:nvPicPr>
          <p:cNvPr id="3" name="Picture 2">
            <a:extLst>
              <a:ext uri="{FF2B5EF4-FFF2-40B4-BE49-F238E27FC236}">
                <a16:creationId xmlns:a16="http://schemas.microsoft.com/office/drawing/2014/main" id="{47743A17-64C3-9BEA-F5E6-4653D9885D93}"/>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5245894" y="261610"/>
            <a:ext cx="1413319" cy="165641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D587030-96B9-8B0E-31D1-3AD939EAD5AD}"/>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3198777" y="1600100"/>
            <a:ext cx="679533" cy="118984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62E2C9F8-4E5D-028C-7A88-14D00BF1AB69}"/>
              </a:ext>
            </a:extLst>
          </p:cNvPr>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68487" y="2519284"/>
            <a:ext cx="1249343" cy="18194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4A5D377-E54D-9E37-7E26-849FB5C24B5D}"/>
              </a:ext>
            </a:extLst>
          </p:cNvPr>
          <p:cNvSpPr txBox="1"/>
          <p:nvPr/>
        </p:nvSpPr>
        <p:spPr>
          <a:xfrm>
            <a:off x="1843965" y="3198166"/>
            <a:ext cx="2709624" cy="461665"/>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Vulcan Premium </a:t>
            </a:r>
            <a:r>
              <a:rPr lang="en-US" sz="1200" dirty="0" err="1"/>
              <a:t>Arcsafe</a:t>
            </a:r>
            <a:r>
              <a:rPr lang="en-US" sz="1200" dirty="0"/>
              <a:t> Auto-Darkening Welding Helmet $170</a:t>
            </a:r>
          </a:p>
        </p:txBody>
      </p:sp>
      <p:sp>
        <p:nvSpPr>
          <p:cNvPr id="6" name="TextBox 5">
            <a:extLst>
              <a:ext uri="{FF2B5EF4-FFF2-40B4-BE49-F238E27FC236}">
                <a16:creationId xmlns:a16="http://schemas.microsoft.com/office/drawing/2014/main" id="{83E10EAE-56F9-78FE-7441-126F72951C88}"/>
              </a:ext>
            </a:extLst>
          </p:cNvPr>
          <p:cNvSpPr txBox="1"/>
          <p:nvPr/>
        </p:nvSpPr>
        <p:spPr>
          <a:xfrm>
            <a:off x="6458044" y="4103400"/>
            <a:ext cx="5471197" cy="2492990"/>
          </a:xfrm>
          <a:prstGeom prst="rect">
            <a:avLst/>
          </a:prstGeom>
          <a:solidFill>
            <a:schemeClr val="accent4">
              <a:lumMod val="20000"/>
              <a:lumOff val="80000"/>
            </a:schemeClr>
          </a:solidFill>
          <a:ln>
            <a:solidFill>
              <a:srgbClr val="FF0000"/>
            </a:solidFill>
          </a:ln>
        </p:spPr>
        <p:txBody>
          <a:bodyPr wrap="square" rtlCol="0">
            <a:spAutoFit/>
          </a:bodyPr>
          <a:lstStyle/>
          <a:p>
            <a:r>
              <a:rPr lang="en-US" sz="1200" dirty="0"/>
              <a:t>Welding Protective Essentials</a:t>
            </a:r>
          </a:p>
          <a:p>
            <a:endParaRPr lang="en-US" sz="1200" dirty="0"/>
          </a:p>
          <a:p>
            <a:r>
              <a:rPr lang="en-US" sz="1200" dirty="0"/>
              <a:t>- Helmet: Auto-darkening or fixed shade, covers face and neck</a:t>
            </a:r>
          </a:p>
          <a:p>
            <a:r>
              <a:rPr lang="en-US" sz="1200" dirty="0"/>
              <a:t>- Jacket: Flame-resistant material (cotton or leather)</a:t>
            </a:r>
          </a:p>
          <a:p>
            <a:r>
              <a:rPr lang="en-US" sz="1200" dirty="0"/>
              <a:t>- Gloves: Heat-resistant, usually leather, with coverage for cuffs/forearms</a:t>
            </a:r>
          </a:p>
          <a:p>
            <a:r>
              <a:rPr lang="en-US" sz="1200" dirty="0"/>
              <a:t>- Pants: Flame-resistant, heavy cotton or leather, never shorts or synthetics</a:t>
            </a:r>
          </a:p>
          <a:p>
            <a:r>
              <a:rPr lang="en-US" sz="1200" dirty="0"/>
              <a:t>- Footwear: Steel-toe boots, heat/spark/slip/electrical hazard resistant</a:t>
            </a:r>
          </a:p>
          <a:p>
            <a:r>
              <a:rPr lang="en-US" sz="1200" dirty="0"/>
              <a:t>- Eye Protection: Safety glasses or goggles with side shields (under helmet)</a:t>
            </a:r>
          </a:p>
          <a:p>
            <a:r>
              <a:rPr lang="en-US" sz="1200" dirty="0"/>
              <a:t>- Respiratory Protection: Recommended if working in confined spaces, with fumes, </a:t>
            </a:r>
            <a:br>
              <a:rPr lang="en-US" sz="1200" dirty="0"/>
            </a:br>
            <a:r>
              <a:rPr lang="en-US" sz="1200" dirty="0"/>
              <a:t>   or on hazardous materials</a:t>
            </a:r>
          </a:p>
          <a:p>
            <a:r>
              <a:rPr lang="en-US" sz="1200" dirty="0"/>
              <a:t>- Ear Protection: Ear plugs or muffs for noisy environments or grinding</a:t>
            </a:r>
          </a:p>
          <a:p>
            <a:r>
              <a:rPr lang="en-US" sz="1200" dirty="0"/>
              <a:t>- Apron/Sleeves: Optional for additional coverage on heavy jobs</a:t>
            </a:r>
          </a:p>
          <a:p>
            <a:r>
              <a:rPr lang="en-US" sz="1200" dirty="0"/>
              <a:t>- Cap or Hood: To protect scalp from stray sparks</a:t>
            </a:r>
          </a:p>
        </p:txBody>
      </p:sp>
    </p:spTree>
    <p:extLst>
      <p:ext uri="{BB962C8B-B14F-4D97-AF65-F5344CB8AC3E}">
        <p14:creationId xmlns:p14="http://schemas.microsoft.com/office/powerpoint/2010/main" val="3169553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1001</TotalTime>
  <Words>1313</Words>
  <Application>Microsoft Macintosh PowerPoint</Application>
  <PresentationFormat>Widescreen</PresentationFormat>
  <Paragraphs>62</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Lev Selector</dc:creator>
  <cp:lastModifiedBy>Lev Selector</cp:lastModifiedBy>
  <cp:revision>82</cp:revision>
  <dcterms:created xsi:type="dcterms:W3CDTF">2022-05-02T00:38:22Z</dcterms:created>
  <dcterms:modified xsi:type="dcterms:W3CDTF">2025-10-04T23:04:14Z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f518368-b969-4042-91d9-8939bd921da2_Enabled">
    <vt:lpwstr>true</vt:lpwstr>
  </property>
  <property fmtid="{D5CDD505-2E9C-101B-9397-08002B2CF9AE}" pid="3" name="MSIP_Label_4f518368-b969-4042-91d9-8939bd921da2_SetDate">
    <vt:lpwstr>2022-05-02T00:38:23Z</vt:lpwstr>
  </property>
  <property fmtid="{D5CDD505-2E9C-101B-9397-08002B2CF9AE}" pid="4" name="MSIP_Label_4f518368-b969-4042-91d9-8939bd921da2_Method">
    <vt:lpwstr>Standard</vt:lpwstr>
  </property>
  <property fmtid="{D5CDD505-2E9C-101B-9397-08002B2CF9AE}" pid="5" name="MSIP_Label_4f518368-b969-4042-91d9-8939bd921da2_Name">
    <vt:lpwstr>General</vt:lpwstr>
  </property>
  <property fmtid="{D5CDD505-2E9C-101B-9397-08002B2CF9AE}" pid="6" name="MSIP_Label_4f518368-b969-4042-91d9-8939bd921da2_SiteId">
    <vt:lpwstr>116e9905-19fc-428e-93d4-bcaffb833597</vt:lpwstr>
  </property>
  <property fmtid="{D5CDD505-2E9C-101B-9397-08002B2CF9AE}" pid="7" name="MSIP_Label_4f518368-b969-4042-91d9-8939bd921da2_ActionId">
    <vt:lpwstr>24169d7b-7067-4cc0-93f0-4d109a136a7c</vt:lpwstr>
  </property>
  <property fmtid="{D5CDD505-2E9C-101B-9397-08002B2CF9AE}" pid="8" name="MSIP_Label_4f518368-b969-4042-91d9-8939bd921da2_ContentBits">
    <vt:lpwstr>0</vt:lpwstr>
  </property>
</Properties>
</file>