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9" r:id="rId3"/>
    <p:sldId id="278" r:id="rId4"/>
    <p:sldId id="276" r:id="rId5"/>
    <p:sldId id="277" r:id="rId6"/>
    <p:sldId id="280" r:id="rId7"/>
    <p:sldId id="261" r:id="rId8"/>
    <p:sldId id="260" r:id="rId9"/>
    <p:sldId id="265" r:id="rId10"/>
    <p:sldId id="262" r:id="rId11"/>
    <p:sldId id="263" r:id="rId12"/>
    <p:sldId id="281" r:id="rId13"/>
    <p:sldId id="257" r:id="rId14"/>
    <p:sldId id="258" r:id="rId15"/>
    <p:sldId id="259"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08"/>
    <p:restoredTop sz="94762"/>
  </p:normalViewPr>
  <p:slideViewPr>
    <p:cSldViewPr snapToGrid="0" snapToObjects="1">
      <p:cViewPr varScale="1">
        <p:scale>
          <a:sx n="117" d="100"/>
          <a:sy n="117" d="100"/>
        </p:scale>
        <p:origin x="3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CFE36-998D-3C48-A207-5EF3401AA5FF}" type="datetimeFigureOut">
              <a:rPr lang="en-US" smtClean="0"/>
              <a:t>4/6/25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48949-7B7F-4541-B5BC-DF9E473031CA}" type="slidenum">
              <a:rPr lang="en-US" smtClean="0"/>
              <a:t>‹#›</a:t>
            </a:fld>
            <a:endParaRPr lang="en-US"/>
          </a:p>
        </p:txBody>
      </p:sp>
    </p:spTree>
    <p:extLst>
      <p:ext uri="{BB962C8B-B14F-4D97-AF65-F5344CB8AC3E}">
        <p14:creationId xmlns:p14="http://schemas.microsoft.com/office/powerpoint/2010/main" val="1113095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E4CB0-B44C-DF52-15FD-227EDF4B3D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DE714D-EBE9-EA9E-0606-97C68FDAAD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5D54CA-9246-23C4-0C0B-3F37758B47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22CD91-2204-B95D-3031-37E060F9BBD7}"/>
              </a:ext>
            </a:extLst>
          </p:cNvPr>
          <p:cNvSpPr>
            <a:spLocks noGrp="1"/>
          </p:cNvSpPr>
          <p:nvPr>
            <p:ph type="sldNum" sz="quarter" idx="5"/>
          </p:nvPr>
        </p:nvSpPr>
        <p:spPr/>
        <p:txBody>
          <a:bodyPr/>
          <a:lstStyle/>
          <a:p>
            <a:fld id="{5798E7CD-ECDC-AF4F-BE57-C5F612713F5B}" type="slidenum">
              <a:rPr lang="en-US" smtClean="0"/>
              <a:t>2</a:t>
            </a:fld>
            <a:endParaRPr lang="en-US"/>
          </a:p>
        </p:txBody>
      </p:sp>
    </p:spTree>
    <p:extLst>
      <p:ext uri="{BB962C8B-B14F-4D97-AF65-F5344CB8AC3E}">
        <p14:creationId xmlns:p14="http://schemas.microsoft.com/office/powerpoint/2010/main" val="610586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31C52-BC47-59DD-58FE-1A8935844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5F270-FE3F-7EB9-CB37-B1974886DC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2DBBD9-F5A8-52FA-13D8-2411FBBD94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37E70A-9DBC-DE99-1801-30CB945AEBCC}"/>
              </a:ext>
            </a:extLst>
          </p:cNvPr>
          <p:cNvSpPr>
            <a:spLocks noGrp="1"/>
          </p:cNvSpPr>
          <p:nvPr>
            <p:ph type="sldNum" sz="quarter" idx="5"/>
          </p:nvPr>
        </p:nvSpPr>
        <p:spPr/>
        <p:txBody>
          <a:bodyPr/>
          <a:lstStyle/>
          <a:p>
            <a:fld id="{5798E7CD-ECDC-AF4F-BE57-C5F612713F5B}" type="slidenum">
              <a:rPr lang="en-US" smtClean="0"/>
              <a:t>3</a:t>
            </a:fld>
            <a:endParaRPr lang="en-US"/>
          </a:p>
        </p:txBody>
      </p:sp>
    </p:spTree>
    <p:extLst>
      <p:ext uri="{BB962C8B-B14F-4D97-AF65-F5344CB8AC3E}">
        <p14:creationId xmlns:p14="http://schemas.microsoft.com/office/powerpoint/2010/main" val="39341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31C52-BC47-59DD-58FE-1A8935844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5F270-FE3F-7EB9-CB37-B1974886DC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2DBBD9-F5A8-52FA-13D8-2411FBBD94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37E70A-9DBC-DE99-1801-30CB945AEBCC}"/>
              </a:ext>
            </a:extLst>
          </p:cNvPr>
          <p:cNvSpPr>
            <a:spLocks noGrp="1"/>
          </p:cNvSpPr>
          <p:nvPr>
            <p:ph type="sldNum" sz="quarter" idx="5"/>
          </p:nvPr>
        </p:nvSpPr>
        <p:spPr/>
        <p:txBody>
          <a:bodyPr/>
          <a:lstStyle/>
          <a:p>
            <a:fld id="{5798E7CD-ECDC-AF4F-BE57-C5F612713F5B}" type="slidenum">
              <a:rPr lang="en-US" smtClean="0"/>
              <a:t>4</a:t>
            </a:fld>
            <a:endParaRPr lang="en-US"/>
          </a:p>
        </p:txBody>
      </p:sp>
    </p:spTree>
    <p:extLst>
      <p:ext uri="{BB962C8B-B14F-4D97-AF65-F5344CB8AC3E}">
        <p14:creationId xmlns:p14="http://schemas.microsoft.com/office/powerpoint/2010/main" val="417415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31C52-BC47-59DD-58FE-1A8935844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5F270-FE3F-7EB9-CB37-B1974886DC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2DBBD9-F5A8-52FA-13D8-2411FBBD94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37E70A-9DBC-DE99-1801-30CB945AEBCC}"/>
              </a:ext>
            </a:extLst>
          </p:cNvPr>
          <p:cNvSpPr>
            <a:spLocks noGrp="1"/>
          </p:cNvSpPr>
          <p:nvPr>
            <p:ph type="sldNum" sz="quarter" idx="5"/>
          </p:nvPr>
        </p:nvSpPr>
        <p:spPr/>
        <p:txBody>
          <a:bodyPr/>
          <a:lstStyle/>
          <a:p>
            <a:fld id="{5798E7CD-ECDC-AF4F-BE57-C5F612713F5B}" type="slidenum">
              <a:rPr lang="en-US" smtClean="0"/>
              <a:t>5</a:t>
            </a:fld>
            <a:endParaRPr lang="en-US"/>
          </a:p>
        </p:txBody>
      </p:sp>
    </p:spTree>
    <p:extLst>
      <p:ext uri="{BB962C8B-B14F-4D97-AF65-F5344CB8AC3E}">
        <p14:creationId xmlns:p14="http://schemas.microsoft.com/office/powerpoint/2010/main" val="1772525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31C52-BC47-59DD-58FE-1A8935844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5F270-FE3F-7EB9-CB37-B1974886DC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2DBBD9-F5A8-52FA-13D8-2411FBBD94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37E70A-9DBC-DE99-1801-30CB945AEBCC}"/>
              </a:ext>
            </a:extLst>
          </p:cNvPr>
          <p:cNvSpPr>
            <a:spLocks noGrp="1"/>
          </p:cNvSpPr>
          <p:nvPr>
            <p:ph type="sldNum" sz="quarter" idx="5"/>
          </p:nvPr>
        </p:nvSpPr>
        <p:spPr/>
        <p:txBody>
          <a:bodyPr/>
          <a:lstStyle/>
          <a:p>
            <a:fld id="{5798E7CD-ECDC-AF4F-BE57-C5F612713F5B}" type="slidenum">
              <a:rPr lang="en-US" smtClean="0"/>
              <a:t>6</a:t>
            </a:fld>
            <a:endParaRPr lang="en-US"/>
          </a:p>
        </p:txBody>
      </p:sp>
    </p:spTree>
    <p:extLst>
      <p:ext uri="{BB962C8B-B14F-4D97-AF65-F5344CB8AC3E}">
        <p14:creationId xmlns:p14="http://schemas.microsoft.com/office/powerpoint/2010/main" val="3380313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7E78-4330-193B-B423-8314C67628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080FDA-9F58-7E15-C3A0-BCA67A1B65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FD1846-5607-2F80-FE77-B45D1134D8BD}"/>
              </a:ext>
            </a:extLst>
          </p:cNvPr>
          <p:cNvSpPr>
            <a:spLocks noGrp="1"/>
          </p:cNvSpPr>
          <p:nvPr>
            <p:ph type="dt" sz="half" idx="10"/>
          </p:nvPr>
        </p:nvSpPr>
        <p:spPr/>
        <p:txBody>
          <a:bodyPr/>
          <a:lstStyle/>
          <a:p>
            <a:fld id="{5F491023-0B0A-7041-9F06-D25A50EF063B}" type="datetimeFigureOut">
              <a:t>4/6/25</a:t>
            </a:fld>
            <a:endParaRPr lang="en-US"/>
          </a:p>
        </p:txBody>
      </p:sp>
      <p:sp>
        <p:nvSpPr>
          <p:cNvPr id="5" name="Footer Placeholder 4">
            <a:extLst>
              <a:ext uri="{FF2B5EF4-FFF2-40B4-BE49-F238E27FC236}">
                <a16:creationId xmlns:a16="http://schemas.microsoft.com/office/drawing/2014/main" id="{F859EC29-87F8-BE2D-794A-6DA472257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40454-B433-410E-0FF8-FC3528287FB9}"/>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361050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347D-D077-DA5B-BCBF-255D910F83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969ED-67C2-311E-252D-6A110850A0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0FBA1-3C89-EC11-74D4-20B92AAFDA09}"/>
              </a:ext>
            </a:extLst>
          </p:cNvPr>
          <p:cNvSpPr>
            <a:spLocks noGrp="1"/>
          </p:cNvSpPr>
          <p:nvPr>
            <p:ph type="dt" sz="half" idx="10"/>
          </p:nvPr>
        </p:nvSpPr>
        <p:spPr/>
        <p:txBody>
          <a:bodyPr/>
          <a:lstStyle/>
          <a:p>
            <a:fld id="{5F491023-0B0A-7041-9F06-D25A50EF063B}" type="datetimeFigureOut">
              <a:t>4/6/25</a:t>
            </a:fld>
            <a:endParaRPr lang="en-US"/>
          </a:p>
        </p:txBody>
      </p:sp>
      <p:sp>
        <p:nvSpPr>
          <p:cNvPr id="5" name="Footer Placeholder 4">
            <a:extLst>
              <a:ext uri="{FF2B5EF4-FFF2-40B4-BE49-F238E27FC236}">
                <a16:creationId xmlns:a16="http://schemas.microsoft.com/office/drawing/2014/main" id="{9CA7745B-5BAE-F9D3-47E4-0138D1CEA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30326-C5CD-0886-9BE9-A7F7DB749C98}"/>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77450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2BAD8-9CAB-A380-AAC3-A59F3A3256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D29A6E-D831-F47F-A2AE-F6E1AFD2D0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F4713-8CBC-B5EB-3BDB-7F46E4C81A2E}"/>
              </a:ext>
            </a:extLst>
          </p:cNvPr>
          <p:cNvSpPr>
            <a:spLocks noGrp="1"/>
          </p:cNvSpPr>
          <p:nvPr>
            <p:ph type="dt" sz="half" idx="10"/>
          </p:nvPr>
        </p:nvSpPr>
        <p:spPr/>
        <p:txBody>
          <a:bodyPr/>
          <a:lstStyle/>
          <a:p>
            <a:fld id="{5F491023-0B0A-7041-9F06-D25A50EF063B}" type="datetimeFigureOut">
              <a:t>4/6/25</a:t>
            </a:fld>
            <a:endParaRPr lang="en-US"/>
          </a:p>
        </p:txBody>
      </p:sp>
      <p:sp>
        <p:nvSpPr>
          <p:cNvPr id="5" name="Footer Placeholder 4">
            <a:extLst>
              <a:ext uri="{FF2B5EF4-FFF2-40B4-BE49-F238E27FC236}">
                <a16:creationId xmlns:a16="http://schemas.microsoft.com/office/drawing/2014/main" id="{6AB814CE-5D3F-6AF3-1B95-C1BCD7CEF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4F38C-1773-F5A8-9806-A23E993F747F}"/>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165729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60B-86A2-A753-7B95-0F58C129DD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26CB2F-877F-D8BF-FD37-54A9FCD98E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B5966-DCE9-9278-FC75-7505EFC8263A}"/>
              </a:ext>
            </a:extLst>
          </p:cNvPr>
          <p:cNvSpPr>
            <a:spLocks noGrp="1"/>
          </p:cNvSpPr>
          <p:nvPr>
            <p:ph type="dt" sz="half" idx="10"/>
          </p:nvPr>
        </p:nvSpPr>
        <p:spPr/>
        <p:txBody>
          <a:bodyPr/>
          <a:lstStyle/>
          <a:p>
            <a:fld id="{5F491023-0B0A-7041-9F06-D25A50EF063B}" type="datetimeFigureOut">
              <a:t>4/6/25</a:t>
            </a:fld>
            <a:endParaRPr lang="en-US"/>
          </a:p>
        </p:txBody>
      </p:sp>
      <p:sp>
        <p:nvSpPr>
          <p:cNvPr id="5" name="Footer Placeholder 4">
            <a:extLst>
              <a:ext uri="{FF2B5EF4-FFF2-40B4-BE49-F238E27FC236}">
                <a16:creationId xmlns:a16="http://schemas.microsoft.com/office/drawing/2014/main" id="{C78C6C7F-3558-A2B7-B9CB-C865542E0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3B692-9BC3-C542-CF13-B75CF4818CDB}"/>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224792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201A7-590C-E867-7D0C-AE29A5E7C7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89C844-B762-199D-E840-4432CFA9E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8F83D9-6582-F301-0C23-DFC25549446F}"/>
              </a:ext>
            </a:extLst>
          </p:cNvPr>
          <p:cNvSpPr>
            <a:spLocks noGrp="1"/>
          </p:cNvSpPr>
          <p:nvPr>
            <p:ph type="dt" sz="half" idx="10"/>
          </p:nvPr>
        </p:nvSpPr>
        <p:spPr/>
        <p:txBody>
          <a:bodyPr/>
          <a:lstStyle/>
          <a:p>
            <a:fld id="{5F491023-0B0A-7041-9F06-D25A50EF063B}" type="datetimeFigureOut">
              <a:t>4/6/25</a:t>
            </a:fld>
            <a:endParaRPr lang="en-US"/>
          </a:p>
        </p:txBody>
      </p:sp>
      <p:sp>
        <p:nvSpPr>
          <p:cNvPr id="5" name="Footer Placeholder 4">
            <a:extLst>
              <a:ext uri="{FF2B5EF4-FFF2-40B4-BE49-F238E27FC236}">
                <a16:creationId xmlns:a16="http://schemas.microsoft.com/office/drawing/2014/main" id="{5552132C-12F6-FB49-15E9-71DC67F2F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5F5A6-E475-572D-EB19-BDCB29C26D43}"/>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45894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E54A-D232-E13B-03B8-197985E46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5FE80-6415-A129-A133-13F4E69631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F34163-2BC5-67B8-C044-B2B91150F7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E24A9F-6EBE-F2FD-B790-457A880F4FE5}"/>
              </a:ext>
            </a:extLst>
          </p:cNvPr>
          <p:cNvSpPr>
            <a:spLocks noGrp="1"/>
          </p:cNvSpPr>
          <p:nvPr>
            <p:ph type="dt" sz="half" idx="10"/>
          </p:nvPr>
        </p:nvSpPr>
        <p:spPr/>
        <p:txBody>
          <a:bodyPr/>
          <a:lstStyle/>
          <a:p>
            <a:fld id="{5F491023-0B0A-7041-9F06-D25A50EF063B}" type="datetimeFigureOut">
              <a:t>4/6/25</a:t>
            </a:fld>
            <a:endParaRPr lang="en-US"/>
          </a:p>
        </p:txBody>
      </p:sp>
      <p:sp>
        <p:nvSpPr>
          <p:cNvPr id="6" name="Footer Placeholder 5">
            <a:extLst>
              <a:ext uri="{FF2B5EF4-FFF2-40B4-BE49-F238E27FC236}">
                <a16:creationId xmlns:a16="http://schemas.microsoft.com/office/drawing/2014/main" id="{33165A11-D3B2-DAF0-6C96-3A013B4B6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48667-6987-698C-D3F8-33E4C2F455D5}"/>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164623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EB9B-3B5A-BAA4-1104-35CFEE511D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A6AF77-D30B-078E-7377-864E200417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3BB66-8448-BDCE-8885-0DCCD1D2FD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C4BBBE-287A-8A3C-D9AC-73777D133F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8599-617C-397F-DC3D-826467ADF3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F5D750-7437-B1AA-EDBA-8CE16147AE93}"/>
              </a:ext>
            </a:extLst>
          </p:cNvPr>
          <p:cNvSpPr>
            <a:spLocks noGrp="1"/>
          </p:cNvSpPr>
          <p:nvPr>
            <p:ph type="dt" sz="half" idx="10"/>
          </p:nvPr>
        </p:nvSpPr>
        <p:spPr/>
        <p:txBody>
          <a:bodyPr/>
          <a:lstStyle/>
          <a:p>
            <a:fld id="{5F491023-0B0A-7041-9F06-D25A50EF063B}" type="datetimeFigureOut">
              <a:t>4/6/25</a:t>
            </a:fld>
            <a:endParaRPr lang="en-US"/>
          </a:p>
        </p:txBody>
      </p:sp>
      <p:sp>
        <p:nvSpPr>
          <p:cNvPr id="8" name="Footer Placeholder 7">
            <a:extLst>
              <a:ext uri="{FF2B5EF4-FFF2-40B4-BE49-F238E27FC236}">
                <a16:creationId xmlns:a16="http://schemas.microsoft.com/office/drawing/2014/main" id="{F61E2CB5-60FB-BFE3-7C57-6D71206F09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2E5366-9BBC-DD63-6667-F2ABAD0CF72B}"/>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256610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02E0-2360-8A3B-C660-0EEE2283AC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61752-B6B9-B0D3-79D0-BA63B329CC71}"/>
              </a:ext>
            </a:extLst>
          </p:cNvPr>
          <p:cNvSpPr>
            <a:spLocks noGrp="1"/>
          </p:cNvSpPr>
          <p:nvPr>
            <p:ph type="dt" sz="half" idx="10"/>
          </p:nvPr>
        </p:nvSpPr>
        <p:spPr/>
        <p:txBody>
          <a:bodyPr/>
          <a:lstStyle/>
          <a:p>
            <a:fld id="{5F491023-0B0A-7041-9F06-D25A50EF063B}" type="datetimeFigureOut">
              <a:t>4/6/25</a:t>
            </a:fld>
            <a:endParaRPr lang="en-US"/>
          </a:p>
        </p:txBody>
      </p:sp>
      <p:sp>
        <p:nvSpPr>
          <p:cNvPr id="4" name="Footer Placeholder 3">
            <a:extLst>
              <a:ext uri="{FF2B5EF4-FFF2-40B4-BE49-F238E27FC236}">
                <a16:creationId xmlns:a16="http://schemas.microsoft.com/office/drawing/2014/main" id="{E549FDB9-28AA-E5EE-0E6F-1C87098343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1A72C3-CCD3-E994-0553-1649E7C05A91}"/>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804306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7FBEF-93F3-4398-ABDE-E19A2BE6EE20}"/>
              </a:ext>
            </a:extLst>
          </p:cNvPr>
          <p:cNvSpPr>
            <a:spLocks noGrp="1"/>
          </p:cNvSpPr>
          <p:nvPr>
            <p:ph type="dt" sz="half" idx="10"/>
          </p:nvPr>
        </p:nvSpPr>
        <p:spPr/>
        <p:txBody>
          <a:bodyPr/>
          <a:lstStyle/>
          <a:p>
            <a:fld id="{5F491023-0B0A-7041-9F06-D25A50EF063B}" type="datetimeFigureOut">
              <a:t>4/6/25</a:t>
            </a:fld>
            <a:endParaRPr lang="en-US"/>
          </a:p>
        </p:txBody>
      </p:sp>
      <p:sp>
        <p:nvSpPr>
          <p:cNvPr id="3" name="Footer Placeholder 2">
            <a:extLst>
              <a:ext uri="{FF2B5EF4-FFF2-40B4-BE49-F238E27FC236}">
                <a16:creationId xmlns:a16="http://schemas.microsoft.com/office/drawing/2014/main" id="{4224BDFD-B5CF-6FE3-E5D7-46013C29E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995C03-7815-0295-8D6D-6E94DCC40D75}"/>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380652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0438-A2C9-EC42-359F-79480BBFB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BAC04E-128D-0581-C7DA-E12F971BB4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57F62C-C89B-1A1C-EE71-DFB3CCC88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8FE63-1511-35E5-E243-54A541D5317B}"/>
              </a:ext>
            </a:extLst>
          </p:cNvPr>
          <p:cNvSpPr>
            <a:spLocks noGrp="1"/>
          </p:cNvSpPr>
          <p:nvPr>
            <p:ph type="dt" sz="half" idx="10"/>
          </p:nvPr>
        </p:nvSpPr>
        <p:spPr/>
        <p:txBody>
          <a:bodyPr/>
          <a:lstStyle/>
          <a:p>
            <a:fld id="{5F491023-0B0A-7041-9F06-D25A50EF063B}" type="datetimeFigureOut">
              <a:t>4/6/25</a:t>
            </a:fld>
            <a:endParaRPr lang="en-US"/>
          </a:p>
        </p:txBody>
      </p:sp>
      <p:sp>
        <p:nvSpPr>
          <p:cNvPr id="6" name="Footer Placeholder 5">
            <a:extLst>
              <a:ext uri="{FF2B5EF4-FFF2-40B4-BE49-F238E27FC236}">
                <a16:creationId xmlns:a16="http://schemas.microsoft.com/office/drawing/2014/main" id="{E388C57B-944F-63EC-027D-0775FFD31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B95C2-F629-DCC1-1A34-EFD210A359EF}"/>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706187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C171-16B5-30EF-DF6B-EA8297BFE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EC62FB-CB34-C301-34F2-0BC3B063A2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14D87E-859D-4374-028E-34A7E0967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0E7CC-E810-603C-A310-365D6E2E7624}"/>
              </a:ext>
            </a:extLst>
          </p:cNvPr>
          <p:cNvSpPr>
            <a:spLocks noGrp="1"/>
          </p:cNvSpPr>
          <p:nvPr>
            <p:ph type="dt" sz="half" idx="10"/>
          </p:nvPr>
        </p:nvSpPr>
        <p:spPr/>
        <p:txBody>
          <a:bodyPr/>
          <a:lstStyle/>
          <a:p>
            <a:fld id="{5F491023-0B0A-7041-9F06-D25A50EF063B}" type="datetimeFigureOut">
              <a:t>4/6/25</a:t>
            </a:fld>
            <a:endParaRPr lang="en-US"/>
          </a:p>
        </p:txBody>
      </p:sp>
      <p:sp>
        <p:nvSpPr>
          <p:cNvPr id="6" name="Footer Placeholder 5">
            <a:extLst>
              <a:ext uri="{FF2B5EF4-FFF2-40B4-BE49-F238E27FC236}">
                <a16:creationId xmlns:a16="http://schemas.microsoft.com/office/drawing/2014/main" id="{14811FA3-03C6-243F-1B00-D8C263B8A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B7296-43FF-9B1B-273A-D8A59A1AF525}"/>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360698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680EF-BCA9-239E-5CBB-C870C41B4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0FCFB0-9A1E-EE20-9776-1EF4CAC7D5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C2FEA-8E7F-70CC-474B-CC138894A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91023-0B0A-7041-9F06-D25A50EF063B}" type="datetimeFigureOut">
              <a:t>4/6/25</a:t>
            </a:fld>
            <a:endParaRPr lang="en-US"/>
          </a:p>
        </p:txBody>
      </p:sp>
      <p:sp>
        <p:nvSpPr>
          <p:cNvPr id="5" name="Footer Placeholder 4">
            <a:extLst>
              <a:ext uri="{FF2B5EF4-FFF2-40B4-BE49-F238E27FC236}">
                <a16:creationId xmlns:a16="http://schemas.microsoft.com/office/drawing/2014/main" id="{97568BAB-55F6-6894-580A-32AFD5780B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8BF367-BF67-C7BE-7EC4-9DB85C434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E528E-3295-EB44-B5E3-209426A0E5EC}" type="slidenum">
              <a:t>‹#›</a:t>
            </a:fld>
            <a:endParaRPr lang="en-US"/>
          </a:p>
        </p:txBody>
      </p:sp>
    </p:spTree>
    <p:extLst>
      <p:ext uri="{BB962C8B-B14F-4D97-AF65-F5344CB8AC3E}">
        <p14:creationId xmlns:p14="http://schemas.microsoft.com/office/powerpoint/2010/main" val="1160560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lexconind.com/product/flex-lite-series/"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gouldspumps.com/" TargetMode="External"/><Relationship Id="rId4" Type="http://schemas.openxmlformats.org/officeDocument/2006/relationships/hyperlink" Target="https://goulds.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www.amazon.com/dp/B08YS56F4Z/" TargetMode="External"/><Relationship Id="rId7" Type="http://schemas.openxmlformats.org/officeDocument/2006/relationships/image" Target="../media/image28.png"/><Relationship Id="rId2" Type="http://schemas.openxmlformats.org/officeDocument/2006/relationships/hyperlink" Target="https://www.amazon.com/dp/B081BMNG6B" TargetMode="External"/><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hyperlink" Target="https://www.amazon.com/dp/B001P307PO" TargetMode="External"/><Relationship Id="rId10" Type="http://schemas.openxmlformats.org/officeDocument/2006/relationships/image" Target="../media/image31.png"/><Relationship Id="rId4" Type="http://schemas.openxmlformats.org/officeDocument/2006/relationships/hyperlink" Target="https://www.amazon.com/dp/B0BSYD1J7J/" TargetMode="External"/><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sullivancountylabs.com/" TargetMode="External"/><Relationship Id="rId1" Type="http://schemas.openxmlformats.org/officeDocument/2006/relationships/slideLayout" Target="../slideLayouts/slideLayout7.xml"/><Relationship Id="rId6" Type="http://schemas.openxmlformats.org/officeDocument/2006/relationships/hyperlink" Target="https://olympianwatertesting.com/drinking/water-testing" TargetMode="External"/><Relationship Id="rId5" Type="http://schemas.openxmlformats.org/officeDocument/2006/relationships/hyperlink" Target="https://olympianwatertesting.com/" TargetMode="Externa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hyperlink" Target="https://www.sullivancountylabs.com/" TargetMode="External"/><Relationship Id="rId2" Type="http://schemas.openxmlformats.org/officeDocument/2006/relationships/hyperlink" Target="http://genesee.cce.cornell.edu/your-home/well-water" TargetMode="External"/><Relationship Id="rId1" Type="http://schemas.openxmlformats.org/officeDocument/2006/relationships/slideLayout" Target="../slideLayouts/slideLayout7.xml"/><Relationship Id="rId5" Type="http://schemas.openxmlformats.org/officeDocument/2006/relationships/hyperlink" Target="http://www.djsph.com/" TargetMode="External"/><Relationship Id="rId4" Type="http://schemas.openxmlformats.org/officeDocument/2006/relationships/hyperlink" Target="https://valley-water.com/contac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amazon.com/gp/product/B00TT9I2PS/" TargetMode="External"/><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com/dp/B00C03D01Q"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www.amazon.com/dp/B077Z6LF91"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hyperlink" Target="https://www.amazon.com/dp/B01JIRLRXY"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www.amazon.com/dp/B000BQN6M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MSv1jDHGU_c" TargetMode="External"/><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https://www.amazon.com/dp/B0776ZLQ1V" TargetMode="External"/><Relationship Id="rId4" Type="http://schemas.openxmlformats.org/officeDocument/2006/relationships/hyperlink" Target="https://www.youtube.com/watch?v=svoIxJYPTXo"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amazon.com/dp/B09L9HBWRX" TargetMode="External"/><Relationship Id="rId13" Type="http://schemas.openxmlformats.org/officeDocument/2006/relationships/image" Target="../media/image18.png"/><Relationship Id="rId3" Type="http://schemas.openxmlformats.org/officeDocument/2006/relationships/hyperlink" Target="https://www.amazon.com/dp/B00C03D01Q" TargetMode="External"/><Relationship Id="rId7" Type="http://schemas.openxmlformats.org/officeDocument/2006/relationships/hyperlink" Target="https://www.amazon.com/dp/B0785FZYM3" TargetMode="External"/><Relationship Id="rId12"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www.amazon.com/dp/B01FI3BLYM" TargetMode="External"/><Relationship Id="rId11" Type="http://schemas.openxmlformats.org/officeDocument/2006/relationships/image" Target="../media/image16.png"/><Relationship Id="rId5" Type="http://schemas.openxmlformats.org/officeDocument/2006/relationships/hyperlink" Target="https://www.amazon.com/dp/B005FYN8GE" TargetMode="External"/><Relationship Id="rId10" Type="http://schemas.openxmlformats.org/officeDocument/2006/relationships/image" Target="../media/image15.png"/><Relationship Id="rId4" Type="http://schemas.openxmlformats.org/officeDocument/2006/relationships/hyperlink" Target="https://www.amazon.com/dp/B07XLP2T2Y" TargetMode="External"/><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4TZoFIsE2w" TargetMode="External"/><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hyperlink" Target="https://www.amazon.com/Harvard-Boshart-installation-Pressure-pressure/dp/B078WCYK88"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IhBifh7nCtg" TargetMode="External"/><Relationship Id="rId2" Type="http://schemas.openxmlformats.org/officeDocument/2006/relationships/hyperlink" Target="https://www.youtube.com/watch?v=MmHRJSzZltI" TargetMode="Externa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hyperlink" Target="https://www.rcworst.com/Amtrol/Well-X-Trol-c225.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B310C2-CE44-BD76-D583-B4E3D7BDFA4A}"/>
              </a:ext>
            </a:extLst>
          </p:cNvPr>
          <p:cNvSpPr txBox="1"/>
          <p:nvPr/>
        </p:nvSpPr>
        <p:spPr>
          <a:xfrm>
            <a:off x="0" y="0"/>
            <a:ext cx="4330262" cy="523220"/>
          </a:xfrm>
          <a:prstGeom prst="rect">
            <a:avLst/>
          </a:prstGeom>
          <a:noFill/>
        </p:spPr>
        <p:txBody>
          <a:bodyPr wrap="square" rtlCol="0">
            <a:spAutoFit/>
          </a:bodyPr>
          <a:lstStyle/>
          <a:p>
            <a:r>
              <a:rPr lang="en-US" sz="2800" b="1"/>
              <a:t>Water Cleaning System</a:t>
            </a:r>
          </a:p>
        </p:txBody>
      </p:sp>
      <p:sp>
        <p:nvSpPr>
          <p:cNvPr id="5" name="TextBox 4">
            <a:extLst>
              <a:ext uri="{FF2B5EF4-FFF2-40B4-BE49-F238E27FC236}">
                <a16:creationId xmlns:a16="http://schemas.microsoft.com/office/drawing/2014/main" id="{7FEEB734-25C1-5F8A-526D-3CB1B8DD47B1}"/>
              </a:ext>
            </a:extLst>
          </p:cNvPr>
          <p:cNvSpPr txBox="1"/>
          <p:nvPr/>
        </p:nvSpPr>
        <p:spPr>
          <a:xfrm>
            <a:off x="159607" y="2422265"/>
            <a:ext cx="2489831" cy="1815882"/>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rPr>
              <a:t>Fritz Bros., Inc.</a:t>
            </a:r>
          </a:p>
          <a:p>
            <a:r>
              <a:rPr lang="en-US" sz="1400" dirty="0"/>
              <a:t>Well drilling, plumbing, </a:t>
            </a:r>
          </a:p>
          <a:p>
            <a:r>
              <a:rPr lang="en-US" sz="1400" dirty="0"/>
              <a:t>water-softening</a:t>
            </a:r>
          </a:p>
          <a:p>
            <a:r>
              <a:rPr lang="en-US" sz="1400" dirty="0"/>
              <a:t>Address: 100 Cliff St, </a:t>
            </a:r>
          </a:p>
          <a:p>
            <a:r>
              <a:rPr lang="en-US" sz="1400" dirty="0"/>
              <a:t>Honesdale, PA 18431</a:t>
            </a:r>
          </a:p>
          <a:p>
            <a:endParaRPr lang="en-US" sz="1400" dirty="0"/>
          </a:p>
          <a:p>
            <a:r>
              <a:rPr lang="en-US" sz="1400" dirty="0"/>
              <a:t>Phone: (570) 253-2660</a:t>
            </a:r>
          </a:p>
          <a:p>
            <a:r>
              <a:rPr lang="en-US" sz="1400" dirty="0"/>
              <a:t>Hours: Mon-Sat 7am-4pm</a:t>
            </a:r>
          </a:p>
        </p:txBody>
      </p:sp>
      <p:pic>
        <p:nvPicPr>
          <p:cNvPr id="6" name="Picture 5" descr="A picture containing indoor, wall, cluttered, dirty&#10;&#10;Description automatically generated">
            <a:extLst>
              <a:ext uri="{FF2B5EF4-FFF2-40B4-BE49-F238E27FC236}">
                <a16:creationId xmlns:a16="http://schemas.microsoft.com/office/drawing/2014/main" id="{E331370F-E279-31F9-F158-290A601673F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67943" y="2822592"/>
            <a:ext cx="4223385" cy="3938905"/>
          </a:xfrm>
          <a:prstGeom prst="rect">
            <a:avLst/>
          </a:prstGeom>
        </p:spPr>
      </p:pic>
      <p:sp>
        <p:nvSpPr>
          <p:cNvPr id="7" name="TextBox 6">
            <a:extLst>
              <a:ext uri="{FF2B5EF4-FFF2-40B4-BE49-F238E27FC236}">
                <a16:creationId xmlns:a16="http://schemas.microsoft.com/office/drawing/2014/main" id="{C697BE2B-BE15-B78D-C297-F9104B7D55E3}"/>
              </a:ext>
            </a:extLst>
          </p:cNvPr>
          <p:cNvSpPr txBox="1"/>
          <p:nvPr/>
        </p:nvSpPr>
        <p:spPr>
          <a:xfrm>
            <a:off x="4457858" y="731613"/>
            <a:ext cx="1779324" cy="954107"/>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Step2</a:t>
            </a:r>
          </a:p>
          <a:p>
            <a:r>
              <a:rPr lang="en-US" sz="1400" b="1">
                <a:solidFill>
                  <a:srgbClr val="FF0000"/>
                </a:solidFill>
              </a:rPr>
              <a:t>Mark 10</a:t>
            </a:r>
          </a:p>
          <a:p>
            <a:r>
              <a:rPr lang="en-US" sz="1400"/>
              <a:t>Bonded Glass-Lined Standard Tank</a:t>
            </a:r>
          </a:p>
        </p:txBody>
      </p:sp>
      <p:sp>
        <p:nvSpPr>
          <p:cNvPr id="8" name="TextBox 7">
            <a:extLst>
              <a:ext uri="{FF2B5EF4-FFF2-40B4-BE49-F238E27FC236}">
                <a16:creationId xmlns:a16="http://schemas.microsoft.com/office/drawing/2014/main" id="{87096414-81A8-3514-3AB4-1E69AAA1BDE7}"/>
              </a:ext>
            </a:extLst>
          </p:cNvPr>
          <p:cNvSpPr txBox="1"/>
          <p:nvPr/>
        </p:nvSpPr>
        <p:spPr>
          <a:xfrm>
            <a:off x="6363119" y="731613"/>
            <a:ext cx="5595776" cy="954107"/>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Step1</a:t>
            </a:r>
          </a:p>
          <a:p>
            <a:r>
              <a:rPr lang="en-US" sz="1400" b="1">
                <a:solidFill>
                  <a:srgbClr val="FF0000"/>
                </a:solidFill>
              </a:rPr>
              <a:t>Flex~Lite Well Tank</a:t>
            </a:r>
          </a:p>
          <a:p>
            <a:r>
              <a:rPr lang="en-US" sz="1400"/>
              <a:t>(35 galons, 2018)- store/ deliver water under pressure between pumps</a:t>
            </a:r>
          </a:p>
          <a:p>
            <a:r>
              <a:rPr lang="en-US" sz="1400">
                <a:hlinkClick r:id="rId3"/>
              </a:rPr>
              <a:t>https://flexconind.com/product/flex-lite-series/</a:t>
            </a:r>
            <a:endParaRPr lang="en-US" sz="1400"/>
          </a:p>
        </p:txBody>
      </p:sp>
      <p:sp>
        <p:nvSpPr>
          <p:cNvPr id="10" name="Down Arrow 9">
            <a:extLst>
              <a:ext uri="{FF2B5EF4-FFF2-40B4-BE49-F238E27FC236}">
                <a16:creationId xmlns:a16="http://schemas.microsoft.com/office/drawing/2014/main" id="{C5037B70-ACCF-601C-21A0-91A7B4CAEA75}"/>
              </a:ext>
            </a:extLst>
          </p:cNvPr>
          <p:cNvSpPr/>
          <p:nvPr/>
        </p:nvSpPr>
        <p:spPr>
          <a:xfrm rot="944342">
            <a:off x="7023338" y="1954323"/>
            <a:ext cx="157656" cy="74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F4AEA784-D33C-29C7-55C7-946A2742A27D}"/>
              </a:ext>
            </a:extLst>
          </p:cNvPr>
          <p:cNvSpPr/>
          <p:nvPr/>
        </p:nvSpPr>
        <p:spPr>
          <a:xfrm rot="1271068">
            <a:off x="5326029" y="1918274"/>
            <a:ext cx="157656" cy="74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64837D62-2E45-BFAB-FDB9-44FEED545944}"/>
              </a:ext>
            </a:extLst>
          </p:cNvPr>
          <p:cNvSpPr/>
          <p:nvPr/>
        </p:nvSpPr>
        <p:spPr>
          <a:xfrm rot="20237088">
            <a:off x="2787404" y="2074859"/>
            <a:ext cx="157656" cy="74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FB7483B-AB4C-EC34-B06A-490909BBC8A8}"/>
              </a:ext>
            </a:extLst>
          </p:cNvPr>
          <p:cNvSpPr txBox="1"/>
          <p:nvPr/>
        </p:nvSpPr>
        <p:spPr>
          <a:xfrm>
            <a:off x="8780794" y="4683684"/>
            <a:ext cx="3352229" cy="1815882"/>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Step0 </a:t>
            </a:r>
          </a:p>
          <a:p>
            <a:r>
              <a:rPr lang="en-US" sz="1400" dirty="0" err="1"/>
              <a:t>goulds</a:t>
            </a:r>
            <a:r>
              <a:rPr lang="en-US" sz="1400" dirty="0"/>
              <a:t> pumps bruiser submersible pump </a:t>
            </a:r>
          </a:p>
          <a:p>
            <a:r>
              <a:rPr lang="en-US" sz="1400" dirty="0"/>
              <a:t>Model 7SB05422C</a:t>
            </a:r>
          </a:p>
          <a:p>
            <a:r>
              <a:rPr lang="en-US" sz="1400" dirty="0"/>
              <a:t>with 230V motor (1/2 horse power)</a:t>
            </a:r>
          </a:p>
          <a:p>
            <a:r>
              <a:rPr lang="en-US" sz="1400" dirty="0"/>
              <a:t>4" </a:t>
            </a:r>
            <a:r>
              <a:rPr lang="en-US" sz="1400" dirty="0" err="1"/>
              <a:t>Submersive</a:t>
            </a:r>
            <a:r>
              <a:rPr lang="en-US" sz="1400" dirty="0"/>
              <a:t> Pump from ITT Gould Pumps</a:t>
            </a:r>
          </a:p>
          <a:p>
            <a:r>
              <a:rPr lang="en-US" sz="1400" dirty="0"/>
              <a:t>7 gallons per minute</a:t>
            </a:r>
          </a:p>
          <a:p>
            <a:r>
              <a:rPr lang="en-US" sz="1400" dirty="0"/>
              <a:t>.. </a:t>
            </a:r>
            <a:r>
              <a:rPr lang="en-US" sz="1400" dirty="0">
                <a:hlinkClick r:id="rId4"/>
              </a:rPr>
              <a:t>https://goulds.com</a:t>
            </a:r>
            <a:endParaRPr lang="en-US" sz="1400" dirty="0"/>
          </a:p>
          <a:p>
            <a:r>
              <a:rPr lang="en-US" sz="1400" dirty="0"/>
              <a:t>.. </a:t>
            </a:r>
            <a:r>
              <a:rPr lang="en-US" sz="1400" dirty="0">
                <a:hlinkClick r:id="rId5"/>
              </a:rPr>
              <a:t>https://www.gouldspumps.com</a:t>
            </a:r>
            <a:endParaRPr lang="en-US" sz="1400" dirty="0"/>
          </a:p>
        </p:txBody>
      </p:sp>
      <p:pic>
        <p:nvPicPr>
          <p:cNvPr id="14" name="Picture 13">
            <a:extLst>
              <a:ext uri="{FF2B5EF4-FFF2-40B4-BE49-F238E27FC236}">
                <a16:creationId xmlns:a16="http://schemas.microsoft.com/office/drawing/2014/main" id="{629E0C90-5A9B-722C-188A-62643084EF7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475049" y="4267331"/>
            <a:ext cx="805416" cy="2433145"/>
          </a:xfrm>
          <a:prstGeom prst="rect">
            <a:avLst/>
          </a:prstGeom>
        </p:spPr>
      </p:pic>
      <p:sp>
        <p:nvSpPr>
          <p:cNvPr id="15" name="Down Arrow 14">
            <a:extLst>
              <a:ext uri="{FF2B5EF4-FFF2-40B4-BE49-F238E27FC236}">
                <a16:creationId xmlns:a16="http://schemas.microsoft.com/office/drawing/2014/main" id="{20513C10-2FA4-8EE5-EDAD-4AB4161370E1}"/>
              </a:ext>
            </a:extLst>
          </p:cNvPr>
          <p:cNvSpPr/>
          <p:nvPr/>
        </p:nvSpPr>
        <p:spPr>
          <a:xfrm rot="5400000">
            <a:off x="8403029" y="5289551"/>
            <a:ext cx="184790" cy="388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B0EC470-1679-0DB2-E066-62F251887504}"/>
              </a:ext>
            </a:extLst>
          </p:cNvPr>
          <p:cNvSpPr txBox="1"/>
          <p:nvPr/>
        </p:nvSpPr>
        <p:spPr>
          <a:xfrm>
            <a:off x="9313989" y="3462031"/>
            <a:ext cx="2819034" cy="523220"/>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Also Deep Well </a:t>
            </a:r>
          </a:p>
          <a:p>
            <a:r>
              <a:rPr lang="en-US" sz="1400"/>
              <a:t>Merrill AE-10 Air Ejector Control</a:t>
            </a:r>
          </a:p>
        </p:txBody>
      </p:sp>
      <p:pic>
        <p:nvPicPr>
          <p:cNvPr id="3" name="Picture 2">
            <a:extLst>
              <a:ext uri="{FF2B5EF4-FFF2-40B4-BE49-F238E27FC236}">
                <a16:creationId xmlns:a16="http://schemas.microsoft.com/office/drawing/2014/main" id="{28B81EC0-B383-896E-2C55-FF4FB822BD83}"/>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475049" y="3166681"/>
            <a:ext cx="1588674" cy="663827"/>
          </a:xfrm>
          <a:prstGeom prst="rect">
            <a:avLst/>
          </a:prstGeom>
        </p:spPr>
      </p:pic>
      <p:sp>
        <p:nvSpPr>
          <p:cNvPr id="16" name="Down Arrow 15">
            <a:extLst>
              <a:ext uri="{FF2B5EF4-FFF2-40B4-BE49-F238E27FC236}">
                <a16:creationId xmlns:a16="http://schemas.microsoft.com/office/drawing/2014/main" id="{BAB50A39-5DB7-AC15-75EC-2B5E64DAF233}"/>
              </a:ext>
            </a:extLst>
          </p:cNvPr>
          <p:cNvSpPr/>
          <p:nvPr/>
        </p:nvSpPr>
        <p:spPr>
          <a:xfrm rot="5400000">
            <a:off x="8943521" y="3523291"/>
            <a:ext cx="184790" cy="388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F7BAFC-3124-6A46-721D-744356C6FF32}"/>
              </a:ext>
            </a:extLst>
          </p:cNvPr>
          <p:cNvSpPr txBox="1"/>
          <p:nvPr/>
        </p:nvSpPr>
        <p:spPr>
          <a:xfrm>
            <a:off x="213819" y="585834"/>
            <a:ext cx="3093250" cy="1384995"/>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Step3</a:t>
            </a:r>
          </a:p>
          <a:p>
            <a:r>
              <a:rPr lang="en-US" sz="1400" dirty="0"/>
              <a:t>Aqua-Pure Iron and Manganese Reduction System Model APIF100DM</a:t>
            </a:r>
          </a:p>
          <a:p>
            <a:r>
              <a:rPr lang="en-US" sz="1400" dirty="0"/>
              <a:t>SN 613114A519</a:t>
            </a:r>
          </a:p>
          <a:p>
            <a:r>
              <a:rPr lang="en-US" sz="1400" dirty="0"/>
              <a:t>Installed 2014</a:t>
            </a:r>
          </a:p>
          <a:p>
            <a:r>
              <a:rPr lang="en-US" sz="1400" dirty="0"/>
              <a:t>Serviced 10/2018, 8/2020</a:t>
            </a:r>
          </a:p>
        </p:txBody>
      </p:sp>
    </p:spTree>
    <p:extLst>
      <p:ext uri="{BB962C8B-B14F-4D97-AF65-F5344CB8AC3E}">
        <p14:creationId xmlns:p14="http://schemas.microsoft.com/office/powerpoint/2010/main" val="3288051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7D376E-DF77-3910-8DF6-95F29C20516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3255" y="836200"/>
            <a:ext cx="3537528" cy="5185600"/>
          </a:xfrm>
          <a:prstGeom prst="rect">
            <a:avLst/>
          </a:prstGeom>
        </p:spPr>
      </p:pic>
      <p:sp>
        <p:nvSpPr>
          <p:cNvPr id="4" name="TextBox 3">
            <a:extLst>
              <a:ext uri="{FF2B5EF4-FFF2-40B4-BE49-F238E27FC236}">
                <a16:creationId xmlns:a16="http://schemas.microsoft.com/office/drawing/2014/main" id="{039252C8-CB9B-657C-6211-ADDF3D1969B7}"/>
              </a:ext>
            </a:extLst>
          </p:cNvPr>
          <p:cNvSpPr txBox="1"/>
          <p:nvPr/>
        </p:nvSpPr>
        <p:spPr>
          <a:xfrm>
            <a:off x="4327743" y="4985730"/>
            <a:ext cx="3144773" cy="1169551"/>
          </a:xfrm>
          <a:prstGeom prst="rect">
            <a:avLst/>
          </a:prstGeom>
          <a:noFill/>
        </p:spPr>
        <p:txBody>
          <a:bodyPr wrap="square">
            <a:spAutoFit/>
          </a:bodyPr>
          <a:lstStyle/>
          <a:p>
            <a:r>
              <a:rPr lang="en-US" sz="1400" dirty="0"/>
              <a:t>Aqua-Pure</a:t>
            </a:r>
          </a:p>
          <a:p>
            <a:r>
              <a:rPr lang="en-US" sz="1400" dirty="0"/>
              <a:t>Iron and Manganese Reduction System</a:t>
            </a:r>
          </a:p>
          <a:p>
            <a:r>
              <a:rPr lang="en-US" sz="1400" dirty="0"/>
              <a:t>Model APIF100DM</a:t>
            </a:r>
          </a:p>
          <a:p>
            <a:r>
              <a:rPr lang="en-US" sz="1400" dirty="0"/>
              <a:t>SN 613114A519</a:t>
            </a:r>
          </a:p>
          <a:p>
            <a:r>
              <a:rPr lang="en-US" sz="1400" dirty="0"/>
              <a:t>Serviced 10/2018, 8/2020</a:t>
            </a:r>
          </a:p>
        </p:txBody>
      </p:sp>
      <p:sp>
        <p:nvSpPr>
          <p:cNvPr id="5" name="TextBox 4">
            <a:extLst>
              <a:ext uri="{FF2B5EF4-FFF2-40B4-BE49-F238E27FC236}">
                <a16:creationId xmlns:a16="http://schemas.microsoft.com/office/drawing/2014/main" id="{4FC10D4B-6552-DBEC-8D48-F7988F31B7A2}"/>
              </a:ext>
            </a:extLst>
          </p:cNvPr>
          <p:cNvSpPr txBox="1"/>
          <p:nvPr/>
        </p:nvSpPr>
        <p:spPr>
          <a:xfrm>
            <a:off x="4327744" y="2329841"/>
            <a:ext cx="4688438" cy="646331"/>
          </a:xfrm>
          <a:prstGeom prst="rect">
            <a:avLst/>
          </a:prstGeom>
          <a:noFill/>
        </p:spPr>
        <p:txBody>
          <a:bodyPr wrap="square" rtlCol="0">
            <a:spAutoFit/>
          </a:bodyPr>
          <a:lstStyle/>
          <a:p>
            <a:r>
              <a:rPr lang="en-US" b="1">
                <a:solidFill>
                  <a:srgbClr val="FF0000"/>
                </a:solidFill>
              </a:rPr>
              <a:t>Looks like it needs "regeneration"</a:t>
            </a:r>
          </a:p>
          <a:p>
            <a:r>
              <a:rPr lang="en-US" b="1">
                <a:solidFill>
                  <a:srgbClr val="FF0000"/>
                </a:solidFill>
              </a:rPr>
              <a:t>(press buttons as instructed for few seconds)</a:t>
            </a:r>
          </a:p>
        </p:txBody>
      </p:sp>
    </p:spTree>
    <p:extLst>
      <p:ext uri="{BB962C8B-B14F-4D97-AF65-F5344CB8AC3E}">
        <p14:creationId xmlns:p14="http://schemas.microsoft.com/office/powerpoint/2010/main" val="4107192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256B02-4D2C-E8E3-19C3-D77073A6351C}"/>
              </a:ext>
            </a:extLst>
          </p:cNvPr>
          <p:cNvSpPr txBox="1"/>
          <p:nvPr/>
        </p:nvSpPr>
        <p:spPr>
          <a:xfrm>
            <a:off x="4997885" y="2116899"/>
            <a:ext cx="3691003" cy="2677656"/>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HARVARD</a:t>
            </a:r>
          </a:p>
          <a:p>
            <a:r>
              <a:rPr lang="en-US" sz="1400"/>
              <a:t>The American Granby Company, Liverpool, NY</a:t>
            </a:r>
          </a:p>
          <a:p>
            <a:r>
              <a:rPr lang="en-US" sz="1400"/>
              <a:t>7652 Morgan Rd, Liverpool, NY 13090</a:t>
            </a:r>
          </a:p>
          <a:p>
            <a:r>
              <a:rPr lang="en-US" sz="1400"/>
              <a:t>https://www.americangranby.com/</a:t>
            </a:r>
          </a:p>
          <a:p>
            <a:endParaRPr lang="en-US" sz="1400"/>
          </a:p>
          <a:p>
            <a:r>
              <a:rPr lang="en-US" sz="1400"/>
              <a:t>MARK 10</a:t>
            </a:r>
          </a:p>
          <a:p>
            <a:r>
              <a:rPr lang="en-US" sz="1400"/>
              <a:t>Bonded Glass-Lined Standard tank</a:t>
            </a:r>
          </a:p>
          <a:p>
            <a:endParaRPr lang="en-US" sz="1400"/>
          </a:p>
          <a:p>
            <a:r>
              <a:rPr lang="en-US" sz="1400"/>
              <a:t>Glass-Lined</a:t>
            </a:r>
          </a:p>
          <a:p>
            <a:r>
              <a:rPr lang="en-US" sz="1400"/>
              <a:t>Dual Cathodic Protection</a:t>
            </a:r>
          </a:p>
          <a:p>
            <a:endParaRPr lang="en-US" sz="1400"/>
          </a:p>
          <a:p>
            <a:r>
              <a:rPr lang="en-US" sz="1400"/>
              <a:t>Hydro-Pneumatic Pump Tank</a:t>
            </a:r>
          </a:p>
        </p:txBody>
      </p:sp>
      <p:pic>
        <p:nvPicPr>
          <p:cNvPr id="3" name="Picture 2">
            <a:extLst>
              <a:ext uri="{FF2B5EF4-FFF2-40B4-BE49-F238E27FC236}">
                <a16:creationId xmlns:a16="http://schemas.microsoft.com/office/drawing/2014/main" id="{BE722195-392B-37FD-CB92-70D23F5BB83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0059" y="576899"/>
            <a:ext cx="3691003" cy="5955423"/>
          </a:xfrm>
          <a:prstGeom prst="rect">
            <a:avLst/>
          </a:prstGeom>
        </p:spPr>
      </p:pic>
      <p:sp>
        <p:nvSpPr>
          <p:cNvPr id="4" name="TextBox 3">
            <a:extLst>
              <a:ext uri="{FF2B5EF4-FFF2-40B4-BE49-F238E27FC236}">
                <a16:creationId xmlns:a16="http://schemas.microsoft.com/office/drawing/2014/main" id="{86DC5D30-161F-C31E-2962-D23C48CE3AEB}"/>
              </a:ext>
            </a:extLst>
          </p:cNvPr>
          <p:cNvSpPr txBox="1"/>
          <p:nvPr/>
        </p:nvSpPr>
        <p:spPr>
          <a:xfrm>
            <a:off x="0" y="0"/>
            <a:ext cx="5085567" cy="523220"/>
          </a:xfrm>
          <a:prstGeom prst="rect">
            <a:avLst/>
          </a:prstGeom>
          <a:noFill/>
        </p:spPr>
        <p:txBody>
          <a:bodyPr wrap="square" rtlCol="0">
            <a:spAutoFit/>
          </a:bodyPr>
          <a:lstStyle/>
          <a:p>
            <a:r>
              <a:rPr lang="en-US" sz="2800" b="1"/>
              <a:t>The big blue tank in the middle</a:t>
            </a:r>
          </a:p>
        </p:txBody>
      </p:sp>
      <p:sp>
        <p:nvSpPr>
          <p:cNvPr id="5" name="TextBox 4">
            <a:extLst>
              <a:ext uri="{FF2B5EF4-FFF2-40B4-BE49-F238E27FC236}">
                <a16:creationId xmlns:a16="http://schemas.microsoft.com/office/drawing/2014/main" id="{784C2193-37F3-67DC-2B42-F2D6F2005ED0}"/>
              </a:ext>
            </a:extLst>
          </p:cNvPr>
          <p:cNvSpPr txBox="1"/>
          <p:nvPr/>
        </p:nvSpPr>
        <p:spPr>
          <a:xfrm>
            <a:off x="6213987" y="415066"/>
            <a:ext cx="4827639" cy="738664"/>
          </a:xfrm>
          <a:prstGeom prst="rect">
            <a:avLst/>
          </a:prstGeom>
          <a:noFill/>
        </p:spPr>
        <p:txBody>
          <a:bodyPr wrap="square" rtlCol="0">
            <a:spAutoFit/>
          </a:bodyPr>
          <a:lstStyle/>
          <a:p>
            <a:r>
              <a:rPr lang="en-US" sz="1400"/>
              <a:t>Previous owners used it many years ago to clorinate the water. Then they stopped doing this.</a:t>
            </a:r>
          </a:p>
          <a:p>
            <a:r>
              <a:rPr lang="en-US" sz="1400"/>
              <a:t>But didn't remove the tank.</a:t>
            </a:r>
          </a:p>
        </p:txBody>
      </p:sp>
    </p:spTree>
    <p:extLst>
      <p:ext uri="{BB962C8B-B14F-4D97-AF65-F5344CB8AC3E}">
        <p14:creationId xmlns:p14="http://schemas.microsoft.com/office/powerpoint/2010/main" val="148640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5CF5F-0D6D-69F0-0573-776764281DD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DB20C3D-D9F9-7D21-5390-335FD0D246F0}"/>
              </a:ext>
            </a:extLst>
          </p:cNvPr>
          <p:cNvSpPr txBox="1"/>
          <p:nvPr/>
        </p:nvSpPr>
        <p:spPr>
          <a:xfrm>
            <a:off x="121085" y="582067"/>
            <a:ext cx="5811628" cy="5078313"/>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202124"/>
                </a:solidFill>
                <a:latin typeface="Calibri" panose="020F0502020204030204" pitchFamily="34" charset="0"/>
                <a:cs typeface="Calibri" panose="020F0502020204030204" pitchFamily="34" charset="0"/>
              </a:rPr>
              <a:t>C</a:t>
            </a:r>
            <a:r>
              <a:rPr lang="en-US" sz="1200" b="0" i="0" dirty="0">
                <a:solidFill>
                  <a:srgbClr val="202124"/>
                </a:solidFill>
                <a:effectLst/>
                <a:latin typeface="Calibri" panose="020F0502020204030204" pitchFamily="34" charset="0"/>
                <a:cs typeface="Calibri" panose="020F0502020204030204" pitchFamily="34" charset="0"/>
              </a:rPr>
              <a:t>opper tubing nominal size is internal size:</a:t>
            </a:r>
            <a:endParaRPr lang="en-US" sz="1200" dirty="0">
              <a:solidFill>
                <a:srgbClr val="202124"/>
              </a:solidFill>
              <a:latin typeface="Calibri" panose="020F0502020204030204" pitchFamily="34" charset="0"/>
              <a:cs typeface="Calibri" panose="020F0502020204030204" pitchFamily="34" charset="0"/>
            </a:endParaRPr>
          </a:p>
          <a:p>
            <a:r>
              <a:rPr lang="en-US" sz="1200" b="0" i="0" dirty="0">
                <a:solidFill>
                  <a:srgbClr val="202124"/>
                </a:solidFill>
                <a:effectLst/>
                <a:latin typeface="Calibri" panose="020F0502020204030204" pitchFamily="34" charset="0"/>
                <a:cs typeface="Calibri" panose="020F0502020204030204" pitchFamily="34" charset="0"/>
              </a:rPr>
              <a:t>1 / 2 inch internal = 5 / 8 external</a:t>
            </a:r>
          </a:p>
          <a:p>
            <a:r>
              <a:rPr lang="en-US" sz="1200" b="0" i="0" dirty="0">
                <a:solidFill>
                  <a:srgbClr val="202124"/>
                </a:solidFill>
                <a:effectLst/>
                <a:latin typeface="Calibri" panose="020F0502020204030204" pitchFamily="34" charset="0"/>
                <a:cs typeface="Calibri" panose="020F0502020204030204" pitchFamily="34" charset="0"/>
              </a:rPr>
              <a:t>3 / 4 inch internal = 7 / 8 external</a:t>
            </a:r>
          </a:p>
          <a:p>
            <a:r>
              <a:rPr lang="en-US" sz="1200" b="0" i="0" dirty="0">
                <a:effectLst/>
                <a:latin typeface="Calibri" panose="020F0502020204030204" pitchFamily="34" charset="0"/>
                <a:cs typeface="Calibri" panose="020F0502020204030204" pitchFamily="34" charset="0"/>
              </a:rPr>
              <a:t>===================</a:t>
            </a:r>
            <a:endParaRPr lang="en-US" sz="1200" dirty="0">
              <a:solidFill>
                <a:srgbClr val="202124"/>
              </a:solidFill>
              <a:latin typeface="Calibri" panose="020F0502020204030204" pitchFamily="34" charset="0"/>
              <a:cs typeface="Calibri" panose="020F0502020204030204" pitchFamily="34" charset="0"/>
            </a:endParaRPr>
          </a:p>
          <a:p>
            <a:r>
              <a:rPr lang="en-US" sz="1200" dirty="0">
                <a:solidFill>
                  <a:srgbClr val="202124"/>
                </a:solidFill>
                <a:latin typeface="Calibri" panose="020F0502020204030204" pitchFamily="34" charset="0"/>
                <a:cs typeface="Calibri" panose="020F0502020204030204" pitchFamily="34" charset="0"/>
              </a:rPr>
              <a:t>torch for soldering using </a:t>
            </a:r>
            <a:r>
              <a:rPr lang="en-US" sz="1200" b="0" i="0" dirty="0">
                <a:effectLst/>
                <a:latin typeface="Calibri" panose="020F0502020204030204" pitchFamily="34" charset="0"/>
                <a:cs typeface="Calibri" panose="020F0502020204030204" pitchFamily="34" charset="0"/>
              </a:rPr>
              <a:t>MAPP gas (MAP-Pro) (propane is not hot enough)</a:t>
            </a:r>
          </a:p>
          <a:p>
            <a:r>
              <a:rPr lang="en-US" sz="1200" dirty="0">
                <a:solidFill>
                  <a:srgbClr val="202124"/>
                </a:solidFill>
                <a:latin typeface="Calibri" panose="020F0502020204030204" pitchFamily="34" charset="0"/>
                <a:cs typeface="Calibri" panose="020F0502020204030204" pitchFamily="34" charset="0"/>
              </a:rPr>
              <a:t> - </a:t>
            </a:r>
            <a:r>
              <a:rPr lang="en-US" sz="1200" b="0" i="0" dirty="0" err="1">
                <a:effectLst/>
                <a:latin typeface="Calibri" panose="020F0502020204030204" pitchFamily="34" charset="0"/>
                <a:cs typeface="Calibri" panose="020F0502020204030204" pitchFamily="34" charset="0"/>
              </a:rPr>
              <a:t>Bernzomatic</a:t>
            </a:r>
            <a:r>
              <a:rPr lang="en-US" sz="1200" b="0" i="0" dirty="0">
                <a:effectLst/>
                <a:latin typeface="Calibri" panose="020F0502020204030204" pitchFamily="34" charset="0"/>
                <a:cs typeface="Calibri" panose="020F0502020204030204" pitchFamily="34" charset="0"/>
              </a:rPr>
              <a:t> Trigger Start Torch ( TS8000 ), </a:t>
            </a:r>
          </a:p>
          <a:p>
            <a:pPr algn="l">
              <a:buNone/>
            </a:pPr>
            <a:r>
              <a:rPr lang="en-US" sz="1200" b="0" i="0" dirty="0">
                <a:effectLst/>
                <a:latin typeface="Calibri" panose="020F0502020204030204" pitchFamily="34" charset="0"/>
                <a:cs typeface="Calibri" panose="020F0502020204030204" pitchFamily="34" charset="0"/>
              </a:rPr>
              <a:t> - Rothenberger 35645M Quick fire torch </a:t>
            </a:r>
            <a:br>
              <a:rPr lang="en-US" sz="1200" dirty="0">
                <a:latin typeface="Calibri" panose="020F0502020204030204" pitchFamily="34" charset="0"/>
                <a:cs typeface="Calibri" panose="020F0502020204030204" pitchFamily="34" charset="0"/>
              </a:rPr>
            </a:br>
            <a:r>
              <a:rPr lang="en-US" sz="1200" b="0" i="0" dirty="0">
                <a:effectLst/>
                <a:latin typeface="Calibri" panose="020F0502020204030204" pitchFamily="34" charset="0"/>
                <a:cs typeface="Calibri" panose="020F0502020204030204" pitchFamily="34" charset="0"/>
              </a:rPr>
              <a:t>===================</a:t>
            </a:r>
          </a:p>
          <a:p>
            <a:r>
              <a:rPr lang="en-US" sz="1200" dirty="0">
                <a:latin typeface="Calibri" panose="020F0502020204030204" pitchFamily="34" charset="0"/>
                <a:cs typeface="Calibri" panose="020F0502020204030204" pitchFamily="34" charset="0"/>
              </a:rPr>
              <a:t>clean outside - mesh sand cloth - </a:t>
            </a:r>
            <a:r>
              <a:rPr lang="en-US" sz="1200" b="0" i="0" dirty="0">
                <a:solidFill>
                  <a:srgbClr val="1155CC"/>
                </a:solidFill>
                <a:effectLst/>
                <a:latin typeface="Calibri" panose="020F0502020204030204" pitchFamily="34" charset="0"/>
                <a:cs typeface="Calibri" panose="020F0502020204030204" pitchFamily="34" charset="0"/>
                <a:hlinkClick r:id="rId2"/>
              </a:rPr>
              <a:t>https://www.amazon.com/dp/B081BMNG6B</a:t>
            </a:r>
            <a:r>
              <a:rPr lang="en-US" sz="1200" b="0" i="0" dirty="0">
                <a:solidFill>
                  <a:srgbClr val="1155CC"/>
                </a:solidFill>
                <a:effectLst/>
                <a:latin typeface="Calibri" panose="020F0502020204030204" pitchFamily="34" charset="0"/>
                <a:cs typeface="Calibri" panose="020F0502020204030204" pitchFamily="34" charset="0"/>
              </a:rPr>
              <a:t> </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clean inside ("fitting" brush) - </a:t>
            </a:r>
            <a:r>
              <a:rPr lang="en-US" sz="1200" b="0" i="0" dirty="0">
                <a:solidFill>
                  <a:srgbClr val="1155CC"/>
                </a:solidFill>
                <a:effectLst/>
                <a:latin typeface="Calibri" panose="020F0502020204030204" pitchFamily="34" charset="0"/>
                <a:cs typeface="Calibri" panose="020F0502020204030204" pitchFamily="34" charset="0"/>
                <a:hlinkClick r:id="rId3"/>
              </a:rPr>
              <a:t>https://www.amazon.com/dp/B08YS56F4Z/</a:t>
            </a:r>
            <a:endParaRPr lang="en-US" sz="1200" dirty="0">
              <a:latin typeface="Calibri" panose="020F0502020204030204" pitchFamily="34" charset="0"/>
              <a:cs typeface="Calibri" panose="020F0502020204030204" pitchFamily="34" charset="0"/>
            </a:endParaRPr>
          </a:p>
          <a:p>
            <a:r>
              <a:rPr lang="en-US" sz="1200" b="0" i="0" dirty="0">
                <a:solidFill>
                  <a:srgbClr val="202124"/>
                </a:solidFill>
                <a:effectLst/>
                <a:latin typeface="Calibri" panose="020F0502020204030204" pitchFamily="34" charset="0"/>
                <a:cs typeface="Calibri" panose="020F0502020204030204" pitchFamily="34" charset="0"/>
              </a:rPr>
              <a:t>plumbing flux + brush + solder - </a:t>
            </a:r>
            <a:r>
              <a:rPr lang="en-US" sz="1200" b="0" i="0" dirty="0">
                <a:solidFill>
                  <a:srgbClr val="1155CC"/>
                </a:solidFill>
                <a:effectLst/>
                <a:latin typeface="Calibri" panose="020F0502020204030204" pitchFamily="34" charset="0"/>
                <a:cs typeface="Calibri" panose="020F0502020204030204" pitchFamily="34" charset="0"/>
                <a:hlinkClick r:id="rId4"/>
              </a:rPr>
              <a:t>https://www.amazon.com/dp/B0BSYD1J7J/</a:t>
            </a:r>
            <a:endParaRPr lang="en-US" sz="1200" b="0" i="0" dirty="0">
              <a:solidFill>
                <a:srgbClr val="1155CC"/>
              </a:solidFill>
              <a:effectLst/>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tube cutter - </a:t>
            </a:r>
            <a:r>
              <a:rPr lang="en-US" sz="1200" dirty="0">
                <a:solidFill>
                  <a:srgbClr val="1155CC"/>
                </a:solidFill>
                <a:latin typeface="Calibri" panose="020F0502020204030204" pitchFamily="34" charset="0"/>
                <a:cs typeface="Calibri" panose="020F0502020204030204" pitchFamily="34" charset="0"/>
                <a:hlinkClick r:id="rId5"/>
              </a:rPr>
              <a:t>https://www.amazon.com/dp/B001P307PO</a:t>
            </a:r>
            <a:endParaRPr lang="en-US" sz="1200" dirty="0">
              <a:solidFill>
                <a:srgbClr val="1155CC"/>
              </a:solidFill>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copper pipe electric grinder cutter</a:t>
            </a:r>
            <a:r>
              <a:rPr lang="en-US" sz="1200" dirty="0">
                <a:solidFill>
                  <a:srgbClr val="1155CC"/>
                </a:solidFill>
                <a:latin typeface="Calibri" panose="020F0502020204030204" pitchFamily="34" charset="0"/>
                <a:cs typeface="Calibri" panose="020F0502020204030204" pitchFamily="34" charset="0"/>
              </a:rPr>
              <a:t> - ...</a:t>
            </a:r>
            <a:br>
              <a:rPr lang="en-US" sz="1200" dirty="0">
                <a:latin typeface="Calibri" panose="020F0502020204030204" pitchFamily="34" charset="0"/>
                <a:cs typeface="Calibri" panose="020F0502020204030204" pitchFamily="34" charset="0"/>
              </a:rPr>
            </a:br>
            <a:endParaRPr lang="en-US"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dirty="0">
                <a:solidFill>
                  <a:srgbClr val="202124"/>
                </a:solidFill>
                <a:latin typeface="Calibri" panose="020F0502020204030204" pitchFamily="34" charset="0"/>
                <a:cs typeface="Calibri" panose="020F0502020204030204" pitchFamily="34" charset="0"/>
              </a:rPr>
              <a:t>do not try to re-solder the bad connection – cut it off</a:t>
            </a:r>
          </a:p>
          <a:p>
            <a:pPr marL="285750" indent="-285750">
              <a:buFont typeface="Arial" panose="020B0604020202020204" pitchFamily="34" charset="0"/>
              <a:buChar char="•"/>
            </a:pPr>
            <a:r>
              <a:rPr lang="en-US" sz="1200" b="0" i="0" dirty="0">
                <a:solidFill>
                  <a:srgbClr val="202124"/>
                </a:solidFill>
                <a:effectLst/>
                <a:latin typeface="Calibri" panose="020F0502020204030204" pitchFamily="34" charset="0"/>
                <a:cs typeface="Calibri" panose="020F0502020204030204" pitchFamily="34" charset="0"/>
              </a:rPr>
              <a:t>buy set of copper tubes and couplings 1/2 and 3/4 inch (straight, angled, </a:t>
            </a:r>
            <a:r>
              <a:rPr lang="en-US" sz="1200" dirty="0">
                <a:solidFill>
                  <a:srgbClr val="202124"/>
                </a:solidFill>
                <a:latin typeface="Calibri" panose="020F0502020204030204" pitchFamily="34" charset="0"/>
                <a:cs typeface="Calibri" panose="020F0502020204030204" pitchFamily="34" charset="0"/>
              </a:rPr>
              <a:t>converters)</a:t>
            </a:r>
          </a:p>
          <a:p>
            <a:pPr marL="285750" indent="-285750">
              <a:buFont typeface="Arial" panose="020B0604020202020204" pitchFamily="34" charset="0"/>
              <a:buChar char="•"/>
            </a:pPr>
            <a:r>
              <a:rPr lang="en-US" sz="1200" b="0" i="0" dirty="0">
                <a:solidFill>
                  <a:srgbClr val="202124"/>
                </a:solidFill>
                <a:effectLst/>
                <a:latin typeface="Calibri" panose="020F0502020204030204" pitchFamily="34" charset="0"/>
                <a:cs typeface="Calibri" panose="020F0502020204030204" pitchFamily="34" charset="0"/>
              </a:rPr>
              <a:t>cut tube with special cutter or electric grinder, clean with a file, then with mesh/brush, cover with flux, and immediately do the soldering. Overlap </a:t>
            </a:r>
            <a:r>
              <a:rPr lang="en-US" sz="1200" b="0" i="0" dirty="0" err="1">
                <a:solidFill>
                  <a:srgbClr val="202124"/>
                </a:solidFill>
                <a:effectLst/>
                <a:latin typeface="Calibri" panose="020F0502020204030204" pitchFamily="34" charset="0"/>
                <a:cs typeface="Calibri" panose="020F0502020204030204" pitchFamily="34" charset="0"/>
              </a:rPr>
              <a:t>approx</a:t>
            </a:r>
            <a:r>
              <a:rPr lang="en-US" sz="1200" b="0" i="0" dirty="0">
                <a:solidFill>
                  <a:srgbClr val="202124"/>
                </a:solidFill>
                <a:effectLst/>
                <a:latin typeface="Calibri" panose="020F0502020204030204" pitchFamily="34" charset="0"/>
                <a:cs typeface="Calibri" panose="020F0502020204030204" pitchFamily="34" charset="0"/>
              </a:rPr>
              <a:t> one diameter. </a:t>
            </a:r>
            <a:r>
              <a:rPr lang="en-US" sz="1200" dirty="0">
                <a:solidFill>
                  <a:srgbClr val="202124"/>
                </a:solidFill>
                <a:latin typeface="Calibri" panose="020F0502020204030204" pitchFamily="34" charset="0"/>
                <a:cs typeface="Calibri" panose="020F0502020204030204" pitchFamily="34" charset="0"/>
              </a:rPr>
              <a:t>Heat from outside</a:t>
            </a:r>
            <a:endParaRPr lang="en-US" sz="1200" b="0" i="0" dirty="0">
              <a:solidFill>
                <a:srgbClr val="202124"/>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dirty="0">
                <a:solidFill>
                  <a:srgbClr val="202124"/>
                </a:solidFill>
                <a:latin typeface="Calibri" panose="020F0502020204030204" pitchFamily="34" charset="0"/>
                <a:cs typeface="Calibri" panose="020F0502020204030204" pitchFamily="34" charset="0"/>
              </a:rPr>
              <a:t>W</a:t>
            </a:r>
            <a:r>
              <a:rPr lang="en-US" sz="1200" b="0" i="0" dirty="0">
                <a:solidFill>
                  <a:srgbClr val="202124"/>
                </a:solidFill>
                <a:effectLst/>
                <a:latin typeface="Calibri" panose="020F0502020204030204" pitchFamily="34" charset="0"/>
                <a:cs typeface="Calibri" panose="020F0502020204030204" pitchFamily="34" charset="0"/>
              </a:rPr>
              <a:t>ork in thick gloves (to remove extra solder)</a:t>
            </a:r>
          </a:p>
          <a:p>
            <a:endParaRPr lang="en-US" sz="1200" dirty="0">
              <a:solidFill>
                <a:srgbClr val="202124"/>
              </a:solidFill>
              <a:latin typeface="Calibri" panose="020F0502020204030204" pitchFamily="34" charset="0"/>
              <a:cs typeface="Calibri" panose="020F0502020204030204" pitchFamily="34" charset="0"/>
            </a:endParaRPr>
          </a:p>
          <a:p>
            <a:r>
              <a:rPr lang="en-US" sz="1200" dirty="0">
                <a:solidFill>
                  <a:srgbClr val="202124"/>
                </a:solidFill>
                <a:latin typeface="Calibri" panose="020F0502020204030204" pitchFamily="34" charset="0"/>
                <a:cs typeface="Calibri" panose="020F0502020204030204" pitchFamily="34" charset="0"/>
              </a:rPr>
              <a:t>Stores:</a:t>
            </a:r>
          </a:p>
          <a:p>
            <a:r>
              <a:rPr lang="en-US" sz="1200" dirty="0" err="1">
                <a:latin typeface="Calibri" panose="020F0502020204030204" pitchFamily="34" charset="0"/>
                <a:cs typeface="Calibri" panose="020F0502020204030204" pitchFamily="34" charset="0"/>
              </a:rPr>
              <a:t>PlumbersStock</a:t>
            </a:r>
            <a:endParaRPr lang="en-US" sz="1200" dirty="0">
              <a:latin typeface="Calibri" panose="020F0502020204030204" pitchFamily="34" charset="0"/>
              <a:cs typeface="Calibri" panose="020F0502020204030204" pitchFamily="34" charset="0"/>
            </a:endParaRPr>
          </a:p>
          <a:p>
            <a:r>
              <a:rPr lang="en-US" sz="1200" dirty="0" err="1">
                <a:latin typeface="Calibri" panose="020F0502020204030204" pitchFamily="34" charset="0"/>
                <a:cs typeface="Calibri" panose="020F0502020204030204" pitchFamily="34" charset="0"/>
              </a:rPr>
              <a:t>PipingNow</a:t>
            </a:r>
            <a:endParaRPr lang="en-US" sz="1200" dirty="0">
              <a:latin typeface="Calibri" panose="020F0502020204030204" pitchFamily="34" charset="0"/>
              <a:cs typeface="Calibri" panose="020F0502020204030204" pitchFamily="34" charset="0"/>
            </a:endParaRPr>
          </a:p>
          <a:p>
            <a:r>
              <a:rPr lang="en-US" sz="1200" dirty="0" err="1">
                <a:latin typeface="Calibri" panose="020F0502020204030204" pitchFamily="34" charset="0"/>
                <a:cs typeface="Calibri" panose="020F0502020204030204" pitchFamily="34" charset="0"/>
              </a:rPr>
              <a:t>SupplyHouse</a:t>
            </a: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Home Depot</a:t>
            </a:r>
          </a:p>
          <a:p>
            <a:r>
              <a:rPr lang="en-US" sz="1200" dirty="0">
                <a:latin typeface="Calibri" panose="020F0502020204030204" pitchFamily="34" charset="0"/>
                <a:cs typeface="Calibri" panose="020F0502020204030204" pitchFamily="34" charset="0"/>
              </a:rPr>
              <a:t>Lowe's</a:t>
            </a:r>
          </a:p>
        </p:txBody>
      </p:sp>
      <p:sp>
        <p:nvSpPr>
          <p:cNvPr id="4" name="TextBox 3">
            <a:extLst>
              <a:ext uri="{FF2B5EF4-FFF2-40B4-BE49-F238E27FC236}">
                <a16:creationId xmlns:a16="http://schemas.microsoft.com/office/drawing/2014/main" id="{4409C731-1474-C0D3-31A6-71449859FD77}"/>
              </a:ext>
            </a:extLst>
          </p:cNvPr>
          <p:cNvSpPr txBox="1"/>
          <p:nvPr/>
        </p:nvSpPr>
        <p:spPr>
          <a:xfrm>
            <a:off x="0" y="0"/>
            <a:ext cx="5085567" cy="523220"/>
          </a:xfrm>
          <a:prstGeom prst="rect">
            <a:avLst/>
          </a:prstGeom>
          <a:noFill/>
        </p:spPr>
        <p:txBody>
          <a:bodyPr wrap="square" rtlCol="0">
            <a:spAutoFit/>
          </a:bodyPr>
          <a:lstStyle/>
          <a:p>
            <a:r>
              <a:rPr lang="en-US" sz="2800" b="1" dirty="0"/>
              <a:t>Plumbing</a:t>
            </a:r>
          </a:p>
        </p:txBody>
      </p:sp>
      <p:pic>
        <p:nvPicPr>
          <p:cNvPr id="6" name="Picture 5">
            <a:extLst>
              <a:ext uri="{FF2B5EF4-FFF2-40B4-BE49-F238E27FC236}">
                <a16:creationId xmlns:a16="http://schemas.microsoft.com/office/drawing/2014/main" id="{86010BFD-A6EB-00B1-6F83-193408F41D2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259288" y="87791"/>
            <a:ext cx="1862109" cy="2618014"/>
          </a:xfrm>
          <a:prstGeom prst="rect">
            <a:avLst/>
          </a:prstGeom>
        </p:spPr>
      </p:pic>
      <p:pic>
        <p:nvPicPr>
          <p:cNvPr id="7" name="Picture 6">
            <a:extLst>
              <a:ext uri="{FF2B5EF4-FFF2-40B4-BE49-F238E27FC236}">
                <a16:creationId xmlns:a16="http://schemas.microsoft.com/office/drawing/2014/main" id="{BF2C2996-7CDB-2DCD-A5B0-DF2DA9059A6B}"/>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539652" y="261962"/>
            <a:ext cx="1891393" cy="2269671"/>
          </a:xfrm>
          <a:prstGeom prst="rect">
            <a:avLst/>
          </a:prstGeom>
        </p:spPr>
      </p:pic>
      <p:pic>
        <p:nvPicPr>
          <p:cNvPr id="8" name="Picture 7">
            <a:extLst>
              <a:ext uri="{FF2B5EF4-FFF2-40B4-BE49-F238E27FC236}">
                <a16:creationId xmlns:a16="http://schemas.microsoft.com/office/drawing/2014/main" id="{A097A9B0-8C54-9D8C-A3F7-BE08199482CE}"/>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849300" y="146638"/>
            <a:ext cx="1306692" cy="2508569"/>
          </a:xfrm>
          <a:prstGeom prst="rect">
            <a:avLst/>
          </a:prstGeom>
        </p:spPr>
      </p:pic>
      <p:pic>
        <p:nvPicPr>
          <p:cNvPr id="9" name="Picture 8">
            <a:extLst>
              <a:ext uri="{FF2B5EF4-FFF2-40B4-BE49-F238E27FC236}">
                <a16:creationId xmlns:a16="http://schemas.microsoft.com/office/drawing/2014/main" id="{E7B46B2A-A1A8-6E7C-7F70-C8D00C9CA64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085117" y="2824220"/>
            <a:ext cx="2873826" cy="3249102"/>
          </a:xfrm>
          <a:prstGeom prst="rect">
            <a:avLst/>
          </a:prstGeom>
        </p:spPr>
      </p:pic>
      <p:pic>
        <p:nvPicPr>
          <p:cNvPr id="10" name="Picture 9">
            <a:extLst>
              <a:ext uri="{FF2B5EF4-FFF2-40B4-BE49-F238E27FC236}">
                <a16:creationId xmlns:a16="http://schemas.microsoft.com/office/drawing/2014/main" id="{B57A4EFB-DC64-1E1A-EC7D-F36884B81445}"/>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273658" y="2650086"/>
            <a:ext cx="1929617" cy="1654553"/>
          </a:xfrm>
          <a:prstGeom prst="rect">
            <a:avLst/>
          </a:prstGeom>
        </p:spPr>
      </p:pic>
      <p:sp>
        <p:nvSpPr>
          <p:cNvPr id="11" name="TextBox 10">
            <a:extLst>
              <a:ext uri="{FF2B5EF4-FFF2-40B4-BE49-F238E27FC236}">
                <a16:creationId xmlns:a16="http://schemas.microsoft.com/office/drawing/2014/main" id="{9D2D302D-7201-9181-82FF-2A519790C774}"/>
              </a:ext>
            </a:extLst>
          </p:cNvPr>
          <p:cNvSpPr txBox="1"/>
          <p:nvPr/>
        </p:nvSpPr>
        <p:spPr>
          <a:xfrm>
            <a:off x="121085" y="5894295"/>
            <a:ext cx="5811628" cy="276999"/>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202124"/>
                </a:solidFill>
                <a:latin typeface="Calibri" panose="020F0502020204030204" pitchFamily="34" charset="0"/>
                <a:cs typeface="Calibri" panose="020F0502020204030204" pitchFamily="34" charset="0"/>
              </a:rPr>
              <a:t>board 1.5" x 20" x 10"</a:t>
            </a:r>
            <a:endParaRPr lang="en-US" sz="12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42606171-AAB7-7E04-61CE-A653F3D30ED2}"/>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9111347" y="4274924"/>
            <a:ext cx="1523996" cy="2456227"/>
          </a:xfrm>
          <a:prstGeom prst="rect">
            <a:avLst/>
          </a:prstGeom>
        </p:spPr>
      </p:pic>
    </p:spTree>
    <p:extLst>
      <p:ext uri="{BB962C8B-B14F-4D97-AF65-F5344CB8AC3E}">
        <p14:creationId xmlns:p14="http://schemas.microsoft.com/office/powerpoint/2010/main" val="351106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D2A78-E49D-9B90-1FC1-0EA297908BB0}"/>
              </a:ext>
            </a:extLst>
          </p:cNvPr>
          <p:cNvSpPr txBox="1"/>
          <p:nvPr/>
        </p:nvSpPr>
        <p:spPr>
          <a:xfrm>
            <a:off x="0" y="0"/>
            <a:ext cx="2535810" cy="523220"/>
          </a:xfrm>
          <a:prstGeom prst="rect">
            <a:avLst/>
          </a:prstGeom>
          <a:noFill/>
        </p:spPr>
        <p:txBody>
          <a:bodyPr wrap="square" rtlCol="0">
            <a:spAutoFit/>
          </a:bodyPr>
          <a:lstStyle/>
          <a:p>
            <a:r>
              <a:rPr lang="en-US" sz="2800" b="1"/>
              <a:t>Water Testing</a:t>
            </a:r>
          </a:p>
        </p:txBody>
      </p:sp>
      <p:sp>
        <p:nvSpPr>
          <p:cNvPr id="3" name="TextBox 2">
            <a:extLst>
              <a:ext uri="{FF2B5EF4-FFF2-40B4-BE49-F238E27FC236}">
                <a16:creationId xmlns:a16="http://schemas.microsoft.com/office/drawing/2014/main" id="{F0B30C49-BF00-1AA9-9A19-2A7D9DF6315D}"/>
              </a:ext>
            </a:extLst>
          </p:cNvPr>
          <p:cNvSpPr txBox="1"/>
          <p:nvPr/>
        </p:nvSpPr>
        <p:spPr>
          <a:xfrm>
            <a:off x="117050" y="523220"/>
            <a:ext cx="3955329" cy="1277273"/>
          </a:xfrm>
          <a:prstGeom prst="rect">
            <a:avLst/>
          </a:prstGeom>
          <a:solidFill>
            <a:schemeClr val="accent4">
              <a:lumMod val="20000"/>
              <a:lumOff val="80000"/>
            </a:schemeClr>
          </a:solidFill>
          <a:ln>
            <a:solidFill>
              <a:srgbClr val="FF0000"/>
            </a:solidFill>
          </a:ln>
        </p:spPr>
        <p:txBody>
          <a:bodyPr wrap="square" rtlCol="0">
            <a:spAutoFit/>
          </a:bodyPr>
          <a:lstStyle/>
          <a:p>
            <a:r>
              <a:rPr lang="en-US" sz="1100" dirty="0">
                <a:hlinkClick r:id="rId2"/>
              </a:rPr>
              <a:t>https://www.sullivancountylabs.com/</a:t>
            </a:r>
            <a:endParaRPr lang="en-US" sz="1100" dirty="0"/>
          </a:p>
          <a:p>
            <a:r>
              <a:rPr lang="en-US" sz="1100" b="1" dirty="0">
                <a:solidFill>
                  <a:srgbClr val="00B050"/>
                </a:solidFill>
              </a:rPr>
              <a:t>AG ENVIRONMENTAL RSC LLC</a:t>
            </a:r>
            <a:r>
              <a:rPr lang="en-US" sz="1100" dirty="0"/>
              <a:t>  ( DBA </a:t>
            </a:r>
            <a:r>
              <a:rPr lang="en-US" sz="1100" b="1" dirty="0">
                <a:solidFill>
                  <a:srgbClr val="FF0000"/>
                </a:solidFill>
              </a:rPr>
              <a:t>SULLIVAN COUNTY LABS</a:t>
            </a:r>
            <a:r>
              <a:rPr lang="en-US" sz="1100" dirty="0"/>
              <a:t> ) </a:t>
            </a:r>
          </a:p>
          <a:p>
            <a:r>
              <a:rPr lang="en-US" sz="1100" dirty="0"/>
              <a:t>86 Queen Mountain Rd, Ferndale, NY 12734</a:t>
            </a:r>
          </a:p>
          <a:p>
            <a:r>
              <a:rPr lang="en-US" sz="1100" dirty="0"/>
              <a:t>Open   M-F   9-5; </a:t>
            </a:r>
            <a:r>
              <a:rPr lang="en-US" sz="1100" dirty="0" err="1"/>
              <a:t>tel</a:t>
            </a:r>
            <a:r>
              <a:rPr lang="en-US" sz="1100" dirty="0"/>
              <a:t>: (845) 704-8151</a:t>
            </a:r>
          </a:p>
          <a:p>
            <a:r>
              <a:rPr lang="en-US" sz="1100" dirty="0"/>
              <a:t>7/6/2022 – spoke with Carmen – she mailed testing bottles:</a:t>
            </a:r>
            <a:br>
              <a:rPr lang="en-US" sz="1100" dirty="0"/>
            </a:br>
            <a:r>
              <a:rPr lang="en-US" sz="1100" dirty="0"/>
              <a:t>tests: 10 </a:t>
            </a:r>
            <a:r>
              <a:rPr lang="en-US" sz="1100" dirty="0" err="1"/>
              <a:t>metalls</a:t>
            </a:r>
            <a:r>
              <a:rPr lang="en-US" sz="1100" dirty="0"/>
              <a:t> ($179) + bacteria + nitrates: $250 total</a:t>
            </a:r>
          </a:p>
          <a:p>
            <a:r>
              <a:rPr lang="en-US" sz="1100" dirty="0"/>
              <a:t>We can use plastic 750 ml Coca-Cola bottle</a:t>
            </a:r>
          </a:p>
        </p:txBody>
      </p:sp>
      <p:pic>
        <p:nvPicPr>
          <p:cNvPr id="6" name="Picture 5">
            <a:extLst>
              <a:ext uri="{FF2B5EF4-FFF2-40B4-BE49-F238E27FC236}">
                <a16:creationId xmlns:a16="http://schemas.microsoft.com/office/drawing/2014/main" id="{A56E6673-F4A2-3E81-41E8-4A63AC0BA22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049" y="1893770"/>
            <a:ext cx="3955329" cy="2563197"/>
          </a:xfrm>
          <a:prstGeom prst="rect">
            <a:avLst/>
          </a:prstGeom>
          <a:ln>
            <a:solidFill>
              <a:srgbClr val="FF0000"/>
            </a:solidFill>
          </a:ln>
        </p:spPr>
      </p:pic>
      <p:pic>
        <p:nvPicPr>
          <p:cNvPr id="7" name="Picture 6">
            <a:extLst>
              <a:ext uri="{FF2B5EF4-FFF2-40B4-BE49-F238E27FC236}">
                <a16:creationId xmlns:a16="http://schemas.microsoft.com/office/drawing/2014/main" id="{44D8C26C-1799-2897-AD17-7D0C4552EEB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7049" y="4592693"/>
            <a:ext cx="3955329" cy="1804784"/>
          </a:xfrm>
          <a:prstGeom prst="rect">
            <a:avLst/>
          </a:prstGeom>
          <a:ln>
            <a:solidFill>
              <a:srgbClr val="FF0000"/>
            </a:solidFill>
          </a:ln>
        </p:spPr>
      </p:pic>
      <p:sp>
        <p:nvSpPr>
          <p:cNvPr id="5" name="TextBox 4">
            <a:extLst>
              <a:ext uri="{FF2B5EF4-FFF2-40B4-BE49-F238E27FC236}">
                <a16:creationId xmlns:a16="http://schemas.microsoft.com/office/drawing/2014/main" id="{666F49CF-7CEC-69AF-20E0-9B321E242EAC}"/>
              </a:ext>
            </a:extLst>
          </p:cNvPr>
          <p:cNvSpPr txBox="1"/>
          <p:nvPr/>
        </p:nvSpPr>
        <p:spPr>
          <a:xfrm>
            <a:off x="4832023" y="523219"/>
            <a:ext cx="3955329" cy="1107996"/>
          </a:xfrm>
          <a:prstGeom prst="rect">
            <a:avLst/>
          </a:prstGeom>
          <a:solidFill>
            <a:schemeClr val="accent4">
              <a:lumMod val="20000"/>
              <a:lumOff val="80000"/>
            </a:schemeClr>
          </a:solidFill>
          <a:ln>
            <a:solidFill>
              <a:srgbClr val="FF0000"/>
            </a:solidFill>
          </a:ln>
        </p:spPr>
        <p:txBody>
          <a:bodyPr wrap="square" rtlCol="0">
            <a:spAutoFit/>
          </a:bodyPr>
          <a:lstStyle/>
          <a:p>
            <a:r>
              <a:rPr lang="en-US" sz="1100" dirty="0"/>
              <a:t>Olympian Water Testing</a:t>
            </a:r>
          </a:p>
          <a:p>
            <a:r>
              <a:rPr lang="en-US" sz="1100" dirty="0">
                <a:hlinkClick r:id="rId5"/>
              </a:rPr>
              <a:t>https://</a:t>
            </a:r>
            <a:r>
              <a:rPr lang="en-US" sz="1100" dirty="0" err="1">
                <a:hlinkClick r:id="rId5"/>
              </a:rPr>
              <a:t>olympianwatertesting.com</a:t>
            </a:r>
            <a:endParaRPr lang="en-US" sz="1100" dirty="0"/>
          </a:p>
          <a:p>
            <a:r>
              <a:rPr lang="en-US" sz="1100" dirty="0">
                <a:hlinkClick r:id="rId6"/>
              </a:rPr>
              <a:t>https://olympianwatertesting.com/drinking/water-testing</a:t>
            </a:r>
            <a:endParaRPr lang="en-US" sz="1100" dirty="0"/>
          </a:p>
          <a:p>
            <a:r>
              <a:rPr lang="en-US" sz="1100" dirty="0"/>
              <a:t>461 Columbus Ave, New York, NY 10024</a:t>
            </a:r>
          </a:p>
          <a:p>
            <a:r>
              <a:rPr lang="en-US" sz="1100" dirty="0"/>
              <a:t>open 9am-9pm every day (including weekends)</a:t>
            </a:r>
          </a:p>
          <a:p>
            <a:r>
              <a:rPr lang="en-US" sz="1100" dirty="0" err="1"/>
              <a:t>tel</a:t>
            </a:r>
            <a:r>
              <a:rPr lang="en-US" sz="1100" dirty="0"/>
              <a:t>: 646-328-3931. or  212-461-3879</a:t>
            </a:r>
          </a:p>
        </p:txBody>
      </p:sp>
    </p:spTree>
    <p:extLst>
      <p:ext uri="{BB962C8B-B14F-4D97-AF65-F5344CB8AC3E}">
        <p14:creationId xmlns:p14="http://schemas.microsoft.com/office/powerpoint/2010/main" val="2752843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08FFA0-AADB-1699-B48F-B7D845A314D0}"/>
              </a:ext>
            </a:extLst>
          </p:cNvPr>
          <p:cNvSpPr txBox="1"/>
          <p:nvPr/>
        </p:nvSpPr>
        <p:spPr>
          <a:xfrm>
            <a:off x="0" y="44750"/>
            <a:ext cx="4343400" cy="523220"/>
          </a:xfrm>
          <a:prstGeom prst="rect">
            <a:avLst/>
          </a:prstGeom>
          <a:noFill/>
        </p:spPr>
        <p:txBody>
          <a:bodyPr wrap="square" rtlCol="0">
            <a:spAutoFit/>
          </a:bodyPr>
          <a:lstStyle/>
          <a:p>
            <a:r>
              <a:rPr lang="en-US" sz="2800" b="1"/>
              <a:t>Aqua-Pure Servicing</a:t>
            </a:r>
          </a:p>
        </p:txBody>
      </p:sp>
      <p:sp>
        <p:nvSpPr>
          <p:cNvPr id="3" name="TextBox 2">
            <a:extLst>
              <a:ext uri="{FF2B5EF4-FFF2-40B4-BE49-F238E27FC236}">
                <a16:creationId xmlns:a16="http://schemas.microsoft.com/office/drawing/2014/main" id="{ED286314-8112-409C-7296-CB50A125B66E}"/>
              </a:ext>
            </a:extLst>
          </p:cNvPr>
          <p:cNvSpPr txBox="1"/>
          <p:nvPr/>
        </p:nvSpPr>
        <p:spPr>
          <a:xfrm>
            <a:off x="7412887" y="837098"/>
            <a:ext cx="4207614" cy="3754874"/>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400"/>
            </a:lvl1pPr>
          </a:lstStyle>
          <a:p>
            <a:r>
              <a:rPr lang="en-US"/>
              <a:t>Recommendations by Cornell Cooperative Extension</a:t>
            </a:r>
          </a:p>
          <a:p>
            <a:r>
              <a:rPr lang="en-US">
                <a:hlinkClick r:id="rId2"/>
              </a:rPr>
              <a:t>http://genesee.cce.cornell.edu/your-home/well-water</a:t>
            </a:r>
            <a:endParaRPr lang="en-US"/>
          </a:p>
          <a:p>
            <a:endParaRPr lang="en-US"/>
          </a:p>
          <a:p>
            <a:r>
              <a:rPr lang="en-US"/>
              <a:t>==============================</a:t>
            </a:r>
          </a:p>
          <a:p>
            <a:r>
              <a:rPr lang="en-US"/>
              <a:t>AG Environmental/Sullivan County Labs </a:t>
            </a:r>
          </a:p>
          <a:p>
            <a:r>
              <a:rPr lang="en-US"/>
              <a:t>.. </a:t>
            </a:r>
            <a:r>
              <a:rPr lang="en-US">
                <a:hlinkClick r:id="rId3"/>
              </a:rPr>
              <a:t>https://www.sullivancountylabs.com</a:t>
            </a:r>
            <a:endParaRPr lang="en-US"/>
          </a:p>
          <a:p>
            <a:endParaRPr lang="en-US"/>
          </a:p>
          <a:p>
            <a:r>
              <a:rPr lang="en-US" b="1">
                <a:solidFill>
                  <a:srgbClr val="00B050"/>
                </a:solidFill>
              </a:rPr>
              <a:t>AG ENVIRONMENTAL RSC LLC</a:t>
            </a:r>
          </a:p>
          <a:p>
            <a:r>
              <a:rPr lang="en-US"/>
              <a:t> DBA </a:t>
            </a:r>
            <a:r>
              <a:rPr lang="en-US" b="1">
                <a:solidFill>
                  <a:srgbClr val="FF0000"/>
                </a:solidFill>
              </a:rPr>
              <a:t>SULLIVAN COUNTY LABS</a:t>
            </a:r>
          </a:p>
          <a:p>
            <a:r>
              <a:rPr lang="en-US"/>
              <a:t>86 Queen Mountain Rd, Ferndale, NY 12734</a:t>
            </a:r>
          </a:p>
          <a:p>
            <a:r>
              <a:rPr lang="en-US"/>
              <a:t>(845) 704-8151</a:t>
            </a:r>
          </a:p>
          <a:p>
            <a:endParaRPr lang="en-US"/>
          </a:p>
          <a:p>
            <a:r>
              <a:rPr lang="en-US"/>
              <a:t>==============================</a:t>
            </a:r>
          </a:p>
          <a:p>
            <a:r>
              <a:rPr lang="en-US"/>
              <a:t>Valley Water Services</a:t>
            </a:r>
          </a:p>
          <a:p>
            <a:r>
              <a:rPr lang="en-US">
                <a:hlinkClick r:id="rId4"/>
              </a:rPr>
              <a:t>https://valley-water.com/contact/</a:t>
            </a:r>
            <a:endParaRPr lang="en-US"/>
          </a:p>
          <a:p>
            <a:r>
              <a:rPr lang="en-US"/>
              <a:t>845-887-4770 Kristen</a:t>
            </a:r>
          </a:p>
          <a:p>
            <a:r>
              <a:rPr lang="en-US"/>
              <a:t>info@valley-water.com</a:t>
            </a:r>
          </a:p>
        </p:txBody>
      </p:sp>
      <p:sp>
        <p:nvSpPr>
          <p:cNvPr id="4" name="TextBox 3">
            <a:extLst>
              <a:ext uri="{FF2B5EF4-FFF2-40B4-BE49-F238E27FC236}">
                <a16:creationId xmlns:a16="http://schemas.microsoft.com/office/drawing/2014/main" id="{E7FF1618-3796-17D8-014C-F7448BC65CE7}"/>
              </a:ext>
            </a:extLst>
          </p:cNvPr>
          <p:cNvSpPr txBox="1"/>
          <p:nvPr/>
        </p:nvSpPr>
        <p:spPr>
          <a:xfrm>
            <a:off x="223156" y="837098"/>
            <a:ext cx="2242458" cy="1169551"/>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400"/>
            </a:lvl1pPr>
          </a:lstStyle>
          <a:p>
            <a:r>
              <a:rPr lang="en-US"/>
              <a:t>Plumber</a:t>
            </a:r>
          </a:p>
          <a:p>
            <a:r>
              <a:rPr lang="en-US"/>
              <a:t>DJS Plumbing</a:t>
            </a:r>
          </a:p>
          <a:p>
            <a:r>
              <a:rPr lang="en-US">
                <a:hlinkClick r:id="rId5"/>
              </a:rPr>
              <a:t>http://www.djsph.com</a:t>
            </a:r>
            <a:endParaRPr lang="en-US"/>
          </a:p>
          <a:p>
            <a:r>
              <a:rPr lang="en-US"/>
              <a:t>Phone number</a:t>
            </a:r>
          </a:p>
          <a:p>
            <a:r>
              <a:rPr lang="en-US"/>
              <a:t>(845) 887-6309</a:t>
            </a:r>
          </a:p>
        </p:txBody>
      </p:sp>
      <p:sp>
        <p:nvSpPr>
          <p:cNvPr id="5" name="TextBox 4">
            <a:extLst>
              <a:ext uri="{FF2B5EF4-FFF2-40B4-BE49-F238E27FC236}">
                <a16:creationId xmlns:a16="http://schemas.microsoft.com/office/drawing/2014/main" id="{BE4501C0-7A38-778A-3EB0-EE4A7ADE3179}"/>
              </a:ext>
            </a:extLst>
          </p:cNvPr>
          <p:cNvSpPr txBox="1"/>
          <p:nvPr/>
        </p:nvSpPr>
        <p:spPr>
          <a:xfrm>
            <a:off x="223156" y="3445329"/>
            <a:ext cx="5023757" cy="1600438"/>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400"/>
            </a:lvl1pPr>
          </a:lstStyle>
          <a:p>
            <a:r>
              <a:rPr lang="en-US"/>
              <a:t>The address in contract:</a:t>
            </a:r>
          </a:p>
          <a:p>
            <a:r>
              <a:rPr lang="en-US"/>
              <a:t>  house:    833 County Road 94, Hankins, NY 12741</a:t>
            </a:r>
          </a:p>
          <a:p>
            <a:r>
              <a:rPr lang="en-US"/>
              <a:t>  barn:     829 County Road 94, Hankins, NY 12741</a:t>
            </a:r>
          </a:p>
          <a:p>
            <a:endParaRPr lang="en-US"/>
          </a:p>
          <a:p>
            <a:r>
              <a:rPr lang="en-US"/>
              <a:t>Former Owners: </a:t>
            </a:r>
          </a:p>
          <a:p>
            <a:r>
              <a:rPr lang="en-US"/>
              <a:t>  Vincent A. Shursky :</a:t>
            </a:r>
          </a:p>
          <a:p>
            <a:r>
              <a:rPr lang="en-US"/>
              <a:t>  Susanne M. Shursky : 845-796-8050</a:t>
            </a:r>
          </a:p>
        </p:txBody>
      </p:sp>
    </p:spTree>
    <p:extLst>
      <p:ext uri="{BB962C8B-B14F-4D97-AF65-F5344CB8AC3E}">
        <p14:creationId xmlns:p14="http://schemas.microsoft.com/office/powerpoint/2010/main" val="2429658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7AC363-7627-6402-F57E-1B785C4DA2A1}"/>
              </a:ext>
            </a:extLst>
          </p:cNvPr>
          <p:cNvSpPr txBox="1"/>
          <p:nvPr/>
        </p:nvSpPr>
        <p:spPr>
          <a:xfrm>
            <a:off x="0" y="0"/>
            <a:ext cx="6350443" cy="666786"/>
          </a:xfrm>
          <a:prstGeom prst="rect">
            <a:avLst/>
          </a:prstGeom>
          <a:noFill/>
        </p:spPr>
        <p:txBody>
          <a:bodyPr wrap="square" rtlCol="0">
            <a:spAutoFit/>
          </a:bodyPr>
          <a:lstStyle/>
          <a:p>
            <a:r>
              <a:rPr lang="en-US" sz="3733" b="1"/>
              <a:t>Water Filter under sink</a:t>
            </a:r>
          </a:p>
        </p:txBody>
      </p:sp>
      <p:sp>
        <p:nvSpPr>
          <p:cNvPr id="6" name="TextBox 5">
            <a:extLst>
              <a:ext uri="{FF2B5EF4-FFF2-40B4-BE49-F238E27FC236}">
                <a16:creationId xmlns:a16="http://schemas.microsoft.com/office/drawing/2014/main" id="{0B3D246B-C6D4-845C-1A20-2ADB2087AB1D}"/>
              </a:ext>
            </a:extLst>
          </p:cNvPr>
          <p:cNvSpPr txBox="1"/>
          <p:nvPr/>
        </p:nvSpPr>
        <p:spPr>
          <a:xfrm>
            <a:off x="169109" y="925751"/>
            <a:ext cx="6732731" cy="1169551"/>
          </a:xfrm>
          <a:prstGeom prst="rect">
            <a:avLst/>
          </a:prstGeom>
          <a:solidFill>
            <a:schemeClr val="accent4">
              <a:lumMod val="20000"/>
              <a:lumOff val="80000"/>
            </a:schemeClr>
          </a:solidFill>
          <a:ln>
            <a:solidFill>
              <a:srgbClr val="FF0000"/>
            </a:solidFill>
          </a:ln>
        </p:spPr>
        <p:txBody>
          <a:bodyPr wrap="square" rtlCol="0">
            <a:spAutoFit/>
          </a:bodyPr>
          <a:lstStyle/>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High quality, designed, engineered and assembled in the USA</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System built with US MADE super capacity filters (long lasting for tap/well water)</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Effectively remove chemicals (i.e. chlorine), taste and odors. </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NOT designed for TDS removal (TDS = Total Dissolved Solids, mostly inorganic salts)</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Feed Water Pressure 20-85 psi</a:t>
            </a:r>
          </a:p>
        </p:txBody>
      </p:sp>
      <p:pic>
        <p:nvPicPr>
          <p:cNvPr id="3" name="Picture 2">
            <a:extLst>
              <a:ext uri="{FF2B5EF4-FFF2-40B4-BE49-F238E27FC236}">
                <a16:creationId xmlns:a16="http://schemas.microsoft.com/office/drawing/2014/main" id="{540F9D71-967A-4FC2-0617-46A559CBDD3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27236" y="348814"/>
            <a:ext cx="4327053" cy="3550797"/>
          </a:xfrm>
          <a:prstGeom prst="rect">
            <a:avLst/>
          </a:prstGeom>
        </p:spPr>
      </p:pic>
      <p:sp>
        <p:nvSpPr>
          <p:cNvPr id="7" name="TextBox 6">
            <a:extLst>
              <a:ext uri="{FF2B5EF4-FFF2-40B4-BE49-F238E27FC236}">
                <a16:creationId xmlns:a16="http://schemas.microsoft.com/office/drawing/2014/main" id="{18C74B23-E624-FDE1-E534-36B260714739}"/>
              </a:ext>
            </a:extLst>
          </p:cNvPr>
          <p:cNvSpPr txBox="1"/>
          <p:nvPr/>
        </p:nvSpPr>
        <p:spPr>
          <a:xfrm>
            <a:off x="7824084" y="4033829"/>
            <a:ext cx="4166483" cy="1138966"/>
          </a:xfrm>
          <a:prstGeom prst="rect">
            <a:avLst/>
          </a:prstGeom>
          <a:noFill/>
        </p:spPr>
        <p:txBody>
          <a:bodyPr wrap="square" rtlCol="0">
            <a:spAutoFit/>
          </a:bodyPr>
          <a:lstStyle/>
          <a:p>
            <a:pPr algn="ctr"/>
            <a:r>
              <a:rPr lang="en-US" sz="1867"/>
              <a:t>APEC Water Systems WFS-1000</a:t>
            </a:r>
          </a:p>
          <a:p>
            <a:pPr algn="ctr"/>
            <a:r>
              <a:rPr lang="en-US" sz="1867"/>
              <a:t>3 Stage Under-Sink Water Filter System</a:t>
            </a:r>
          </a:p>
          <a:p>
            <a:pPr algn="ctr"/>
            <a:r>
              <a:rPr lang="en-US" sz="1867"/>
              <a:t>$140</a:t>
            </a:r>
          </a:p>
          <a:p>
            <a:pPr algn="ctr"/>
            <a:r>
              <a:rPr lang="en-US" sz="1200">
                <a:hlinkClick r:id="rId3"/>
              </a:rPr>
              <a:t>https://www.amazon.com/gp/product/B00TT9I2PS/</a:t>
            </a:r>
            <a:endParaRPr lang="en-US" sz="1200"/>
          </a:p>
        </p:txBody>
      </p:sp>
      <p:sp>
        <p:nvSpPr>
          <p:cNvPr id="8" name="TextBox 7">
            <a:extLst>
              <a:ext uri="{FF2B5EF4-FFF2-40B4-BE49-F238E27FC236}">
                <a16:creationId xmlns:a16="http://schemas.microsoft.com/office/drawing/2014/main" id="{5FDCC917-1F6E-A479-54F5-04719F37682F}"/>
              </a:ext>
            </a:extLst>
          </p:cNvPr>
          <p:cNvSpPr txBox="1"/>
          <p:nvPr/>
        </p:nvSpPr>
        <p:spPr>
          <a:xfrm>
            <a:off x="2030010" y="3002874"/>
            <a:ext cx="4746572" cy="1600438"/>
          </a:xfrm>
          <a:prstGeom prst="rect">
            <a:avLst/>
          </a:prstGeom>
          <a:solidFill>
            <a:schemeClr val="accent4">
              <a:lumMod val="20000"/>
              <a:lumOff val="80000"/>
            </a:schemeClr>
          </a:solidFill>
          <a:ln>
            <a:solidFill>
              <a:srgbClr val="FF0000"/>
            </a:solidFill>
          </a:ln>
        </p:spPr>
        <p:txBody>
          <a:bodyPr wrap="square" rtlCol="0">
            <a:spAutoFit/>
          </a:bodyPr>
          <a:lstStyle/>
          <a:p>
            <a:r>
              <a:rPr lang="en-US" sz="1400">
                <a:latin typeface="Calibri" panose="020F0502020204030204" pitchFamily="34" charset="0"/>
                <a:cs typeface="Calibri" panose="020F0502020204030204" pitchFamily="34" charset="0"/>
              </a:rPr>
              <a:t>Installed July 2022</a:t>
            </a:r>
          </a:p>
          <a:p>
            <a:r>
              <a:rPr lang="en-US" sz="1400">
                <a:latin typeface="Calibri" panose="020F0502020204030204" pitchFamily="34" charset="0"/>
                <a:cs typeface="Calibri" panose="020F0502020204030204" pitchFamily="34" charset="0"/>
              </a:rPr>
              <a:t>Filters last 1 year</a:t>
            </a:r>
          </a:p>
          <a:p>
            <a:endParaRPr lang="en-US" sz="1400">
              <a:latin typeface="Calibri" panose="020F0502020204030204" pitchFamily="34" charset="0"/>
              <a:cs typeface="Calibri" panose="020F0502020204030204" pitchFamily="34" charset="0"/>
            </a:endParaRPr>
          </a:p>
          <a:p>
            <a:r>
              <a:rPr lang="en-US" sz="1400">
                <a:latin typeface="Calibri" panose="020F0502020204030204" pitchFamily="34" charset="0"/>
                <a:cs typeface="Calibri" panose="020F0502020204030204" pitchFamily="34" charset="0"/>
              </a:rPr>
              <a:t>Three filters:</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Stage1: 1-SED10 - 5 micron polypropylene filter</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Stage2: 23-CAB10 - 10" Extruded Carbon Block Filter</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Stage3: 23-CAB10 - 10" Extruded Carbon Block Filter</a:t>
            </a:r>
          </a:p>
        </p:txBody>
      </p:sp>
    </p:spTree>
    <p:extLst>
      <p:ext uri="{BB962C8B-B14F-4D97-AF65-F5344CB8AC3E}">
        <p14:creationId xmlns:p14="http://schemas.microsoft.com/office/powerpoint/2010/main" val="841536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C4478-0E75-EC09-B6E7-896C1A54BE64}"/>
              </a:ext>
            </a:extLst>
          </p:cNvPr>
          <p:cNvSpPr txBox="1"/>
          <p:nvPr/>
        </p:nvSpPr>
        <p:spPr>
          <a:xfrm>
            <a:off x="1" y="0"/>
            <a:ext cx="3421626" cy="523220"/>
          </a:xfrm>
          <a:prstGeom prst="rect">
            <a:avLst/>
          </a:prstGeom>
          <a:noFill/>
        </p:spPr>
        <p:txBody>
          <a:bodyPr wrap="square" rtlCol="0">
            <a:spAutoFit/>
          </a:bodyPr>
          <a:lstStyle/>
          <a:p>
            <a:r>
              <a:rPr lang="en-US" sz="2800" b="1"/>
              <a:t>Pipe and washer sizes</a:t>
            </a:r>
          </a:p>
        </p:txBody>
      </p:sp>
      <p:sp>
        <p:nvSpPr>
          <p:cNvPr id="3" name="TextBox 2">
            <a:extLst>
              <a:ext uri="{FF2B5EF4-FFF2-40B4-BE49-F238E27FC236}">
                <a16:creationId xmlns:a16="http://schemas.microsoft.com/office/drawing/2014/main" id="{8E867E33-44C2-77CF-FE59-2F43D5A924DC}"/>
              </a:ext>
            </a:extLst>
          </p:cNvPr>
          <p:cNvSpPr txBox="1"/>
          <p:nvPr/>
        </p:nvSpPr>
        <p:spPr>
          <a:xfrm>
            <a:off x="170703" y="943205"/>
            <a:ext cx="4445364" cy="3754874"/>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Shower: standard 1/2 inch pipe size. </a:t>
            </a:r>
          </a:p>
          <a:p>
            <a:pPr marL="285750" indent="-285750">
              <a:buFont typeface="Arial" panose="020B0604020202020204" pitchFamily="34" charset="0"/>
              <a:buChar char="•"/>
            </a:pPr>
            <a:r>
              <a:rPr lang="en-US" sz="1400"/>
              <a:t>North America (</a:t>
            </a:r>
            <a:r>
              <a:rPr lang="en-US" sz="1400" b="1">
                <a:solidFill>
                  <a:srgbClr val="FF0000"/>
                </a:solidFill>
              </a:rPr>
              <a:t>NPT</a:t>
            </a:r>
            <a:r>
              <a:rPr lang="en-US" sz="1400"/>
              <a:t> = National Pipe Thread)</a:t>
            </a:r>
          </a:p>
          <a:p>
            <a:pPr marL="285750" indent="-285750">
              <a:buFont typeface="Arial" panose="020B0604020202020204" pitchFamily="34" charset="0"/>
              <a:buChar char="•"/>
            </a:pPr>
            <a:r>
              <a:rPr lang="en-US" sz="1400"/>
              <a:t>British Standard Pipe (</a:t>
            </a:r>
            <a:r>
              <a:rPr lang="en-US" sz="1400" b="1">
                <a:solidFill>
                  <a:srgbClr val="FF0000"/>
                </a:solidFill>
              </a:rPr>
              <a:t>BSP</a:t>
            </a:r>
            <a:r>
              <a:rPr lang="en-US" sz="1400"/>
              <a:t>) - used throughout Europe, </a:t>
            </a:r>
            <a:br>
              <a:rPr lang="en-US" sz="1400"/>
            </a:br>
            <a:r>
              <a:rPr lang="en-US" sz="1400"/>
              <a:t>Australia, New Zealand, Asia, South Africa, etc.</a:t>
            </a:r>
          </a:p>
          <a:p>
            <a:endParaRPr lang="en-US" sz="1400"/>
          </a:p>
          <a:p>
            <a:r>
              <a:rPr lang="en-US" sz="1400"/>
              <a:t>Exceptions – some luxury items or very old installations</a:t>
            </a:r>
          </a:p>
          <a:p>
            <a:endParaRPr lang="en-US" sz="1400"/>
          </a:p>
          <a:p>
            <a:r>
              <a:rPr lang="en-US" sz="1400"/>
              <a:t>Standard washer may be made of rubber or silicone.</a:t>
            </a:r>
          </a:p>
          <a:p>
            <a:endParaRPr lang="en-US" sz="1400"/>
          </a:p>
          <a:p>
            <a:r>
              <a:rPr lang="en-US" sz="1400"/>
              <a:t>Standard washer size:</a:t>
            </a:r>
          </a:p>
          <a:p>
            <a:r>
              <a:rPr lang="en-US" sz="1400"/>
              <a:t>3/4-Inch outer diameter (=6/8 = 12/16)</a:t>
            </a:r>
          </a:p>
          <a:p>
            <a:r>
              <a:rPr lang="en-US" sz="1400"/>
              <a:t>3/8-Inch inner diameter (         = 6/16)</a:t>
            </a:r>
          </a:p>
          <a:p>
            <a:r>
              <a:rPr lang="en-US" sz="1400"/>
              <a:t>1/8-inch thickness (3mm)</a:t>
            </a:r>
          </a:p>
          <a:p>
            <a:endParaRPr lang="en-US" sz="1400"/>
          </a:p>
          <a:p>
            <a:r>
              <a:rPr lang="en-US" sz="1400"/>
              <a:t>Alternative I've seen:</a:t>
            </a:r>
          </a:p>
          <a:p>
            <a:r>
              <a:rPr lang="en-US" sz="1400"/>
              <a:t>11/16-inch outer diameter</a:t>
            </a:r>
          </a:p>
          <a:p>
            <a:r>
              <a:rPr lang="en-US" sz="1400"/>
              <a:t>9/16-inch inner diameter</a:t>
            </a:r>
          </a:p>
        </p:txBody>
      </p:sp>
      <p:sp>
        <p:nvSpPr>
          <p:cNvPr id="4" name="TextBox 3">
            <a:extLst>
              <a:ext uri="{FF2B5EF4-FFF2-40B4-BE49-F238E27FC236}">
                <a16:creationId xmlns:a16="http://schemas.microsoft.com/office/drawing/2014/main" id="{4048E638-95C3-D7E1-7A93-ACDD536298C7}"/>
              </a:ext>
            </a:extLst>
          </p:cNvPr>
          <p:cNvSpPr txBox="1"/>
          <p:nvPr/>
        </p:nvSpPr>
        <p:spPr>
          <a:xfrm>
            <a:off x="6450434" y="3025472"/>
            <a:ext cx="5570863" cy="1600438"/>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Garden Hose: 3/4 inch pipe size.</a:t>
            </a:r>
          </a:p>
          <a:p>
            <a:r>
              <a:rPr lang="en-US" sz="1400"/>
              <a:t>Buy Heavy Duty Rubber Washer to fit Standard 3/4" Garden Hose Fittings</a:t>
            </a:r>
          </a:p>
          <a:p>
            <a:endParaRPr lang="en-US" sz="1400"/>
          </a:p>
          <a:p>
            <a:r>
              <a:rPr lang="en-US" sz="1400"/>
              <a:t>Typical size:</a:t>
            </a:r>
          </a:p>
          <a:p>
            <a:r>
              <a:rPr lang="en-US" sz="1400"/>
              <a:t>outer diameter : 1-Inch</a:t>
            </a:r>
          </a:p>
          <a:p>
            <a:r>
              <a:rPr lang="en-US" sz="1400"/>
              <a:t>inner diameter : 13-18 mm ( 0.51-inch - 5/8-inch)</a:t>
            </a:r>
          </a:p>
          <a:p>
            <a:r>
              <a:rPr lang="en-US" sz="1400"/>
              <a:t>thickness: 3mm (1/8-inch)</a:t>
            </a:r>
          </a:p>
        </p:txBody>
      </p:sp>
      <p:pic>
        <p:nvPicPr>
          <p:cNvPr id="5" name="Picture 4">
            <a:extLst>
              <a:ext uri="{FF2B5EF4-FFF2-40B4-BE49-F238E27FC236}">
                <a16:creationId xmlns:a16="http://schemas.microsoft.com/office/drawing/2014/main" id="{8F795D6A-8934-582D-2569-EB15A0A2F48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62994" y="523220"/>
            <a:ext cx="1774880" cy="1677359"/>
          </a:xfrm>
          <a:prstGeom prst="rect">
            <a:avLst/>
          </a:prstGeom>
        </p:spPr>
      </p:pic>
      <p:pic>
        <p:nvPicPr>
          <p:cNvPr id="6" name="Picture 5">
            <a:extLst>
              <a:ext uri="{FF2B5EF4-FFF2-40B4-BE49-F238E27FC236}">
                <a16:creationId xmlns:a16="http://schemas.microsoft.com/office/drawing/2014/main" id="{EDACB567-BE6F-F712-6FFA-17C439CF1E7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672238" y="4913523"/>
            <a:ext cx="2183806" cy="1347348"/>
          </a:xfrm>
          <a:prstGeom prst="rect">
            <a:avLst/>
          </a:prstGeom>
        </p:spPr>
      </p:pic>
      <p:pic>
        <p:nvPicPr>
          <p:cNvPr id="7" name="Picture 6">
            <a:extLst>
              <a:ext uri="{FF2B5EF4-FFF2-40B4-BE49-F238E27FC236}">
                <a16:creationId xmlns:a16="http://schemas.microsoft.com/office/drawing/2014/main" id="{94E1D927-0022-0999-C7FF-F391595027E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6647" y="5241121"/>
            <a:ext cx="2227868" cy="1347348"/>
          </a:xfrm>
          <a:prstGeom prst="rect">
            <a:avLst/>
          </a:prstGeom>
        </p:spPr>
      </p:pic>
    </p:spTree>
    <p:extLst>
      <p:ext uri="{BB962C8B-B14F-4D97-AF65-F5344CB8AC3E}">
        <p14:creationId xmlns:p14="http://schemas.microsoft.com/office/powerpoint/2010/main" val="154967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8C1AF-D0CC-2C3B-4CDB-AF8283CBBA3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84C72E-5618-A643-3AF2-AE80A75D076C}"/>
              </a:ext>
            </a:extLst>
          </p:cNvPr>
          <p:cNvSpPr txBox="1"/>
          <p:nvPr/>
        </p:nvSpPr>
        <p:spPr>
          <a:xfrm>
            <a:off x="0" y="79785"/>
            <a:ext cx="6095999" cy="461665"/>
          </a:xfrm>
          <a:prstGeom prst="rect">
            <a:avLst/>
          </a:prstGeom>
          <a:noFill/>
        </p:spPr>
        <p:txBody>
          <a:bodyPr wrap="square" rtlCol="0">
            <a:spAutoFit/>
          </a:bodyPr>
          <a:lstStyle/>
          <a:p>
            <a:pPr algn="l"/>
            <a:r>
              <a:rPr lang="en-US" sz="2400" b="1" i="0" dirty="0">
                <a:solidFill>
                  <a:srgbClr val="0F0F0F"/>
                </a:solidFill>
                <a:effectLst/>
                <a:latin typeface="Roboto" panose="02000000000000000000" pitchFamily="2" charset="0"/>
              </a:rPr>
              <a:t>Water flow measuring and shut-off</a:t>
            </a:r>
          </a:p>
        </p:txBody>
      </p:sp>
      <p:sp>
        <p:nvSpPr>
          <p:cNvPr id="7" name="TextBox 6">
            <a:extLst>
              <a:ext uri="{FF2B5EF4-FFF2-40B4-BE49-F238E27FC236}">
                <a16:creationId xmlns:a16="http://schemas.microsoft.com/office/drawing/2014/main" id="{D8BA46DD-D82D-B899-F469-17B86068A2B8}"/>
              </a:ext>
            </a:extLst>
          </p:cNvPr>
          <p:cNvSpPr txBox="1"/>
          <p:nvPr/>
        </p:nvSpPr>
        <p:spPr>
          <a:xfrm>
            <a:off x="125486" y="635730"/>
            <a:ext cx="5970514" cy="2031325"/>
          </a:xfrm>
          <a:prstGeom prst="rect">
            <a:avLst/>
          </a:prstGeom>
          <a:solidFill>
            <a:schemeClr val="accent4">
              <a:lumMod val="20000"/>
              <a:lumOff val="80000"/>
            </a:schemeClr>
          </a:solidFill>
          <a:ln>
            <a:solidFill>
              <a:srgbClr val="FF0000"/>
            </a:solidFill>
          </a:ln>
        </p:spPr>
        <p:txBody>
          <a:bodyPr wrap="square" rtlCol="0">
            <a:spAutoFit/>
          </a:bodyPr>
          <a:lstStyle/>
          <a:p>
            <a:r>
              <a:rPr lang="en-US" sz="1400" b="0" i="0" dirty="0">
                <a:solidFill>
                  <a:srgbClr val="202124"/>
                </a:solidFill>
                <a:effectLst/>
                <a:latin typeface="Roboto" panose="02000000000000000000" pitchFamily="2" charset="0"/>
              </a:rPr>
              <a:t>thinking about buying the FLO by Moen:</a:t>
            </a:r>
            <a:br>
              <a:rPr lang="en-US" sz="1400" dirty="0"/>
            </a:br>
            <a:endParaRPr lang="en-US" sz="1400" dirty="0"/>
          </a:p>
          <a:p>
            <a:r>
              <a:rPr lang="en-US" sz="1400" b="0" i="0" dirty="0">
                <a:solidFill>
                  <a:srgbClr val="0F1111"/>
                </a:solidFill>
                <a:effectLst/>
                <a:latin typeface="Amazon Ember"/>
              </a:rPr>
              <a:t>Moen 900-001 Flo Smart Water Monitor and Automatic Shutoff Sensor, Wi-Fi Water Leak Detector for 3/4-Inch Diameter Pipe - </a:t>
            </a:r>
            <a:r>
              <a:rPr lang="en-US" sz="1400" b="1" i="0" dirty="0">
                <a:solidFill>
                  <a:srgbClr val="FF0000"/>
                </a:solidFill>
                <a:effectLst/>
                <a:latin typeface="Amazon Ember"/>
              </a:rPr>
              <a:t>$350</a:t>
            </a:r>
          </a:p>
          <a:p>
            <a:br>
              <a:rPr lang="en-US" sz="1400" dirty="0"/>
            </a:br>
            <a:r>
              <a:rPr lang="en-US" sz="1400" b="0" i="0" dirty="0">
                <a:effectLst/>
                <a:latin typeface="Roboto" panose="02000000000000000000" pitchFamily="2" charset="0"/>
                <a:hlinkClick r:id="rId3"/>
              </a:rPr>
              <a:t>https://www.amazon.com/dp/B00C03D01Q</a:t>
            </a:r>
            <a:br>
              <a:rPr lang="en-US" sz="1400" dirty="0"/>
            </a:br>
            <a:br>
              <a:rPr lang="en-US" sz="1400" dirty="0"/>
            </a:br>
            <a:r>
              <a:rPr lang="en-US" sz="1400" b="0" i="0" dirty="0">
                <a:solidFill>
                  <a:srgbClr val="202124"/>
                </a:solidFill>
                <a:effectLst/>
                <a:latin typeface="Roboto" panose="02000000000000000000" pitchFamily="2" charset="0"/>
              </a:rPr>
              <a:t>It can monitor water usage, alert and automatically shut-off in case of leaks</a:t>
            </a:r>
            <a:endParaRPr lang="en-US" sz="800" dirty="0">
              <a:latin typeface="Menlo" panose="020B0609030804020204" pitchFamily="49" charset="0"/>
              <a:ea typeface="Menlo" panose="020B0609030804020204" pitchFamily="49" charset="0"/>
              <a:cs typeface="Menlo" panose="020B0609030804020204" pitchFamily="49" charset="0"/>
            </a:endParaRPr>
          </a:p>
        </p:txBody>
      </p:sp>
      <p:pic>
        <p:nvPicPr>
          <p:cNvPr id="3" name="Picture 2">
            <a:extLst>
              <a:ext uri="{FF2B5EF4-FFF2-40B4-BE49-F238E27FC236}">
                <a16:creationId xmlns:a16="http://schemas.microsoft.com/office/drawing/2014/main" id="{43D328AC-55A3-6ED7-327C-D1C62578A2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581039" y="2948955"/>
            <a:ext cx="3598994" cy="3528941"/>
          </a:xfrm>
          <a:prstGeom prst="rect">
            <a:avLst/>
          </a:prstGeom>
        </p:spPr>
      </p:pic>
      <p:pic>
        <p:nvPicPr>
          <p:cNvPr id="4" name="Picture 3">
            <a:extLst>
              <a:ext uri="{FF2B5EF4-FFF2-40B4-BE49-F238E27FC236}">
                <a16:creationId xmlns:a16="http://schemas.microsoft.com/office/drawing/2014/main" id="{244BA2E4-DEE0-8B4B-D874-6500DBD980E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540933" y="310617"/>
            <a:ext cx="3158149" cy="5236590"/>
          </a:xfrm>
          <a:prstGeom prst="rect">
            <a:avLst/>
          </a:prstGeom>
        </p:spPr>
      </p:pic>
    </p:spTree>
    <p:extLst>
      <p:ext uri="{BB962C8B-B14F-4D97-AF65-F5344CB8AC3E}">
        <p14:creationId xmlns:p14="http://schemas.microsoft.com/office/powerpoint/2010/main" val="20541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10259-B951-43D6-BB0A-27FB545096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1A1A83-05E2-7AD8-D698-5FADB2740DFF}"/>
              </a:ext>
            </a:extLst>
          </p:cNvPr>
          <p:cNvSpPr txBox="1"/>
          <p:nvPr/>
        </p:nvSpPr>
        <p:spPr>
          <a:xfrm>
            <a:off x="0" y="79785"/>
            <a:ext cx="8012784" cy="461665"/>
          </a:xfrm>
          <a:prstGeom prst="rect">
            <a:avLst/>
          </a:prstGeom>
          <a:noFill/>
        </p:spPr>
        <p:txBody>
          <a:bodyPr wrap="square" rtlCol="0">
            <a:spAutoFit/>
          </a:bodyPr>
          <a:lstStyle/>
          <a:p>
            <a:pPr algn="l"/>
            <a:r>
              <a:rPr lang="en-US" sz="2400" b="1" i="0" dirty="0">
                <a:solidFill>
                  <a:srgbClr val="0F0F0F"/>
                </a:solidFill>
                <a:effectLst/>
                <a:latin typeface="Roboto" panose="02000000000000000000" pitchFamily="2" charset="0"/>
              </a:rPr>
              <a:t>Why the water is blue blue after Aqua-Pure APIF100DM ?</a:t>
            </a:r>
          </a:p>
        </p:txBody>
      </p:sp>
      <p:sp>
        <p:nvSpPr>
          <p:cNvPr id="7" name="TextBox 6">
            <a:extLst>
              <a:ext uri="{FF2B5EF4-FFF2-40B4-BE49-F238E27FC236}">
                <a16:creationId xmlns:a16="http://schemas.microsoft.com/office/drawing/2014/main" id="{766219BD-5521-0E29-BFA2-B0E1612D088B}"/>
              </a:ext>
            </a:extLst>
          </p:cNvPr>
          <p:cNvSpPr txBox="1"/>
          <p:nvPr/>
        </p:nvSpPr>
        <p:spPr>
          <a:xfrm>
            <a:off x="125486" y="635730"/>
            <a:ext cx="5970514" cy="4524315"/>
          </a:xfrm>
          <a:prstGeom prst="rect">
            <a:avLst/>
          </a:prstGeom>
          <a:solidFill>
            <a:schemeClr val="accent4">
              <a:lumMod val="20000"/>
              <a:lumOff val="80000"/>
            </a:schemeClr>
          </a:solidFill>
          <a:ln>
            <a:solidFill>
              <a:srgbClr val="FF0000"/>
            </a:solidFill>
          </a:ln>
        </p:spPr>
        <p:txBody>
          <a:bodyPr wrap="square" rtlCol="0">
            <a:spAutoFit/>
          </a:bodyPr>
          <a:lstStyle/>
          <a:p>
            <a:pPr>
              <a:buNone/>
            </a:pPr>
            <a:r>
              <a:rPr lang="en-US" sz="1200" dirty="0">
                <a:latin typeface="Calibri" panose="020F0502020204030204" pitchFamily="34" charset="0"/>
                <a:cs typeface="Calibri" panose="020F0502020204030204" pitchFamily="34" charset="0"/>
              </a:rPr>
              <a:t>If the water appears blue after passing through the Aqua-Pure APIF100DM system, it could indicate one of the following issues:</a:t>
            </a:r>
          </a:p>
          <a:p>
            <a:pPr>
              <a:buFont typeface="+mj-lt"/>
              <a:buAutoNum type="arabicPeriod"/>
            </a:pPr>
            <a:r>
              <a:rPr lang="en-US" sz="1200" b="1" dirty="0">
                <a:latin typeface="Calibri" panose="020F0502020204030204" pitchFamily="34" charset="0"/>
                <a:cs typeface="Calibri" panose="020F0502020204030204" pitchFamily="34" charset="0"/>
              </a:rPr>
              <a:t>Copper Corrosion</a:t>
            </a:r>
            <a:r>
              <a:rPr lang="en-US" sz="1200" dirty="0">
                <a:latin typeface="Calibri" panose="020F0502020204030204" pitchFamily="34" charset="0"/>
                <a:cs typeface="Calibri" panose="020F0502020204030204" pitchFamily="34" charset="0"/>
              </a:rPr>
              <a:t>: Blue or greenish water is often caused by copper leaching from plumbing pipes or fixtures. This can happen if the water is too acidic (low pH) or if the system is not properly neutralizing the water.</a:t>
            </a:r>
          </a:p>
          <a:p>
            <a:pPr>
              <a:buFont typeface="+mj-lt"/>
              <a:buAutoNum type="arabicPeriod"/>
            </a:pPr>
            <a:r>
              <a:rPr lang="en-US" sz="1200" b="1" dirty="0">
                <a:latin typeface="Calibri" panose="020F0502020204030204" pitchFamily="34" charset="0"/>
                <a:cs typeface="Calibri" panose="020F0502020204030204" pitchFamily="34" charset="0"/>
              </a:rPr>
              <a:t>Oxidation Reactions</a:t>
            </a:r>
            <a:r>
              <a:rPr lang="en-US" sz="1200" dirty="0">
                <a:latin typeface="Calibri" panose="020F0502020204030204" pitchFamily="34" charset="0"/>
                <a:cs typeface="Calibri" panose="020F0502020204030204" pitchFamily="34" charset="0"/>
              </a:rPr>
              <a:t>: The system may be oxidizing certain metals or minerals in your water supply, which could give the water a bluish tint. This could occur if there are trace amounts of copper, manganese, or other metals in the water.</a:t>
            </a:r>
          </a:p>
          <a:p>
            <a:pPr>
              <a:buFont typeface="+mj-lt"/>
              <a:buAutoNum type="arabicPeriod"/>
            </a:pPr>
            <a:r>
              <a:rPr lang="en-US" sz="1200" b="1" dirty="0">
                <a:latin typeface="Calibri" panose="020F0502020204030204" pitchFamily="34" charset="0"/>
                <a:cs typeface="Calibri" panose="020F0502020204030204" pitchFamily="34" charset="0"/>
              </a:rPr>
              <a:t>Contamination or Residue in the System</a:t>
            </a:r>
            <a:r>
              <a:rPr lang="en-US" sz="1200" dirty="0">
                <a:latin typeface="Calibri" panose="020F0502020204030204" pitchFamily="34" charset="0"/>
                <a:cs typeface="Calibri" panose="020F0502020204030204" pitchFamily="34" charset="0"/>
              </a:rPr>
              <a:t>: If the system has not been flushed properly after installation, maintenance, or regeneration, residual chemicals or media fines (e.g., manganese dioxide) might discolor the water.</a:t>
            </a:r>
          </a:p>
          <a:p>
            <a:pPr>
              <a:buFont typeface="+mj-lt"/>
              <a:buAutoNum type="arabicPeriod"/>
            </a:pPr>
            <a:endParaRPr lang="en-US" sz="1200" dirty="0">
              <a:latin typeface="Calibri" panose="020F0502020204030204" pitchFamily="34" charset="0"/>
              <a:cs typeface="Calibri" panose="020F0502020204030204" pitchFamily="34" charset="0"/>
            </a:endParaRPr>
          </a:p>
          <a:p>
            <a:pPr>
              <a:buNone/>
            </a:pPr>
            <a:r>
              <a:rPr lang="en-US" sz="1200" b="1" dirty="0">
                <a:latin typeface="Calibri" panose="020F0502020204030204" pitchFamily="34" charset="0"/>
                <a:cs typeface="Calibri" panose="020F0502020204030204" pitchFamily="34" charset="0"/>
              </a:rPr>
              <a:t>Steps to Address the Issue:</a:t>
            </a:r>
          </a:p>
          <a:p>
            <a:pPr>
              <a:buNone/>
            </a:pPr>
            <a:endParaRPr lang="en-US" sz="1200"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Test Water pH</a:t>
            </a:r>
            <a:r>
              <a:rPr lang="en-US" sz="1200" dirty="0">
                <a:latin typeface="Calibri" panose="020F0502020204030204" pitchFamily="34" charset="0"/>
                <a:cs typeface="Calibri" panose="020F0502020204030204" pitchFamily="34" charset="0"/>
              </a:rPr>
              <a:t>: Check if the water pH is within the recommended range (6.5–8.5). If it is too acidic, consider installing a pH neutralizer.</a:t>
            </a: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Inspect Plumbing</a:t>
            </a:r>
            <a:r>
              <a:rPr lang="en-US" sz="1200" dirty="0">
                <a:latin typeface="Calibri" panose="020F0502020204030204" pitchFamily="34" charset="0"/>
                <a:cs typeface="Calibri" panose="020F0502020204030204" pitchFamily="34" charset="0"/>
              </a:rPr>
              <a:t>: Look for signs of copper corrosion in your pipes and address any issues with a plumber.</a:t>
            </a: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Flush the System</a:t>
            </a:r>
            <a:r>
              <a:rPr lang="en-US" sz="1200" dirty="0">
                <a:latin typeface="Calibri" panose="020F0502020204030204" pitchFamily="34" charset="0"/>
                <a:cs typeface="Calibri" panose="020F0502020204030204" pitchFamily="34" charset="0"/>
              </a:rPr>
              <a:t>: Perform a thorough flush of your system to remove any trapped air, fines, or residue from the filter media.</a:t>
            </a: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Check for Maintenance Needs</a:t>
            </a:r>
            <a:r>
              <a:rPr lang="en-US" sz="1200" dirty="0">
                <a:latin typeface="Calibri" panose="020F0502020204030204" pitchFamily="34" charset="0"/>
                <a:cs typeface="Calibri" panose="020F0502020204030204" pitchFamily="34" charset="0"/>
              </a:rPr>
              <a:t>: Ensure that all components of your system are functioning properly and that regeneration cycles are being conducted as recommended.</a:t>
            </a: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Consult a Professional</a:t>
            </a:r>
            <a:r>
              <a:rPr lang="en-US" sz="1200" dirty="0">
                <a:latin typeface="Calibri" panose="020F0502020204030204" pitchFamily="34" charset="0"/>
                <a:cs typeface="Calibri" panose="020F0502020204030204" pitchFamily="34" charset="0"/>
              </a:rPr>
              <a:t>: If the issue persists, contact a water treatment specialist to inspect your system and analyze your water for potential contaminants like copper or other metals.</a:t>
            </a:r>
          </a:p>
        </p:txBody>
      </p:sp>
      <p:pic>
        <p:nvPicPr>
          <p:cNvPr id="1026" name="Picture 2" descr="Blue-Green Staining on Fixtures? Get ...">
            <a:extLst>
              <a:ext uri="{FF2B5EF4-FFF2-40B4-BE49-F238E27FC236}">
                <a16:creationId xmlns:a16="http://schemas.microsoft.com/office/drawing/2014/main" id="{4C32B7D0-12E7-6579-FB30-4C7542755A3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172755" y="541450"/>
            <a:ext cx="2691664" cy="17749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28" name="Picture 4" descr="Green waxy buildup inside copper pipe ...">
            <a:extLst>
              <a:ext uri="{FF2B5EF4-FFF2-40B4-BE49-F238E27FC236}">
                <a16:creationId xmlns:a16="http://schemas.microsoft.com/office/drawing/2014/main" id="{1F524F47-8AD5-71E9-4E35-30717F883D75}"/>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7473620" y="2439434"/>
            <a:ext cx="1596929" cy="1514061"/>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0" name="Picture 6" descr="Blue-Green Staining: What's The Problem?">
            <a:extLst>
              <a:ext uri="{FF2B5EF4-FFF2-40B4-BE49-F238E27FC236}">
                <a16:creationId xmlns:a16="http://schemas.microsoft.com/office/drawing/2014/main" id="{696F3A98-9A26-18C5-EDDE-DC45EF490D4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172755" y="2439434"/>
            <a:ext cx="2691664" cy="1514061"/>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9143093-1EDB-2BA0-1206-B9A9AF760CE8}"/>
              </a:ext>
            </a:extLst>
          </p:cNvPr>
          <p:cNvSpPr txBox="1"/>
          <p:nvPr/>
        </p:nvSpPr>
        <p:spPr>
          <a:xfrm>
            <a:off x="6757840" y="807071"/>
            <a:ext cx="2312709" cy="1384995"/>
          </a:xfrm>
          <a:prstGeom prst="rect">
            <a:avLst/>
          </a:prstGeom>
          <a:solidFill>
            <a:schemeClr val="accent4">
              <a:lumMod val="20000"/>
              <a:lumOff val="80000"/>
            </a:schemeClr>
          </a:solidFill>
          <a:ln>
            <a:solidFill>
              <a:srgbClr val="FF0000"/>
            </a:solidFill>
          </a:ln>
        </p:spPr>
        <p:txBody>
          <a:bodyPr wrap="square" rtlCol="0">
            <a:spAutoFit/>
          </a:bodyPr>
          <a:lstStyle/>
          <a:p>
            <a:pPr>
              <a:buNone/>
            </a:pPr>
            <a:r>
              <a:rPr lang="en-US" sz="1200" dirty="0">
                <a:latin typeface="Calibri" panose="020F0502020204030204" pitchFamily="34" charset="0"/>
                <a:cs typeface="Calibri" panose="020F0502020204030204" pitchFamily="34" charset="0"/>
              </a:rPr>
              <a:t>products of copper oxidation :</a:t>
            </a:r>
          </a:p>
          <a:p>
            <a:pPr>
              <a:buNone/>
            </a:pPr>
            <a:r>
              <a:rPr lang="en-US" sz="1200" dirty="0">
                <a:latin typeface="Calibri" panose="020F0502020204030204" pitchFamily="34" charset="0"/>
                <a:cs typeface="Calibri" panose="020F0502020204030204" pitchFamily="34" charset="0"/>
              </a:rPr>
              <a:t> - </a:t>
            </a:r>
            <a:r>
              <a:rPr lang="en-US" sz="1200" b="1" dirty="0">
                <a:solidFill>
                  <a:srgbClr val="FF0000"/>
                </a:solidFill>
                <a:latin typeface="Calibri" panose="020F0502020204030204" pitchFamily="34" charset="0"/>
                <a:cs typeface="Calibri" panose="020F0502020204030204" pitchFamily="34" charset="0"/>
              </a:rPr>
              <a:t>Malachite</a:t>
            </a:r>
            <a:r>
              <a:rPr lang="en-US" sz="1200" dirty="0">
                <a:latin typeface="Calibri" panose="020F0502020204030204" pitchFamily="34" charset="0"/>
                <a:cs typeface="Calibri" panose="020F0502020204030204" pitchFamily="34" charset="0"/>
              </a:rPr>
              <a:t> (dark green to blue)</a:t>
            </a:r>
          </a:p>
          <a:p>
            <a:pPr>
              <a:buNone/>
            </a:pPr>
            <a:r>
              <a:rPr lang="en-US" sz="1200" dirty="0">
                <a:latin typeface="Calibri" panose="020F0502020204030204" pitchFamily="34" charset="0"/>
                <a:cs typeface="Calibri" panose="020F0502020204030204" pitchFamily="34" charset="0"/>
              </a:rPr>
              <a:t> - </a:t>
            </a:r>
            <a:r>
              <a:rPr lang="en-US" sz="1200" b="1" dirty="0">
                <a:solidFill>
                  <a:srgbClr val="FF0000"/>
                </a:solidFill>
                <a:latin typeface="Calibri" panose="020F0502020204030204" pitchFamily="34" charset="0"/>
                <a:cs typeface="Calibri" panose="020F0502020204030204" pitchFamily="34" charset="0"/>
              </a:rPr>
              <a:t>Azurite</a:t>
            </a:r>
            <a:r>
              <a:rPr lang="en-US" sz="1200" dirty="0">
                <a:latin typeface="Calibri" panose="020F0502020204030204" pitchFamily="34" charset="0"/>
                <a:cs typeface="Calibri" panose="020F0502020204030204" pitchFamily="34" charset="0"/>
              </a:rPr>
              <a:t> (blue to purple)</a:t>
            </a:r>
          </a:p>
          <a:p>
            <a:pPr>
              <a:buNone/>
            </a:pPr>
            <a:endParaRPr lang="en-US" sz="1200" dirty="0">
              <a:latin typeface="Calibri" panose="020F0502020204030204" pitchFamily="34" charset="0"/>
              <a:cs typeface="Calibri" panose="020F0502020204030204" pitchFamily="34" charset="0"/>
            </a:endParaRPr>
          </a:p>
          <a:p>
            <a:pPr>
              <a:buNone/>
            </a:pPr>
            <a:r>
              <a:rPr lang="en-US" sz="1200" dirty="0">
                <a:latin typeface="Calibri" panose="020F0502020204030204" pitchFamily="34" charset="0"/>
                <a:cs typeface="Calibri" panose="020F0502020204030204" pitchFamily="34" charset="0"/>
              </a:rPr>
              <a:t>Copper oxide or carbonate, formed through prolonged exposure to moisture and air.</a:t>
            </a:r>
          </a:p>
        </p:txBody>
      </p:sp>
      <p:pic>
        <p:nvPicPr>
          <p:cNvPr id="4" name="Picture 3">
            <a:extLst>
              <a:ext uri="{FF2B5EF4-FFF2-40B4-BE49-F238E27FC236}">
                <a16:creationId xmlns:a16="http://schemas.microsoft.com/office/drawing/2014/main" id="{929CD0E0-B63F-135F-1978-1E811F83967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236679" y="4836019"/>
            <a:ext cx="1596930" cy="1752728"/>
          </a:xfrm>
          <a:prstGeom prst="rect">
            <a:avLst/>
          </a:prstGeom>
          <a:ln>
            <a:solidFill>
              <a:srgbClr val="FF0000"/>
            </a:solidFill>
          </a:ln>
        </p:spPr>
      </p:pic>
      <p:sp>
        <p:nvSpPr>
          <p:cNvPr id="5" name="TextBox 4">
            <a:extLst>
              <a:ext uri="{FF2B5EF4-FFF2-40B4-BE49-F238E27FC236}">
                <a16:creationId xmlns:a16="http://schemas.microsoft.com/office/drawing/2014/main" id="{758F8CB6-AF8F-CDA7-BFD9-A90655E96904}"/>
              </a:ext>
            </a:extLst>
          </p:cNvPr>
          <p:cNvSpPr txBox="1"/>
          <p:nvPr/>
        </p:nvSpPr>
        <p:spPr>
          <a:xfrm>
            <a:off x="7914194" y="5237706"/>
            <a:ext cx="3017756" cy="830997"/>
          </a:xfrm>
          <a:prstGeom prst="rect">
            <a:avLst/>
          </a:prstGeom>
          <a:solidFill>
            <a:schemeClr val="accent4">
              <a:lumMod val="20000"/>
              <a:lumOff val="80000"/>
            </a:schemeClr>
          </a:solidFill>
          <a:ln>
            <a:solidFill>
              <a:srgbClr val="FF0000"/>
            </a:solidFill>
          </a:ln>
        </p:spPr>
        <p:txBody>
          <a:bodyPr wrap="square" rtlCol="0">
            <a:spAutoFit/>
          </a:bodyPr>
          <a:lstStyle/>
          <a:p>
            <a:pPr>
              <a:buNone/>
            </a:pPr>
            <a:r>
              <a:rPr lang="en-US" sz="1200" dirty="0">
                <a:latin typeface="Calibri" panose="020F0502020204030204" pitchFamily="34" charset="0"/>
                <a:cs typeface="Calibri" panose="020F0502020204030204" pitchFamily="34" charset="0"/>
              </a:rPr>
              <a:t>pH measurement:</a:t>
            </a:r>
          </a:p>
          <a:p>
            <a:pPr>
              <a:buNone/>
            </a:pPr>
            <a:r>
              <a:rPr lang="en-US" sz="1200" dirty="0">
                <a:latin typeface="Calibri" panose="020F0502020204030204" pitchFamily="34" charset="0"/>
                <a:cs typeface="Calibri" panose="020F0502020204030204" pitchFamily="34" charset="0"/>
                <a:hlinkClick r:id="rId7"/>
              </a:rPr>
              <a:t>https://</a:t>
            </a:r>
            <a:r>
              <a:rPr lang="en-US" sz="1200" dirty="0" err="1">
                <a:latin typeface="Calibri" panose="020F0502020204030204" pitchFamily="34" charset="0"/>
                <a:cs typeface="Calibri" panose="020F0502020204030204" pitchFamily="34" charset="0"/>
                <a:hlinkClick r:id="rId7"/>
              </a:rPr>
              <a:t>www.amazon.com</a:t>
            </a:r>
            <a:r>
              <a:rPr lang="en-US" sz="1200" dirty="0">
                <a:latin typeface="Calibri" panose="020F0502020204030204" pitchFamily="34" charset="0"/>
                <a:cs typeface="Calibri" panose="020F0502020204030204" pitchFamily="34" charset="0"/>
                <a:hlinkClick r:id="rId7"/>
              </a:rPr>
              <a:t>/</a:t>
            </a:r>
            <a:r>
              <a:rPr lang="en-US" sz="1200" dirty="0" err="1">
                <a:latin typeface="Calibri" panose="020F0502020204030204" pitchFamily="34" charset="0"/>
                <a:cs typeface="Calibri" panose="020F0502020204030204" pitchFamily="34" charset="0"/>
                <a:hlinkClick r:id="rId7"/>
              </a:rPr>
              <a:t>dp</a:t>
            </a:r>
            <a:r>
              <a:rPr lang="en-US" sz="1200" dirty="0">
                <a:latin typeface="Calibri" panose="020F0502020204030204" pitchFamily="34" charset="0"/>
                <a:cs typeface="Calibri" panose="020F0502020204030204" pitchFamily="34" charset="0"/>
                <a:hlinkClick r:id="rId7"/>
              </a:rPr>
              <a:t>/B077Z6LF91</a:t>
            </a:r>
            <a:endParaRPr lang="en-US" sz="1200" dirty="0">
              <a:latin typeface="Calibri" panose="020F0502020204030204" pitchFamily="34" charset="0"/>
              <a:cs typeface="Calibri" panose="020F0502020204030204" pitchFamily="34" charset="0"/>
            </a:endParaRPr>
          </a:p>
          <a:p>
            <a:r>
              <a:rPr lang="en-US" sz="1200" b="0" i="0" dirty="0">
                <a:solidFill>
                  <a:srgbClr val="0F1111"/>
                </a:solidFill>
                <a:effectLst/>
                <a:latin typeface="Amazon Ember"/>
              </a:rPr>
              <a:t>APERA INSTRUMENTS AI209-T Value Series PH20 pH Tester Combo Kit</a:t>
            </a:r>
          </a:p>
        </p:txBody>
      </p:sp>
    </p:spTree>
    <p:extLst>
      <p:ext uri="{BB962C8B-B14F-4D97-AF65-F5344CB8AC3E}">
        <p14:creationId xmlns:p14="http://schemas.microsoft.com/office/powerpoint/2010/main" val="41312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10259-B951-43D6-BB0A-27FB545096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1A1A83-05E2-7AD8-D698-5FADB2740DFF}"/>
              </a:ext>
            </a:extLst>
          </p:cNvPr>
          <p:cNvSpPr txBox="1"/>
          <p:nvPr/>
        </p:nvSpPr>
        <p:spPr>
          <a:xfrm>
            <a:off x="1" y="79785"/>
            <a:ext cx="3815254" cy="461665"/>
          </a:xfrm>
          <a:prstGeom prst="rect">
            <a:avLst/>
          </a:prstGeom>
          <a:noFill/>
        </p:spPr>
        <p:txBody>
          <a:bodyPr wrap="square" rtlCol="0">
            <a:spAutoFit/>
          </a:bodyPr>
          <a:lstStyle/>
          <a:p>
            <a:pPr algn="l"/>
            <a:r>
              <a:rPr lang="en-US" sz="2400" b="1" i="0" dirty="0">
                <a:solidFill>
                  <a:srgbClr val="0F0F0F"/>
                </a:solidFill>
                <a:effectLst/>
                <a:latin typeface="Roboto" panose="02000000000000000000" pitchFamily="2" charset="0"/>
              </a:rPr>
              <a:t>Whole House Water Filter</a:t>
            </a:r>
          </a:p>
        </p:txBody>
      </p:sp>
      <p:sp>
        <p:nvSpPr>
          <p:cNvPr id="5" name="TextBox 4">
            <a:extLst>
              <a:ext uri="{FF2B5EF4-FFF2-40B4-BE49-F238E27FC236}">
                <a16:creationId xmlns:a16="http://schemas.microsoft.com/office/drawing/2014/main" id="{FBF0692C-F885-D578-CB9B-76F234462292}"/>
              </a:ext>
            </a:extLst>
          </p:cNvPr>
          <p:cNvSpPr txBox="1"/>
          <p:nvPr/>
        </p:nvSpPr>
        <p:spPr>
          <a:xfrm>
            <a:off x="88556" y="541450"/>
            <a:ext cx="4610911" cy="1955022"/>
          </a:xfrm>
          <a:prstGeom prst="rect">
            <a:avLst/>
          </a:prstGeom>
          <a:noFill/>
        </p:spPr>
        <p:txBody>
          <a:bodyPr wrap="square" rtlCol="0">
            <a:spAutoFit/>
          </a:bodyPr>
          <a:lstStyle/>
          <a:p>
            <a:pPr rtl="0">
              <a:lnSpc>
                <a:spcPts val="2100"/>
              </a:lnSpc>
            </a:pPr>
            <a:r>
              <a:rPr lang="en-US" sz="1400" b="0" i="0" dirty="0">
                <a:solidFill>
                  <a:srgbClr val="202020"/>
                </a:solidFill>
                <a:effectLst/>
                <a:latin typeface="helvetica-neue"/>
              </a:rPr>
              <a:t>The WH-HD200-C housing 1 inch outlets (with bracket)</a:t>
            </a:r>
          </a:p>
          <a:p>
            <a:pPr rtl="0">
              <a:lnSpc>
                <a:spcPts val="2100"/>
              </a:lnSpc>
            </a:pPr>
            <a:r>
              <a:rPr lang="en-US" sz="1400" b="0" i="0" dirty="0">
                <a:effectLst/>
                <a:latin typeface="Roboto" panose="02000000000000000000" pitchFamily="2" charset="0"/>
                <a:hlinkClick r:id="rId3"/>
              </a:rPr>
              <a:t>https://www.amazon.com/dp/B01JIRLRXY</a:t>
            </a:r>
            <a:r>
              <a:rPr lang="en-US" sz="1400" b="0" i="0" dirty="0">
                <a:effectLst/>
                <a:latin typeface="Roboto" panose="02000000000000000000" pitchFamily="2" charset="0"/>
              </a:rPr>
              <a:t> - housing</a:t>
            </a:r>
          </a:p>
          <a:p>
            <a:pPr rtl="0">
              <a:lnSpc>
                <a:spcPts val="2100"/>
              </a:lnSpc>
            </a:pPr>
            <a:endParaRPr lang="en-US" sz="1400" dirty="0">
              <a:solidFill>
                <a:srgbClr val="202020"/>
              </a:solidFill>
              <a:latin typeface="Roboto" panose="02000000000000000000" pitchFamily="2" charset="0"/>
            </a:endParaRPr>
          </a:p>
          <a:p>
            <a:pPr rtl="0">
              <a:lnSpc>
                <a:spcPts val="2100"/>
              </a:lnSpc>
            </a:pPr>
            <a:r>
              <a:rPr lang="en-US" sz="1400" dirty="0">
                <a:solidFill>
                  <a:srgbClr val="202020"/>
                </a:solidFill>
                <a:latin typeface="Roboto" panose="02000000000000000000" pitchFamily="2" charset="0"/>
              </a:rPr>
              <a:t>Filter for it:</a:t>
            </a:r>
          </a:p>
          <a:p>
            <a:pPr>
              <a:lnSpc>
                <a:spcPts val="2100"/>
              </a:lnSpc>
            </a:pPr>
            <a:r>
              <a:rPr lang="en-US" sz="1400" b="0" i="0" dirty="0">
                <a:solidFill>
                  <a:srgbClr val="0F1111"/>
                </a:solidFill>
                <a:effectLst/>
                <a:latin typeface="Amazon Ember"/>
              </a:rPr>
              <a:t>Culligan RFC-BBSA 25 Micron Whole House Water Filter for Sediment, 10" x 4.5"</a:t>
            </a:r>
            <a:endParaRPr lang="en-US" sz="1400" dirty="0">
              <a:solidFill>
                <a:srgbClr val="202020"/>
              </a:solidFill>
              <a:latin typeface="helvetica-neue"/>
            </a:endParaRPr>
          </a:p>
          <a:p>
            <a:pPr rtl="0">
              <a:lnSpc>
                <a:spcPts val="2100"/>
              </a:lnSpc>
            </a:pPr>
            <a:r>
              <a:rPr lang="en-US" sz="1400" b="0" i="0" dirty="0">
                <a:effectLst/>
                <a:latin typeface="Roboto" panose="02000000000000000000" pitchFamily="2" charset="0"/>
                <a:hlinkClick r:id="rId4"/>
              </a:rPr>
              <a:t>https://www.amazon.com/dp/B000BQN6MM</a:t>
            </a:r>
            <a:r>
              <a:rPr lang="en-US" sz="1400" b="0" i="0" dirty="0">
                <a:effectLst/>
                <a:latin typeface="Roboto" panose="02000000000000000000" pitchFamily="2" charset="0"/>
              </a:rPr>
              <a:t> – filter</a:t>
            </a:r>
          </a:p>
        </p:txBody>
      </p:sp>
      <p:pic>
        <p:nvPicPr>
          <p:cNvPr id="3" name="Picture 2">
            <a:extLst>
              <a:ext uri="{FF2B5EF4-FFF2-40B4-BE49-F238E27FC236}">
                <a16:creationId xmlns:a16="http://schemas.microsoft.com/office/drawing/2014/main" id="{D91C048D-7927-9611-FE1D-700A1404B57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42745" y="2601120"/>
            <a:ext cx="2640013" cy="2830649"/>
          </a:xfrm>
          <a:prstGeom prst="rect">
            <a:avLst/>
          </a:prstGeom>
        </p:spPr>
      </p:pic>
      <p:pic>
        <p:nvPicPr>
          <p:cNvPr id="4" name="Picture 3">
            <a:extLst>
              <a:ext uri="{FF2B5EF4-FFF2-40B4-BE49-F238E27FC236}">
                <a16:creationId xmlns:a16="http://schemas.microsoft.com/office/drawing/2014/main" id="{3BAD0173-9154-3BBA-5C43-D420BDE09A7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17927" y="2784726"/>
            <a:ext cx="1398539" cy="2647043"/>
          </a:xfrm>
          <a:prstGeom prst="rect">
            <a:avLst/>
          </a:prstGeom>
        </p:spPr>
      </p:pic>
      <p:sp>
        <p:nvSpPr>
          <p:cNvPr id="6" name="TextBox 5">
            <a:extLst>
              <a:ext uri="{FF2B5EF4-FFF2-40B4-BE49-F238E27FC236}">
                <a16:creationId xmlns:a16="http://schemas.microsoft.com/office/drawing/2014/main" id="{A46F4889-3D96-8244-593F-C4FCEBC32C4D}"/>
              </a:ext>
            </a:extLst>
          </p:cNvPr>
          <p:cNvSpPr txBox="1"/>
          <p:nvPr/>
        </p:nvSpPr>
        <p:spPr>
          <a:xfrm>
            <a:off x="5412188" y="204806"/>
            <a:ext cx="6637067" cy="3323987"/>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rPr>
              <a:t>Whole House Water Sediment Filter (25 micron)</a:t>
            </a:r>
          </a:p>
          <a:p>
            <a:pPr marL="176213" indent="-176213">
              <a:buFont typeface="Arial" panose="020B0604020202020204" pitchFamily="34" charset="0"/>
              <a:buChar char="•"/>
            </a:pPr>
            <a:r>
              <a:rPr lang="en-US" sz="1400" dirty="0"/>
              <a:t>Reduces sediment, dirt, sand, silt, and rust particles down to 25 microns.</a:t>
            </a:r>
          </a:p>
          <a:p>
            <a:pPr marL="176213" indent="-176213">
              <a:buFont typeface="Arial" panose="020B0604020202020204" pitchFamily="34" charset="0"/>
              <a:buChar char="•"/>
            </a:pPr>
            <a:r>
              <a:rPr lang="en-US" sz="1400" dirty="0"/>
              <a:t>Typically made of polypropylene or similar materials.</a:t>
            </a:r>
          </a:p>
          <a:p>
            <a:pPr marL="176213" indent="-176213">
              <a:buFont typeface="Arial" panose="020B0604020202020204" pitchFamily="34" charset="0"/>
              <a:buChar char="•"/>
            </a:pPr>
            <a:r>
              <a:rPr lang="en-US" sz="1400" dirty="0"/>
              <a:t>Often used as a first stage in whole house filtration systems.</a:t>
            </a:r>
          </a:p>
          <a:p>
            <a:pPr marL="176213" indent="-176213">
              <a:buFont typeface="Arial" panose="020B0604020202020204" pitchFamily="34" charset="0"/>
              <a:buChar char="•"/>
            </a:pPr>
            <a:r>
              <a:rPr lang="en-US" sz="1400" dirty="0"/>
              <a:t>Filter life: Usually 3-6 months or 20,000-60,000 gallons, depending on water quality.</a:t>
            </a:r>
          </a:p>
          <a:p>
            <a:pPr marL="176213" indent="-176213">
              <a:buFont typeface="Arial" panose="020B0604020202020204" pitchFamily="34" charset="0"/>
              <a:buChar char="•"/>
            </a:pPr>
            <a:r>
              <a:rPr lang="en-US" sz="1400" dirty="0"/>
              <a:t>Does not address chemical contaminants or dissolved minerals.</a:t>
            </a:r>
          </a:p>
          <a:p>
            <a:endParaRPr lang="en-US" sz="1400" dirty="0"/>
          </a:p>
          <a:p>
            <a:r>
              <a:rPr lang="en-US" sz="1400" b="1" dirty="0">
                <a:solidFill>
                  <a:srgbClr val="FF0000"/>
                </a:solidFill>
              </a:rPr>
              <a:t>Aqua-Pure Iron and Manganese Reduction System (APIF100DM)</a:t>
            </a:r>
          </a:p>
          <a:p>
            <a:pPr marL="114300" indent="-114300">
              <a:buFont typeface="Arial" panose="020B0604020202020204" pitchFamily="34" charset="0"/>
              <a:buChar char="•"/>
            </a:pPr>
            <a:r>
              <a:rPr lang="en-US" sz="1400" dirty="0"/>
              <a:t>Reduces iron, manganese, and adjusts </a:t>
            </a:r>
            <a:r>
              <a:rPr lang="en-US" sz="1400" dirty="0" err="1"/>
              <a:t>pH.</a:t>
            </a:r>
            <a:endParaRPr lang="en-US" sz="1400" dirty="0"/>
          </a:p>
          <a:p>
            <a:pPr marL="114300" indent="-114300">
              <a:buFont typeface="Arial" panose="020B0604020202020204" pitchFamily="34" charset="0"/>
              <a:buChar char="•"/>
            </a:pPr>
            <a:r>
              <a:rPr lang="en-US" sz="1400" dirty="0"/>
              <a:t>Uses a chemical-free process to reduce ferrous (dissolved) and bacterial iron.</a:t>
            </a:r>
          </a:p>
          <a:p>
            <a:pPr marL="114300" indent="-114300">
              <a:buFont typeface="Arial" panose="020B0604020202020204" pitchFamily="34" charset="0"/>
              <a:buChar char="•"/>
            </a:pPr>
            <a:r>
              <a:rPr lang="en-US" sz="1400" dirty="0"/>
              <a:t>Incorporates air induction for iron oxidation.</a:t>
            </a:r>
          </a:p>
          <a:p>
            <a:pPr marL="114300" indent="-114300">
              <a:buFont typeface="Arial" panose="020B0604020202020204" pitchFamily="34" charset="0"/>
              <a:buChar char="•"/>
            </a:pPr>
            <a:r>
              <a:rPr lang="en-US" sz="1400" dirty="0"/>
              <a:t>Includes a bypass valve with multiple positions, including a diagnostic mode.</a:t>
            </a:r>
          </a:p>
          <a:p>
            <a:pPr marL="114300" indent="-114300">
              <a:buFont typeface="Arial" panose="020B0604020202020204" pitchFamily="34" charset="0"/>
              <a:buChar char="•"/>
            </a:pPr>
            <a:r>
              <a:rPr lang="en-US" sz="1400" dirty="0"/>
              <a:t>Designed for high iron content in water and hydrogen sulfide gas reduction.</a:t>
            </a:r>
          </a:p>
          <a:p>
            <a:pPr marL="114300" indent="-114300">
              <a:buFont typeface="Arial" panose="020B0604020202020204" pitchFamily="34" charset="0"/>
              <a:buChar char="•"/>
            </a:pPr>
            <a:r>
              <a:rPr lang="en-US" sz="1400" dirty="0"/>
              <a:t>More complex system compared to simple sediment filters.</a:t>
            </a:r>
          </a:p>
          <a:p>
            <a:pPr marL="114300" indent="-114300">
              <a:buFont typeface="Arial" panose="020B0604020202020204" pitchFamily="34" charset="0"/>
              <a:buChar char="•"/>
            </a:pPr>
            <a:r>
              <a:rPr lang="en-US" sz="1400" dirty="0"/>
              <a:t>Addresses specific water quality issues beyond just particulate matter.</a:t>
            </a:r>
          </a:p>
        </p:txBody>
      </p:sp>
      <p:sp>
        <p:nvSpPr>
          <p:cNvPr id="7" name="TextBox 6">
            <a:extLst>
              <a:ext uri="{FF2B5EF4-FFF2-40B4-BE49-F238E27FC236}">
                <a16:creationId xmlns:a16="http://schemas.microsoft.com/office/drawing/2014/main" id="{766219BD-5521-0E29-BFA2-B0E1612D088B}"/>
              </a:ext>
            </a:extLst>
          </p:cNvPr>
          <p:cNvSpPr txBox="1"/>
          <p:nvPr/>
        </p:nvSpPr>
        <p:spPr>
          <a:xfrm>
            <a:off x="5412188" y="3715261"/>
            <a:ext cx="6637067" cy="2677656"/>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Estimating water usage:</a:t>
            </a:r>
          </a:p>
          <a:p>
            <a:pPr algn="l"/>
            <a:r>
              <a:rPr lang="en-US" sz="1400" b="0" i="0" dirty="0">
                <a:effectLst/>
                <a:latin typeface="fkGroteskNeue"/>
              </a:rPr>
              <a:t>50-100 gallons per person per day (up to 3,000 per month)</a:t>
            </a:r>
          </a:p>
          <a:p>
            <a:pPr algn="l"/>
            <a:r>
              <a:rPr lang="en-US" sz="1400" b="0" i="0" dirty="0">
                <a:effectLst/>
                <a:latin typeface="fkGroteskNeue"/>
              </a:rPr>
              <a:t>washing machine: 30 gallons per load</a:t>
            </a:r>
          </a:p>
          <a:p>
            <a:pPr algn="l"/>
            <a:r>
              <a:rPr lang="en-US" sz="1400" b="0" i="0" dirty="0">
                <a:effectLst/>
                <a:latin typeface="fkGroteskNeue"/>
              </a:rPr>
              <a:t>kitchen sink: 3 gallons per minute </a:t>
            </a:r>
          </a:p>
          <a:p>
            <a:pPr algn="l"/>
            <a:r>
              <a:rPr lang="en-US" sz="1400" b="0" i="0" dirty="0">
                <a:effectLst/>
                <a:latin typeface="fkGroteskNeue"/>
              </a:rPr>
              <a:t>Bathroom Sink: 2 gallons per minute</a:t>
            </a:r>
          </a:p>
          <a:p>
            <a:pPr algn="l"/>
            <a:r>
              <a:rPr lang="en-US" sz="1400" b="0" i="0" dirty="0">
                <a:effectLst/>
                <a:latin typeface="fkGroteskNeue"/>
              </a:rPr>
              <a:t>Shower: 5 gallons per minute</a:t>
            </a:r>
          </a:p>
          <a:p>
            <a:pPr algn="l"/>
            <a:endParaRPr lang="en-US" sz="1400" dirty="0">
              <a:latin typeface="fkGroteskNeue"/>
            </a:endParaRPr>
          </a:p>
          <a:p>
            <a:pPr algn="l"/>
            <a:r>
              <a:rPr lang="en-US" sz="1400" dirty="0">
                <a:latin typeface="fkGroteskNeue"/>
              </a:rPr>
              <a:t>Our usage: 50 weeks * 2 days + 2 weeks * 7 days = 114 days</a:t>
            </a:r>
          </a:p>
          <a:p>
            <a:pPr algn="l"/>
            <a:r>
              <a:rPr lang="en-US" sz="1400" dirty="0">
                <a:latin typeface="fkGroteskNeue"/>
              </a:rPr>
              <a:t>Per year: 114 days * 100 gallons * 4 people = 40,000 gallons/year</a:t>
            </a:r>
          </a:p>
          <a:p>
            <a:pPr algn="l"/>
            <a:endParaRPr lang="en-US" sz="1400" dirty="0">
              <a:latin typeface="fkGroteskNeue"/>
            </a:endParaRPr>
          </a:p>
          <a:p>
            <a:pPr algn="l"/>
            <a:r>
              <a:rPr lang="en-US" sz="1400" dirty="0">
                <a:latin typeface="fkGroteskNeue"/>
              </a:rPr>
              <a:t>sediment filter lasts 10K gallons – change every 3 months</a:t>
            </a:r>
          </a:p>
          <a:p>
            <a:pPr algn="l"/>
            <a:endParaRPr lang="en-US" sz="1400" dirty="0">
              <a:latin typeface="fkGroteskNeue"/>
            </a:endParaRPr>
          </a:p>
        </p:txBody>
      </p:sp>
    </p:spTree>
    <p:extLst>
      <p:ext uri="{BB962C8B-B14F-4D97-AF65-F5344CB8AC3E}">
        <p14:creationId xmlns:p14="http://schemas.microsoft.com/office/powerpoint/2010/main" val="171987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10259-B951-43D6-BB0A-27FB545096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1A1A83-05E2-7AD8-D698-5FADB2740DFF}"/>
              </a:ext>
            </a:extLst>
          </p:cNvPr>
          <p:cNvSpPr txBox="1"/>
          <p:nvPr/>
        </p:nvSpPr>
        <p:spPr>
          <a:xfrm>
            <a:off x="1" y="79785"/>
            <a:ext cx="4143982" cy="461665"/>
          </a:xfrm>
          <a:prstGeom prst="rect">
            <a:avLst/>
          </a:prstGeom>
          <a:noFill/>
        </p:spPr>
        <p:txBody>
          <a:bodyPr wrap="square" rtlCol="0">
            <a:spAutoFit/>
          </a:bodyPr>
          <a:lstStyle/>
          <a:p>
            <a:pPr algn="l"/>
            <a:r>
              <a:rPr lang="en-US" sz="2400" b="1" i="0" dirty="0">
                <a:solidFill>
                  <a:srgbClr val="0F0F0F"/>
                </a:solidFill>
                <a:effectLst/>
                <a:latin typeface="Roboto" panose="02000000000000000000" pitchFamily="2" charset="0"/>
              </a:rPr>
              <a:t>Iron &amp; Manganese Removal</a:t>
            </a:r>
          </a:p>
        </p:txBody>
      </p:sp>
      <p:sp>
        <p:nvSpPr>
          <p:cNvPr id="7" name="TextBox 6">
            <a:extLst>
              <a:ext uri="{FF2B5EF4-FFF2-40B4-BE49-F238E27FC236}">
                <a16:creationId xmlns:a16="http://schemas.microsoft.com/office/drawing/2014/main" id="{766219BD-5521-0E29-BFA2-B0E1612D088B}"/>
              </a:ext>
            </a:extLst>
          </p:cNvPr>
          <p:cNvSpPr txBox="1"/>
          <p:nvPr/>
        </p:nvSpPr>
        <p:spPr>
          <a:xfrm>
            <a:off x="125486" y="635730"/>
            <a:ext cx="8765596" cy="6124754"/>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Our house uses 40,000 gallons of water per year.  We currently have old Aqua-Pure APIF series residential iron and manganese reduction system Model APIF100DM. It was installed in 2014. The model was discontinued in 2016. It is a big tank filled with media that can last for 2-3 years before service appointments. </a:t>
            </a:r>
          </a:p>
          <a:p>
            <a:endParaRPr lang="en-US" sz="1400" dirty="0"/>
          </a:p>
          <a:p>
            <a:r>
              <a:rPr lang="en-US" sz="1400" dirty="0"/>
              <a:t>We can substitute it with a smaller wall-mounted system that uses replaceable cartridges. This change would offer several advantages: Space-saving, Easy DIY maintenance, cost effective (overall).</a:t>
            </a:r>
          </a:p>
          <a:p>
            <a:endParaRPr lang="en-US" sz="1400" dirty="0"/>
          </a:p>
          <a:p>
            <a:r>
              <a:rPr lang="en-US" sz="1400" dirty="0"/>
              <a:t>Example: multi-stage filtration system like the </a:t>
            </a:r>
            <a:r>
              <a:rPr lang="en-US" sz="1400" dirty="0" err="1"/>
              <a:t>iSpring</a:t>
            </a:r>
            <a:r>
              <a:rPr lang="en-US" sz="1400" dirty="0"/>
              <a:t> WGB32BM</a:t>
            </a:r>
          </a:p>
          <a:p>
            <a:r>
              <a:rPr lang="en-US" sz="1400" dirty="0"/>
              <a:t> - </a:t>
            </a:r>
            <a:r>
              <a:rPr lang="en-US" sz="1400" dirty="0">
                <a:hlinkClick r:id="rId3"/>
              </a:rPr>
              <a:t>https://www.youtube.com/watch?v=MSv1jDHGU_c</a:t>
            </a:r>
            <a:r>
              <a:rPr lang="en-US" sz="1400" dirty="0"/>
              <a:t> – video description</a:t>
            </a:r>
          </a:p>
          <a:p>
            <a:r>
              <a:rPr lang="en-US" sz="1400" dirty="0"/>
              <a:t> - </a:t>
            </a:r>
            <a:r>
              <a:rPr lang="en-US" sz="1400" dirty="0">
                <a:hlinkClick r:id="rId4"/>
              </a:rPr>
              <a:t>https://www.youtube.com/watch?v=svoIxJYPTXo</a:t>
            </a:r>
            <a:r>
              <a:rPr lang="en-US" sz="1400" dirty="0"/>
              <a:t>  - recent description (does not remove arsenic)</a:t>
            </a:r>
          </a:p>
          <a:p>
            <a:r>
              <a:rPr lang="en-US" sz="1400" dirty="0"/>
              <a:t> - </a:t>
            </a:r>
            <a:r>
              <a:rPr lang="en-US" sz="1400" dirty="0">
                <a:hlinkClick r:id="rId5"/>
              </a:rPr>
              <a:t>https://www.amazon.com/dp/B0776ZLQ1V</a:t>
            </a:r>
            <a:r>
              <a:rPr lang="en-US" sz="1400" dirty="0"/>
              <a:t> - replacement filters ($106)</a:t>
            </a:r>
          </a:p>
          <a:p>
            <a:r>
              <a:rPr lang="en-US" sz="1400" dirty="0"/>
              <a:t> - It has 3 stages of filtration, including specialized iron and manganese removal stage</a:t>
            </a:r>
            <a:br>
              <a:rPr lang="en-US" sz="1400" dirty="0"/>
            </a:br>
            <a:r>
              <a:rPr lang="en-US" sz="1400" dirty="0"/>
              <a:t>    1</a:t>
            </a:r>
            <a:r>
              <a:rPr lang="en-US" sz="1400" baseline="30000" dirty="0"/>
              <a:t>st</a:t>
            </a:r>
            <a:r>
              <a:rPr lang="en-US" sz="1400" dirty="0"/>
              <a:t> stage is a 5 micron sediment filter, 2</a:t>
            </a:r>
            <a:r>
              <a:rPr lang="en-US" sz="1400" baseline="30000" dirty="0"/>
              <a:t>nd</a:t>
            </a:r>
            <a:r>
              <a:rPr lang="en-US" sz="1400" dirty="0"/>
              <a:t> stage – carbon filter, 3</a:t>
            </a:r>
            <a:r>
              <a:rPr lang="en-US" sz="1400" baseline="30000" dirty="0"/>
              <a:t>rd</a:t>
            </a:r>
            <a:r>
              <a:rPr lang="en-US" sz="1400" dirty="0"/>
              <a:t> stage – specialized filter (Fe, Mg)</a:t>
            </a:r>
          </a:p>
          <a:p>
            <a:r>
              <a:rPr lang="en-US" sz="1400" dirty="0"/>
              <a:t> - Can handle up to 100,000 gallons before replacement</a:t>
            </a:r>
          </a:p>
          <a:p>
            <a:r>
              <a:rPr lang="en-US" sz="1400" dirty="0"/>
              <a:t> - Is wall-mounted and easy to install</a:t>
            </a:r>
          </a:p>
          <a:p>
            <a:r>
              <a:rPr lang="en-US" sz="1400" dirty="0"/>
              <a:t> - supports water flow up to 15 gallons per minute </a:t>
            </a:r>
          </a:p>
          <a:p>
            <a:endParaRPr lang="en-US" sz="800" dirty="0">
              <a:latin typeface="Menlo" panose="020B0609030804020204" pitchFamily="49" charset="0"/>
              <a:ea typeface="Menlo" panose="020B0609030804020204" pitchFamily="49" charset="0"/>
              <a:cs typeface="Menlo" panose="020B0609030804020204" pitchFamily="49" charset="0"/>
            </a:endParaRP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Feature                | Aqua-Pure APIF100DM[1][3]                | </a:t>
            </a:r>
            <a:r>
              <a:rPr lang="en-US" sz="1000" b="1" dirty="0" err="1">
                <a:solidFill>
                  <a:srgbClr val="0070C0"/>
                </a:solidFill>
                <a:latin typeface="Menlo" panose="020B0609030804020204" pitchFamily="49" charset="0"/>
                <a:ea typeface="Menlo" panose="020B0609030804020204" pitchFamily="49" charset="0"/>
                <a:cs typeface="Menlo" panose="020B0609030804020204" pitchFamily="49" charset="0"/>
              </a:rPr>
              <a:t>iSpring</a:t>
            </a:r>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WGB32BM[4][6]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Iron Reduction         | Handles high iron concentrations         | Reduces from 3.0 ppm → 0.01 ppm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Manganese Reduction    | Effective for manganese removal          | Reduces from 1.0 ppm → 0.01 ppm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Process                | Air-induced oxidation with MC-10MP media | Catalytic filtration (FM25B cartridge)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Max Contaminant Levels | Not explicitly stated                    | Iron ≤3 ppm, Manganese ≤1 ppm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pH Adjustment          | Built-in capability                      | Requires pre-adjusted pH water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Flow Capacity          | 6 GPM                                    | 15 GPM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Maintenance            | every 2-3 years                          | every 6-12 months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Installation           | Large floor-standing tank                | Compact wall-mounted system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Ph level               | adjusts automatically                    |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High Contaminant Levels| may be better ?                          |                                        |</a:t>
            </a:r>
          </a:p>
          <a:p>
            <a:endParaRPr lang="en-US" sz="800" dirty="0">
              <a:latin typeface="Menlo" panose="020B0609030804020204" pitchFamily="49" charset="0"/>
              <a:ea typeface="Menlo" panose="020B0609030804020204" pitchFamily="49" charset="0"/>
              <a:cs typeface="Menlo" panose="020B0609030804020204" pitchFamily="49" charset="0"/>
            </a:endParaRPr>
          </a:p>
          <a:p>
            <a:r>
              <a:rPr lang="en-US" sz="800" dirty="0">
                <a:latin typeface="Menlo" panose="020B0609030804020204" pitchFamily="49" charset="0"/>
                <a:ea typeface="Menlo" panose="020B0609030804020204" pitchFamily="49" charset="0"/>
                <a:cs typeface="Menlo" panose="020B0609030804020204" pitchFamily="49" charset="0"/>
              </a:rPr>
              <a:t>Note:</a:t>
            </a:r>
          </a:p>
          <a:p>
            <a:r>
              <a:rPr lang="en-US" sz="800" dirty="0">
                <a:latin typeface="Menlo" panose="020B0609030804020204" pitchFamily="49" charset="0"/>
                <a:ea typeface="Menlo" panose="020B0609030804020204" pitchFamily="49" charset="0"/>
                <a:cs typeface="Menlo" panose="020B0609030804020204" pitchFamily="49" charset="0"/>
              </a:rPr>
              <a:t>Manganese (Mn): Atomic # 25, transition metal</a:t>
            </a:r>
          </a:p>
          <a:p>
            <a:r>
              <a:rPr lang="en-US" sz="800" dirty="0">
                <a:latin typeface="Menlo" panose="020B0609030804020204" pitchFamily="49" charset="0"/>
                <a:ea typeface="Menlo" panose="020B0609030804020204" pitchFamily="49" charset="0"/>
                <a:cs typeface="Menlo" panose="020B0609030804020204" pitchFamily="49" charset="0"/>
              </a:rPr>
              <a:t>Magnesium (Mg): Atomic # 12, alkaline earth metal</a:t>
            </a:r>
          </a:p>
          <a:p>
            <a:r>
              <a:rPr lang="en-US" sz="800" dirty="0">
                <a:latin typeface="Menlo" panose="020B0609030804020204" pitchFamily="49" charset="0"/>
                <a:ea typeface="Menlo" panose="020B0609030804020204" pitchFamily="49" charset="0"/>
                <a:cs typeface="Menlo" panose="020B0609030804020204" pitchFamily="49" charset="0"/>
              </a:rPr>
              <a:t>Iron      (Fe): Atomic # 26</a:t>
            </a:r>
          </a:p>
        </p:txBody>
      </p:sp>
      <p:pic>
        <p:nvPicPr>
          <p:cNvPr id="8" name="Picture 7">
            <a:extLst>
              <a:ext uri="{FF2B5EF4-FFF2-40B4-BE49-F238E27FC236}">
                <a16:creationId xmlns:a16="http://schemas.microsoft.com/office/drawing/2014/main" id="{24B8EDD1-8A4D-1634-25FF-22689BD0050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408449" y="878534"/>
            <a:ext cx="2070924" cy="2442182"/>
          </a:xfrm>
          <a:prstGeom prst="rect">
            <a:avLst/>
          </a:prstGeom>
        </p:spPr>
      </p:pic>
      <p:pic>
        <p:nvPicPr>
          <p:cNvPr id="1026" name="Picture 2" descr="iSpring WGB32BM Whole House Water Filter System, Reduces Iron, Manganese,  Chlorine, Sediment, Taste, and Odor, 3-Stage Iron Filter Whole House">
            <a:extLst>
              <a:ext uri="{FF2B5EF4-FFF2-40B4-BE49-F238E27FC236}">
                <a16:creationId xmlns:a16="http://schemas.microsoft.com/office/drawing/2014/main" id="{29EA80E1-88DD-E9EB-EF65-E2D834D4671E}"/>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9040973" y="3429000"/>
            <a:ext cx="3025541" cy="2269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20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10259-B951-43D6-BB0A-27FB545096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1A1A83-05E2-7AD8-D698-5FADB2740DFF}"/>
              </a:ext>
            </a:extLst>
          </p:cNvPr>
          <p:cNvSpPr txBox="1"/>
          <p:nvPr/>
        </p:nvSpPr>
        <p:spPr>
          <a:xfrm>
            <a:off x="0" y="79785"/>
            <a:ext cx="6259397" cy="461665"/>
          </a:xfrm>
          <a:prstGeom prst="rect">
            <a:avLst/>
          </a:prstGeom>
          <a:noFill/>
        </p:spPr>
        <p:txBody>
          <a:bodyPr wrap="square" rtlCol="0">
            <a:spAutoFit/>
          </a:bodyPr>
          <a:lstStyle/>
          <a:p>
            <a:pPr algn="l"/>
            <a:r>
              <a:rPr lang="en-US" sz="2400" b="1" i="0" dirty="0">
                <a:solidFill>
                  <a:srgbClr val="0F0F0F"/>
                </a:solidFill>
                <a:effectLst/>
                <a:latin typeface="Roboto" panose="02000000000000000000" pitchFamily="2" charset="0"/>
              </a:rPr>
              <a:t>Iron &amp; Manganese whole-house Removal</a:t>
            </a:r>
          </a:p>
        </p:txBody>
      </p:sp>
      <p:sp>
        <p:nvSpPr>
          <p:cNvPr id="7" name="TextBox 6">
            <a:extLst>
              <a:ext uri="{FF2B5EF4-FFF2-40B4-BE49-F238E27FC236}">
                <a16:creationId xmlns:a16="http://schemas.microsoft.com/office/drawing/2014/main" id="{766219BD-5521-0E29-BFA2-B0E1612D088B}"/>
              </a:ext>
            </a:extLst>
          </p:cNvPr>
          <p:cNvSpPr txBox="1"/>
          <p:nvPr/>
        </p:nvSpPr>
        <p:spPr>
          <a:xfrm>
            <a:off x="1084303" y="740865"/>
            <a:ext cx="10350187" cy="1384995"/>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400" b="0" i="0" dirty="0">
                <a:solidFill>
                  <a:srgbClr val="0F1111"/>
                </a:solidFill>
                <a:effectLst/>
                <a:latin typeface="Amazon Ember"/>
              </a:rPr>
              <a:t>Moen 900-001 Flo Monitor/Shutoff - </a:t>
            </a:r>
            <a:r>
              <a:rPr lang="en-US" sz="1400" b="0" i="0" dirty="0">
                <a:effectLst/>
                <a:latin typeface="Roboto" panose="02000000000000000000" pitchFamily="2" charset="0"/>
                <a:hlinkClick r:id="rId3"/>
              </a:rPr>
              <a:t>https://www.amazon.com/dp/B00C03D01Q</a:t>
            </a:r>
            <a:endParaRPr lang="en-US" sz="1400" b="0" i="0" dirty="0">
              <a:solidFill>
                <a:srgbClr val="0F1111"/>
              </a:solidFill>
              <a:effectLst/>
              <a:latin typeface="Amazon Ember"/>
            </a:endParaRPr>
          </a:p>
          <a:p>
            <a:pPr marL="285750" indent="-285750">
              <a:buFont typeface="Arial" panose="020B0604020202020204" pitchFamily="34" charset="0"/>
              <a:buChar char="•"/>
            </a:pPr>
            <a:r>
              <a:rPr lang="en-US" sz="1400" dirty="0" err="1"/>
              <a:t>iSpring</a:t>
            </a:r>
            <a:r>
              <a:rPr lang="en-US" sz="1400" dirty="0"/>
              <a:t> WSP50ARB - 50 micron, Auto Flushing Module - </a:t>
            </a:r>
            <a:r>
              <a:rPr lang="en-US" sz="1400" dirty="0">
                <a:hlinkClick r:id="rId4"/>
              </a:rPr>
              <a:t>https://www.amazon.com/dp/B07XLP2T2Y</a:t>
            </a:r>
            <a:endParaRPr lang="en-US" sz="1400" dirty="0"/>
          </a:p>
          <a:p>
            <a:pPr marL="285750" indent="-285750">
              <a:buFont typeface="Arial" panose="020B0604020202020204" pitchFamily="34" charset="0"/>
              <a:buChar char="•"/>
            </a:pPr>
            <a:r>
              <a:rPr lang="en-US" sz="1400" b="0" i="0" dirty="0">
                <a:solidFill>
                  <a:srgbClr val="0F1111"/>
                </a:solidFill>
                <a:effectLst/>
                <a:latin typeface="Amazon Ember"/>
              </a:rPr>
              <a:t>Rusco 2" 100 Mesh Spin Down Sediment </a:t>
            </a:r>
            <a:r>
              <a:rPr lang="en-US" sz="1400" dirty="0">
                <a:hlinkClick r:id="rId5"/>
              </a:rPr>
              <a:t>https://</a:t>
            </a:r>
            <a:r>
              <a:rPr lang="en-US" sz="1400" dirty="0" err="1">
                <a:hlinkClick r:id="rId5"/>
              </a:rPr>
              <a:t>www.amazon.com</a:t>
            </a:r>
            <a:r>
              <a:rPr lang="en-US" sz="1400" dirty="0">
                <a:hlinkClick r:id="rId5"/>
              </a:rPr>
              <a:t>/</a:t>
            </a:r>
            <a:r>
              <a:rPr lang="en-US" sz="1400" dirty="0" err="1">
                <a:hlinkClick r:id="rId5"/>
              </a:rPr>
              <a:t>dp</a:t>
            </a:r>
            <a:r>
              <a:rPr lang="en-US" sz="1400" dirty="0">
                <a:hlinkClick r:id="rId5"/>
              </a:rPr>
              <a:t>/B005FYN8GE</a:t>
            </a:r>
            <a:endParaRPr lang="en-US" sz="1400" dirty="0"/>
          </a:p>
          <a:p>
            <a:pPr marL="285750" indent="-285750">
              <a:buFont typeface="Arial" panose="020B0604020202020204" pitchFamily="34" charset="0"/>
              <a:buChar char="•"/>
            </a:pPr>
            <a:r>
              <a:rPr lang="en-US" sz="1400" dirty="0" err="1"/>
              <a:t>iSpring</a:t>
            </a:r>
            <a:r>
              <a:rPr lang="en-US" sz="1400" dirty="0"/>
              <a:t> WGB32BM 3-stage filtration - </a:t>
            </a:r>
            <a:r>
              <a:rPr lang="en-US" sz="1400" dirty="0">
                <a:hlinkClick r:id="rId6"/>
              </a:rPr>
              <a:t>https://www.amazon.com/dp/B01FI3BLYM</a:t>
            </a:r>
            <a:endParaRPr lang="en-US" sz="1400" dirty="0"/>
          </a:p>
          <a:p>
            <a:pPr marL="285750" indent="-285750">
              <a:buFont typeface="Arial" panose="020B0604020202020204" pitchFamily="34" charset="0"/>
              <a:buChar char="•"/>
            </a:pPr>
            <a:r>
              <a:rPr lang="en-US" sz="1400" b="0" i="0" dirty="0" err="1">
                <a:effectLst/>
                <a:latin typeface="fkGroteskNeue"/>
              </a:rPr>
              <a:t>iSpring</a:t>
            </a:r>
            <a:r>
              <a:rPr lang="en-US" sz="1400" b="0" i="0" dirty="0">
                <a:effectLst/>
                <a:latin typeface="fkGroteskNeue"/>
              </a:rPr>
              <a:t> WGB12B 1-stage post-filter - </a:t>
            </a:r>
            <a:r>
              <a:rPr lang="en-US" sz="1400" b="0" i="0" dirty="0">
                <a:effectLst/>
                <a:latin typeface="fkGroteskNeue"/>
                <a:hlinkClick r:id="rId7"/>
              </a:rPr>
              <a:t>https://www.amazon.com/dp/B0785FZYM3</a:t>
            </a:r>
            <a:r>
              <a:rPr lang="en-US" sz="1400" b="0" i="0" dirty="0">
                <a:effectLst/>
                <a:latin typeface="fkGroteskNeue"/>
              </a:rPr>
              <a:t> (or 2</a:t>
            </a:r>
            <a:r>
              <a:rPr lang="en-US" sz="1400" b="0" i="0" baseline="30000" dirty="0">
                <a:effectLst/>
                <a:latin typeface="fkGroteskNeue"/>
              </a:rPr>
              <a:t>nd</a:t>
            </a:r>
            <a:r>
              <a:rPr lang="en-US" sz="1400" b="0" i="0" dirty="0">
                <a:effectLst/>
                <a:latin typeface="fkGroteskNeue"/>
              </a:rPr>
              <a:t> 3-stage filter)</a:t>
            </a:r>
          </a:p>
          <a:p>
            <a:pPr marL="285750" indent="-285750">
              <a:buFont typeface="Arial" panose="020B0604020202020204" pitchFamily="34" charset="0"/>
              <a:buChar char="•"/>
            </a:pPr>
            <a:r>
              <a:rPr lang="en-US" sz="1400" dirty="0" err="1"/>
              <a:t>iSpring</a:t>
            </a:r>
            <a:r>
              <a:rPr lang="en-US" sz="1400" dirty="0"/>
              <a:t> WCFM400K Iron and Manganese Water Filtration with regeneration </a:t>
            </a:r>
            <a:r>
              <a:rPr lang="en-US" sz="1400" dirty="0">
                <a:hlinkClick r:id="rId8"/>
              </a:rPr>
              <a:t>https://www.amazon.com/dp/B09L9HBWRX</a:t>
            </a:r>
            <a:endParaRPr lang="en-US" sz="1400" dirty="0"/>
          </a:p>
        </p:txBody>
      </p:sp>
      <p:pic>
        <p:nvPicPr>
          <p:cNvPr id="8" name="Picture 7">
            <a:extLst>
              <a:ext uri="{FF2B5EF4-FFF2-40B4-BE49-F238E27FC236}">
                <a16:creationId xmlns:a16="http://schemas.microsoft.com/office/drawing/2014/main" id="{24B8EDD1-8A4D-1634-25FF-22689BD0050D}"/>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904482" y="3033917"/>
            <a:ext cx="1435702" cy="1693083"/>
          </a:xfrm>
          <a:prstGeom prst="rect">
            <a:avLst/>
          </a:prstGeom>
          <a:ln>
            <a:solidFill>
              <a:srgbClr val="FF0000"/>
            </a:solidFill>
          </a:ln>
        </p:spPr>
      </p:pic>
      <p:pic>
        <p:nvPicPr>
          <p:cNvPr id="3" name="Picture 2">
            <a:extLst>
              <a:ext uri="{FF2B5EF4-FFF2-40B4-BE49-F238E27FC236}">
                <a16:creationId xmlns:a16="http://schemas.microsoft.com/office/drawing/2014/main" id="{9CF3806D-F64C-B15C-25EF-83C9772DC8CF}"/>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216500" y="2702250"/>
            <a:ext cx="1472861" cy="2442182"/>
          </a:xfrm>
          <a:prstGeom prst="rect">
            <a:avLst/>
          </a:prstGeom>
          <a:ln>
            <a:solidFill>
              <a:srgbClr val="FF0000"/>
            </a:solidFill>
          </a:ln>
        </p:spPr>
      </p:pic>
      <p:pic>
        <p:nvPicPr>
          <p:cNvPr id="5" name="Picture 4">
            <a:extLst>
              <a:ext uri="{FF2B5EF4-FFF2-40B4-BE49-F238E27FC236}">
                <a16:creationId xmlns:a16="http://schemas.microsoft.com/office/drawing/2014/main" id="{0650A8A4-4BF2-F3C0-A581-23487466D92B}"/>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688560" y="2342731"/>
            <a:ext cx="1081888" cy="1283343"/>
          </a:xfrm>
          <a:prstGeom prst="rect">
            <a:avLst/>
          </a:prstGeom>
          <a:ln>
            <a:solidFill>
              <a:srgbClr val="FF0000"/>
            </a:solidFill>
          </a:ln>
        </p:spPr>
      </p:pic>
      <p:sp>
        <p:nvSpPr>
          <p:cNvPr id="6" name="Down Arrow 5">
            <a:extLst>
              <a:ext uri="{FF2B5EF4-FFF2-40B4-BE49-F238E27FC236}">
                <a16:creationId xmlns:a16="http://schemas.microsoft.com/office/drawing/2014/main" id="{A8A4BF15-8595-9564-77BA-3D6D4C1DEB1C}"/>
              </a:ext>
            </a:extLst>
          </p:cNvPr>
          <p:cNvSpPr/>
          <p:nvPr/>
        </p:nvSpPr>
        <p:spPr>
          <a:xfrm rot="16200000">
            <a:off x="2876229" y="3728988"/>
            <a:ext cx="184790" cy="388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28E4B2BF-1A3F-542B-764B-302B60ABEB07}"/>
              </a:ext>
            </a:extLst>
          </p:cNvPr>
          <p:cNvSpPr/>
          <p:nvPr/>
        </p:nvSpPr>
        <p:spPr>
          <a:xfrm rot="16200000">
            <a:off x="5499757" y="3785714"/>
            <a:ext cx="184790" cy="388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CC402C4-8CF3-754A-E4EB-C2B38258D402}"/>
              </a:ext>
            </a:extLst>
          </p:cNvPr>
          <p:cNvSpPr txBox="1"/>
          <p:nvPr/>
        </p:nvSpPr>
        <p:spPr>
          <a:xfrm>
            <a:off x="5904482" y="4811518"/>
            <a:ext cx="1435701" cy="246221"/>
          </a:xfrm>
          <a:prstGeom prst="rect">
            <a:avLst/>
          </a:prstGeom>
          <a:solidFill>
            <a:schemeClr val="accent4">
              <a:lumMod val="20000"/>
              <a:lumOff val="80000"/>
            </a:schemeClr>
          </a:solidFill>
          <a:ln>
            <a:solidFill>
              <a:srgbClr val="FF0000"/>
            </a:solidFill>
          </a:ln>
        </p:spPr>
        <p:txBody>
          <a:bodyPr wrap="square" rtlCol="0">
            <a:spAutoFit/>
          </a:bodyPr>
          <a:lstStyle/>
          <a:p>
            <a:pPr algn="ctr" rtl="0">
              <a:buNone/>
            </a:pPr>
            <a:r>
              <a:rPr lang="en-US" sz="1000" b="0" i="0" u="none" strike="noStrike" dirty="0">
                <a:solidFill>
                  <a:srgbClr val="000000"/>
                </a:solidFill>
                <a:effectLst/>
                <a:latin typeface="Calibri" panose="020F0502020204030204" pitchFamily="34" charset="0"/>
                <a:cs typeface="Calibri" panose="020F0502020204030204" pitchFamily="34" charset="0"/>
              </a:rPr>
              <a:t>sed25, sed5, carbon</a:t>
            </a:r>
            <a:endParaRPr lang="en-US" sz="1000" b="0" dirty="0">
              <a:effectLst/>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1DDEF629-7298-9068-6625-3F06BD31C875}"/>
              </a:ext>
            </a:extLst>
          </p:cNvPr>
          <p:cNvSpPr txBox="1"/>
          <p:nvPr/>
        </p:nvSpPr>
        <p:spPr>
          <a:xfrm>
            <a:off x="9329029" y="4732140"/>
            <a:ext cx="1435701" cy="246221"/>
          </a:xfrm>
          <a:prstGeom prst="rect">
            <a:avLst/>
          </a:prstGeom>
          <a:solidFill>
            <a:schemeClr val="accent4">
              <a:lumMod val="20000"/>
              <a:lumOff val="80000"/>
            </a:schemeClr>
          </a:solidFill>
          <a:ln>
            <a:solidFill>
              <a:srgbClr val="FF0000"/>
            </a:solidFill>
          </a:ln>
        </p:spPr>
        <p:txBody>
          <a:bodyPr wrap="square" rtlCol="0">
            <a:spAutoFit/>
          </a:bodyPr>
          <a:lstStyle/>
          <a:p>
            <a:pPr algn="ctr" rtl="0">
              <a:buNone/>
            </a:pPr>
            <a:r>
              <a:rPr lang="en-US" sz="1000" b="0" i="0" u="none" strike="noStrike" dirty="0">
                <a:solidFill>
                  <a:srgbClr val="000000"/>
                </a:solidFill>
                <a:effectLst/>
                <a:latin typeface="Calibri" panose="020F0502020204030204" pitchFamily="34" charset="0"/>
                <a:cs typeface="Calibri" panose="020F0502020204030204" pitchFamily="34" charset="0"/>
              </a:rPr>
              <a:t>Fe/Mg, Fe/Mg, carbon</a:t>
            </a:r>
            <a:endParaRPr lang="en-US" sz="1000" b="0" dirty="0">
              <a:effectLst/>
              <a:latin typeface="Calibri" panose="020F0502020204030204" pitchFamily="34" charset="0"/>
              <a:cs typeface="Calibri" panose="020F0502020204030204" pitchFamily="34" charset="0"/>
            </a:endParaRPr>
          </a:p>
        </p:txBody>
      </p:sp>
      <p:sp>
        <p:nvSpPr>
          <p:cNvPr id="14" name="Down Arrow 13">
            <a:extLst>
              <a:ext uri="{FF2B5EF4-FFF2-40B4-BE49-F238E27FC236}">
                <a16:creationId xmlns:a16="http://schemas.microsoft.com/office/drawing/2014/main" id="{4AA5A146-F3AB-E013-E90A-9BA580F8B348}"/>
              </a:ext>
            </a:extLst>
          </p:cNvPr>
          <p:cNvSpPr/>
          <p:nvPr/>
        </p:nvSpPr>
        <p:spPr>
          <a:xfrm rot="16200000">
            <a:off x="8791522" y="3766934"/>
            <a:ext cx="184790" cy="388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9530C68-8C1F-A6A4-D056-0D9D3B80ECFD}"/>
              </a:ext>
            </a:extLst>
          </p:cNvPr>
          <p:cNvSpPr txBox="1"/>
          <p:nvPr/>
        </p:nvSpPr>
        <p:spPr>
          <a:xfrm>
            <a:off x="1309010" y="5202689"/>
            <a:ext cx="1305183" cy="246221"/>
          </a:xfrm>
          <a:prstGeom prst="rect">
            <a:avLst/>
          </a:prstGeom>
          <a:solidFill>
            <a:schemeClr val="accent4">
              <a:lumMod val="20000"/>
              <a:lumOff val="80000"/>
            </a:schemeClr>
          </a:solidFill>
          <a:ln>
            <a:solidFill>
              <a:srgbClr val="FF0000"/>
            </a:solidFill>
          </a:ln>
        </p:spPr>
        <p:txBody>
          <a:bodyPr wrap="square" rtlCol="0">
            <a:spAutoFit/>
          </a:bodyPr>
          <a:lstStyle/>
          <a:p>
            <a:pPr algn="ctr" rtl="0">
              <a:buNone/>
            </a:pPr>
            <a:r>
              <a:rPr lang="en-US" sz="1000" b="0" i="0" u="none" strike="noStrike" dirty="0">
                <a:solidFill>
                  <a:srgbClr val="000000"/>
                </a:solidFill>
                <a:effectLst/>
                <a:latin typeface="Calibri" panose="020F0502020204030204" pitchFamily="34" charset="0"/>
                <a:cs typeface="Calibri" panose="020F0502020204030204" pitchFamily="34" charset="0"/>
              </a:rPr>
              <a:t>Flo Monitor/Shutoff</a:t>
            </a:r>
            <a:endParaRPr lang="en-US" sz="1000" b="0" dirty="0">
              <a:effectLst/>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80BBD673-3B4E-AA0E-767E-D26D74400216}"/>
              </a:ext>
            </a:extLst>
          </p:cNvPr>
          <p:cNvSpPr txBox="1"/>
          <p:nvPr/>
        </p:nvSpPr>
        <p:spPr>
          <a:xfrm>
            <a:off x="3393401" y="3684287"/>
            <a:ext cx="1773974" cy="553998"/>
          </a:xfrm>
          <a:prstGeom prst="rect">
            <a:avLst/>
          </a:prstGeom>
          <a:solidFill>
            <a:schemeClr val="accent4">
              <a:lumMod val="20000"/>
              <a:lumOff val="80000"/>
            </a:schemeClr>
          </a:solidFill>
          <a:ln>
            <a:solidFill>
              <a:srgbClr val="FF0000"/>
            </a:solidFill>
          </a:ln>
        </p:spPr>
        <p:txBody>
          <a:bodyPr wrap="square" rtlCol="0">
            <a:spAutoFit/>
          </a:bodyPr>
          <a:lstStyle/>
          <a:p>
            <a:pPr algn="ctr" rtl="0">
              <a:buNone/>
            </a:pPr>
            <a:r>
              <a:rPr lang="en-US" sz="1000" b="0" i="0" u="none" strike="noStrike" dirty="0">
                <a:solidFill>
                  <a:srgbClr val="000000"/>
                </a:solidFill>
                <a:effectLst/>
                <a:latin typeface="Calibri" panose="020F0502020204030204" pitchFamily="34" charset="0"/>
                <a:cs typeface="Calibri" panose="020F0502020204030204" pitchFamily="34" charset="0"/>
              </a:rPr>
              <a:t>Auto-Flushing Sediment Filter</a:t>
            </a:r>
          </a:p>
          <a:p>
            <a:pPr algn="ctr" rtl="0">
              <a:buNone/>
            </a:pPr>
            <a:r>
              <a:rPr lang="en-US" sz="1000" dirty="0">
                <a:solidFill>
                  <a:srgbClr val="000000"/>
                </a:solidFill>
                <a:latin typeface="Calibri" panose="020F0502020204030204" pitchFamily="34" charset="0"/>
                <a:cs typeface="Calibri" panose="020F0502020204030204" pitchFamily="34" charset="0"/>
              </a:rPr>
              <a:t>or </a:t>
            </a:r>
          </a:p>
          <a:p>
            <a:pPr algn="ctr" rtl="0">
              <a:buNone/>
            </a:pPr>
            <a:r>
              <a:rPr lang="en-US" sz="1000" dirty="0">
                <a:solidFill>
                  <a:srgbClr val="000000"/>
                </a:solidFill>
                <a:latin typeface="Calibri" panose="020F0502020204030204" pitchFamily="34" charset="0"/>
                <a:cs typeface="Calibri" panose="020F0502020204030204" pitchFamily="34" charset="0"/>
              </a:rPr>
              <a:t>Rusco Spin Down Filter 2- inch</a:t>
            </a:r>
          </a:p>
        </p:txBody>
      </p:sp>
      <p:sp>
        <p:nvSpPr>
          <p:cNvPr id="17" name="TextBox 16">
            <a:extLst>
              <a:ext uri="{FF2B5EF4-FFF2-40B4-BE49-F238E27FC236}">
                <a16:creationId xmlns:a16="http://schemas.microsoft.com/office/drawing/2014/main" id="{9209C4D5-1FE1-9C9F-C004-DA779532FA82}"/>
              </a:ext>
            </a:extLst>
          </p:cNvPr>
          <p:cNvSpPr txBox="1"/>
          <p:nvPr/>
        </p:nvSpPr>
        <p:spPr>
          <a:xfrm>
            <a:off x="7507639" y="4679327"/>
            <a:ext cx="1715037" cy="1631216"/>
          </a:xfrm>
          <a:prstGeom prst="rect">
            <a:avLst/>
          </a:prstGeom>
          <a:solidFill>
            <a:schemeClr val="accent4">
              <a:lumMod val="20000"/>
              <a:lumOff val="80000"/>
            </a:schemeClr>
          </a:solidFill>
          <a:ln>
            <a:solidFill>
              <a:srgbClr val="FF0000"/>
            </a:solidFill>
          </a:ln>
        </p:spPr>
        <p:txBody>
          <a:bodyPr wrap="square" rtlCol="0">
            <a:spAutoFit/>
          </a:bodyPr>
          <a:lstStyle/>
          <a:p>
            <a:r>
              <a:rPr lang="en-US" sz="1000" dirty="0"/>
              <a:t>Aqua-Pure Fe/Mg</a:t>
            </a:r>
          </a:p>
          <a:p>
            <a:r>
              <a:rPr lang="en-US" sz="1000" dirty="0"/>
              <a:t>Reduction System</a:t>
            </a:r>
          </a:p>
          <a:p>
            <a:r>
              <a:rPr lang="en-US" sz="1000" dirty="0"/>
              <a:t>Model APIF100DM</a:t>
            </a:r>
          </a:p>
          <a:p>
            <a:r>
              <a:rPr lang="en-US" sz="1000" dirty="0"/>
              <a:t>or</a:t>
            </a:r>
          </a:p>
          <a:p>
            <a:r>
              <a:rPr lang="en-US" sz="1000" dirty="0" err="1"/>
              <a:t>iSpring</a:t>
            </a:r>
            <a:r>
              <a:rPr lang="en-US" sz="1000" dirty="0"/>
              <a:t> WCFM400K Whole House Central Iron and Manganese Water Filter Filtration System</a:t>
            </a:r>
          </a:p>
          <a:p>
            <a:r>
              <a:rPr lang="en-US" sz="1000" dirty="0">
                <a:hlinkClick r:id="rId8"/>
              </a:rPr>
              <a:t>https://www.amazon.com/dp/B09L9HBWRX</a:t>
            </a:r>
            <a:endParaRPr lang="en-US" sz="1000" dirty="0"/>
          </a:p>
        </p:txBody>
      </p:sp>
      <p:pic>
        <p:nvPicPr>
          <p:cNvPr id="1026" name="Picture 2" descr="APIF100DM - 3M Aqua-Pure APIF100DM - APIF100DM Iron Reduction System with  Dome">
            <a:extLst>
              <a:ext uri="{FF2B5EF4-FFF2-40B4-BE49-F238E27FC236}">
                <a16:creationId xmlns:a16="http://schemas.microsoft.com/office/drawing/2014/main" id="{989523B1-8C29-A69E-44D1-F4EF76D2034C}"/>
              </a:ext>
            </a:extLst>
          </p:cNvPr>
          <p:cNvPicPr>
            <a:picLocks noChangeAspect="1" noChangeArrowheads="1"/>
          </p:cNvPicPr>
          <p:nvPr/>
        </p:nvPicPr>
        <p:blipFill rotWithShape="1">
          <a:blip r:embed="rId12" cstate="email">
            <a:extLst>
              <a:ext uri="{28A0092B-C50C-407E-A947-70E740481C1C}">
                <a14:useLocalDpi xmlns:a14="http://schemas.microsoft.com/office/drawing/2010/main"/>
              </a:ext>
            </a:extLst>
          </a:blip>
          <a:srcRect/>
          <a:stretch/>
        </p:blipFill>
        <p:spPr bwMode="auto">
          <a:xfrm flipH="1">
            <a:off x="8100534" y="3028903"/>
            <a:ext cx="338273" cy="1645284"/>
          </a:xfrm>
          <a:prstGeom prst="rect">
            <a:avLst/>
          </a:prstGeom>
          <a:noFill/>
          <a:extLst>
            <a:ext uri="{909E8E84-426E-40DD-AFC4-6F175D3DCCD1}">
              <a14:hiddenFill xmlns:a14="http://schemas.microsoft.com/office/drawing/2010/main">
                <a:solidFill>
                  <a:srgbClr val="FFFFFF"/>
                </a:solidFill>
              </a14:hiddenFill>
            </a:ext>
          </a:extLst>
        </p:spPr>
      </p:pic>
      <p:sp>
        <p:nvSpPr>
          <p:cNvPr id="18" name="Down Arrow 17">
            <a:extLst>
              <a:ext uri="{FF2B5EF4-FFF2-40B4-BE49-F238E27FC236}">
                <a16:creationId xmlns:a16="http://schemas.microsoft.com/office/drawing/2014/main" id="{7E328EF5-8483-4CDC-8ADC-D7B7B4C6A656}"/>
              </a:ext>
            </a:extLst>
          </p:cNvPr>
          <p:cNvSpPr/>
          <p:nvPr/>
        </p:nvSpPr>
        <p:spPr>
          <a:xfrm rot="16200000">
            <a:off x="7610315" y="3778501"/>
            <a:ext cx="184790" cy="388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C9F42DC4-B15D-E2D9-04E1-050A3069D67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329028" y="2984403"/>
            <a:ext cx="1435702" cy="1693083"/>
          </a:xfrm>
          <a:prstGeom prst="rect">
            <a:avLst/>
          </a:prstGeom>
          <a:ln>
            <a:solidFill>
              <a:srgbClr val="FF0000"/>
            </a:solidFill>
          </a:ln>
        </p:spPr>
      </p:pic>
      <p:pic>
        <p:nvPicPr>
          <p:cNvPr id="20" name="Picture 19">
            <a:extLst>
              <a:ext uri="{FF2B5EF4-FFF2-40B4-BE49-F238E27FC236}">
                <a16:creationId xmlns:a16="http://schemas.microsoft.com/office/drawing/2014/main" id="{701E9885-377B-A62D-0AB1-52DA218F852E}"/>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865760" y="4321353"/>
            <a:ext cx="696613" cy="1839206"/>
          </a:xfrm>
          <a:prstGeom prst="rect">
            <a:avLst/>
          </a:prstGeom>
          <a:ln>
            <a:solidFill>
              <a:srgbClr val="FF0000"/>
            </a:solidFill>
          </a:ln>
        </p:spPr>
      </p:pic>
    </p:spTree>
    <p:extLst>
      <p:ext uri="{BB962C8B-B14F-4D97-AF65-F5344CB8AC3E}">
        <p14:creationId xmlns:p14="http://schemas.microsoft.com/office/powerpoint/2010/main" val="225987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00C257-2E9B-4875-698C-A97E753CCD3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6648" y="177626"/>
            <a:ext cx="6521739" cy="4632370"/>
          </a:xfrm>
          <a:prstGeom prst="rect">
            <a:avLst/>
          </a:prstGeom>
        </p:spPr>
      </p:pic>
      <p:sp>
        <p:nvSpPr>
          <p:cNvPr id="3" name="TextBox 2">
            <a:extLst>
              <a:ext uri="{FF2B5EF4-FFF2-40B4-BE49-F238E27FC236}">
                <a16:creationId xmlns:a16="http://schemas.microsoft.com/office/drawing/2014/main" id="{D4FFA798-33DE-E4EC-D1CC-81C127EE9366}"/>
              </a:ext>
            </a:extLst>
          </p:cNvPr>
          <p:cNvSpPr txBox="1"/>
          <p:nvPr/>
        </p:nvSpPr>
        <p:spPr>
          <a:xfrm>
            <a:off x="7610894" y="55510"/>
            <a:ext cx="4162963" cy="523220"/>
          </a:xfrm>
          <a:prstGeom prst="rect">
            <a:avLst/>
          </a:prstGeom>
          <a:noFill/>
        </p:spPr>
        <p:txBody>
          <a:bodyPr wrap="square" rtlCol="0">
            <a:spAutoFit/>
          </a:bodyPr>
          <a:lstStyle/>
          <a:p>
            <a:r>
              <a:rPr lang="en-US" sz="1400"/>
              <a:t>Good overview of how well and tanks work together:</a:t>
            </a:r>
            <a:br>
              <a:rPr lang="en-US" sz="1400"/>
            </a:br>
            <a:r>
              <a:rPr lang="en-US" sz="1400"/>
              <a:t>.. </a:t>
            </a:r>
            <a:r>
              <a:rPr lang="en-US" sz="1400">
                <a:hlinkClick r:id="rId3"/>
              </a:rPr>
              <a:t>https://www.youtube.com/watch?v=X4TZoFIsE2w</a:t>
            </a:r>
            <a:endParaRPr lang="en-US" sz="1400"/>
          </a:p>
        </p:txBody>
      </p:sp>
      <p:pic>
        <p:nvPicPr>
          <p:cNvPr id="5" name="Picture 4">
            <a:extLst>
              <a:ext uri="{FF2B5EF4-FFF2-40B4-BE49-F238E27FC236}">
                <a16:creationId xmlns:a16="http://schemas.microsoft.com/office/drawing/2014/main" id="{0715600A-4014-50EA-5DCD-38FB9266DDB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741085" y="611200"/>
            <a:ext cx="3670126" cy="2141216"/>
          </a:xfrm>
          <a:prstGeom prst="rect">
            <a:avLst/>
          </a:prstGeom>
        </p:spPr>
      </p:pic>
      <p:sp>
        <p:nvSpPr>
          <p:cNvPr id="6" name="TextBox 5">
            <a:extLst>
              <a:ext uri="{FF2B5EF4-FFF2-40B4-BE49-F238E27FC236}">
                <a16:creationId xmlns:a16="http://schemas.microsoft.com/office/drawing/2014/main" id="{BF36CA4E-9BCB-1838-CDC0-E268EDAC5BCC}"/>
              </a:ext>
            </a:extLst>
          </p:cNvPr>
          <p:cNvSpPr txBox="1"/>
          <p:nvPr/>
        </p:nvSpPr>
        <p:spPr>
          <a:xfrm>
            <a:off x="1215100" y="5671047"/>
            <a:ext cx="5235805" cy="1169551"/>
          </a:xfrm>
          <a:prstGeom prst="rect">
            <a:avLst/>
          </a:prstGeom>
          <a:noFill/>
        </p:spPr>
        <p:txBody>
          <a:bodyPr wrap="square" rtlCol="0">
            <a:spAutoFit/>
          </a:bodyPr>
          <a:lstStyle/>
          <a:p>
            <a:pPr marL="285750" indent="-285750">
              <a:buFont typeface="Arial" panose="020B0604020202020204" pitchFamily="34" charset="0"/>
              <a:buChar char="•"/>
            </a:pPr>
            <a:r>
              <a:rPr lang="en-US" sz="1400"/>
              <a:t>Check valve (passes water only in one direction)</a:t>
            </a:r>
          </a:p>
          <a:p>
            <a:pPr marL="285750" indent="-285750">
              <a:buFont typeface="Arial" panose="020B0604020202020204" pitchFamily="34" charset="0"/>
              <a:buChar char="•"/>
            </a:pPr>
            <a:r>
              <a:rPr lang="en-US" sz="1400" b="1">
                <a:solidFill>
                  <a:srgbClr val="FF0000"/>
                </a:solidFill>
              </a:rPr>
              <a:t>"Well-T" or "Well Manifold"</a:t>
            </a:r>
            <a:br>
              <a:rPr lang="en-US" sz="1400"/>
            </a:br>
            <a:r>
              <a:rPr lang="en-US" sz="1400"/>
              <a:t>The gaige shows pressure as it goes up/down</a:t>
            </a:r>
            <a:br>
              <a:rPr lang="en-US" sz="1400"/>
            </a:br>
            <a:r>
              <a:rPr lang="en-US" sz="1400"/>
              <a:t>Pressure switch turns pump on/off</a:t>
            </a:r>
            <a:br>
              <a:rPr lang="en-US" sz="1400"/>
            </a:br>
            <a:r>
              <a:rPr lang="en-US" sz="1400"/>
              <a:t>Safety switch (safety valve) to release pressure above ... (75 psi ?)</a:t>
            </a:r>
          </a:p>
        </p:txBody>
      </p:sp>
      <p:pic>
        <p:nvPicPr>
          <p:cNvPr id="7" name="Picture 6">
            <a:extLst>
              <a:ext uri="{FF2B5EF4-FFF2-40B4-BE49-F238E27FC236}">
                <a16:creationId xmlns:a16="http://schemas.microsoft.com/office/drawing/2014/main" id="{BAB19D81-C676-39C9-D0A7-0163509A7F1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66552" y="3780802"/>
            <a:ext cx="3281541" cy="1890245"/>
          </a:xfrm>
          <a:prstGeom prst="rect">
            <a:avLst/>
          </a:prstGeom>
        </p:spPr>
      </p:pic>
      <p:sp>
        <p:nvSpPr>
          <p:cNvPr id="8" name="Right Arrow 7">
            <a:extLst>
              <a:ext uri="{FF2B5EF4-FFF2-40B4-BE49-F238E27FC236}">
                <a16:creationId xmlns:a16="http://schemas.microsoft.com/office/drawing/2014/main" id="{CE25F385-45EA-0DE0-64F6-34CBF533582B}"/>
              </a:ext>
            </a:extLst>
          </p:cNvPr>
          <p:cNvSpPr/>
          <p:nvPr/>
        </p:nvSpPr>
        <p:spPr>
          <a:xfrm rot="20404076" flipV="1">
            <a:off x="6162420" y="5649089"/>
            <a:ext cx="1649033" cy="22690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F9C2C459-DE34-505D-2276-648D75B4F33F}"/>
              </a:ext>
            </a:extLst>
          </p:cNvPr>
          <p:cNvSpPr/>
          <p:nvPr/>
        </p:nvSpPr>
        <p:spPr>
          <a:xfrm rot="16423705">
            <a:off x="2379489" y="4258624"/>
            <a:ext cx="2478784" cy="23455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E541FAC-5213-E374-C754-CF510BFFDCF1}"/>
              </a:ext>
            </a:extLst>
          </p:cNvPr>
          <p:cNvSpPr txBox="1"/>
          <p:nvPr/>
        </p:nvSpPr>
        <p:spPr>
          <a:xfrm>
            <a:off x="7875112" y="5688615"/>
            <a:ext cx="3670126" cy="738664"/>
          </a:xfrm>
          <a:prstGeom prst="rect">
            <a:avLst/>
          </a:prstGeom>
          <a:noFill/>
        </p:spPr>
        <p:txBody>
          <a:bodyPr wrap="square" rtlCol="0">
            <a:spAutoFit/>
          </a:bodyPr>
          <a:lstStyle/>
          <a:p>
            <a:r>
              <a:rPr lang="en-US" sz="1400" dirty="0">
                <a:hlinkClick r:id="rId6"/>
              </a:rPr>
              <a:t>https://www.amazon.com/Harvard-Boshart-installation-Pressure-pressure/dp/B078WCYK88</a:t>
            </a:r>
            <a:r>
              <a:rPr lang="en-US" sz="1400" dirty="0"/>
              <a:t> </a:t>
            </a:r>
          </a:p>
          <a:p>
            <a:r>
              <a:rPr lang="en-US" sz="1400" b="1" dirty="0">
                <a:solidFill>
                  <a:srgbClr val="FF0000"/>
                </a:solidFill>
              </a:rPr>
              <a:t>$115</a:t>
            </a:r>
          </a:p>
        </p:txBody>
      </p:sp>
    </p:spTree>
    <p:extLst>
      <p:ext uri="{BB962C8B-B14F-4D97-AF65-F5344CB8AC3E}">
        <p14:creationId xmlns:p14="http://schemas.microsoft.com/office/powerpoint/2010/main" val="244311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57653A-2EE0-DEBC-A2B7-206AC9A7185D}"/>
              </a:ext>
            </a:extLst>
          </p:cNvPr>
          <p:cNvSpPr txBox="1"/>
          <p:nvPr/>
        </p:nvSpPr>
        <p:spPr>
          <a:xfrm>
            <a:off x="6812563" y="400799"/>
            <a:ext cx="4065499" cy="1908215"/>
          </a:xfrm>
          <a:prstGeom prst="rect">
            <a:avLst/>
          </a:prstGeom>
          <a:noFill/>
        </p:spPr>
        <p:txBody>
          <a:bodyPr wrap="square" rtlCol="0">
            <a:spAutoFit/>
          </a:bodyPr>
          <a:lstStyle/>
          <a:p>
            <a:r>
              <a:rPr lang="en-US" sz="1400" dirty="0"/>
              <a:t>Why </a:t>
            </a:r>
            <a:r>
              <a:rPr lang="en-US" sz="1400" dirty="0" err="1"/>
              <a:t>WellXTrol</a:t>
            </a:r>
            <a:r>
              <a:rPr lang="en-US" sz="1400" dirty="0"/>
              <a:t> is the BEST Water Well Pressure Tank. </a:t>
            </a:r>
          </a:p>
          <a:p>
            <a:r>
              <a:rPr lang="en-US" sz="1400" dirty="0"/>
              <a:t>(150 PSI) </a:t>
            </a:r>
          </a:p>
          <a:p>
            <a:r>
              <a:rPr lang="en-US" sz="1000" dirty="0"/>
              <a:t>.. </a:t>
            </a:r>
            <a:r>
              <a:rPr lang="en-US" sz="1000" dirty="0">
                <a:hlinkClick r:id="rId2"/>
              </a:rPr>
              <a:t>https://www.youtube.com/watch?v=MmHRJSzZltI</a:t>
            </a:r>
            <a:endParaRPr lang="en-US" sz="1000" dirty="0"/>
          </a:p>
          <a:p>
            <a:endParaRPr lang="en-US" sz="1400" dirty="0"/>
          </a:p>
          <a:p>
            <a:r>
              <a:rPr lang="en-US" sz="1400" dirty="0"/>
              <a:t>How </a:t>
            </a:r>
            <a:r>
              <a:rPr lang="en-US" sz="1400" dirty="0" err="1"/>
              <a:t>WellXTroll</a:t>
            </a:r>
            <a:r>
              <a:rPr lang="en-US" sz="1400" dirty="0"/>
              <a:t> tanks are made</a:t>
            </a:r>
          </a:p>
          <a:p>
            <a:r>
              <a:rPr lang="en-US" sz="1000" dirty="0"/>
              <a:t>.. </a:t>
            </a:r>
            <a:r>
              <a:rPr lang="en-US" sz="1000" dirty="0">
                <a:hlinkClick r:id="rId3"/>
              </a:rPr>
              <a:t>https://www.youtube.com/watch?v=IhBifh7nCtg</a:t>
            </a:r>
            <a:endParaRPr lang="en-US" sz="1000" dirty="0"/>
          </a:p>
          <a:p>
            <a:endParaRPr lang="en-US" sz="1400" dirty="0"/>
          </a:p>
          <a:p>
            <a:r>
              <a:rPr lang="en-US" sz="1400" dirty="0"/>
              <a:t>Shop </a:t>
            </a:r>
            <a:r>
              <a:rPr lang="en-US" sz="1400" dirty="0" err="1"/>
              <a:t>Amtrol</a:t>
            </a:r>
            <a:r>
              <a:rPr lang="en-US" sz="1400" dirty="0"/>
              <a:t> Well-X-</a:t>
            </a:r>
            <a:r>
              <a:rPr lang="en-US" sz="1400" dirty="0" err="1"/>
              <a:t>Trol</a:t>
            </a:r>
            <a:r>
              <a:rPr lang="en-US" sz="1400" dirty="0"/>
              <a:t> tanks ($700-$1,000):</a:t>
            </a:r>
          </a:p>
          <a:p>
            <a:r>
              <a:rPr lang="en-US" sz="1000" dirty="0"/>
              <a:t>.. </a:t>
            </a:r>
            <a:r>
              <a:rPr lang="en-US" sz="1000" dirty="0">
                <a:hlinkClick r:id="rId4"/>
              </a:rPr>
              <a:t>https://www.rcworst.com/Amtrol/Well-X-Trol-c225.html</a:t>
            </a:r>
            <a:endParaRPr lang="en-US" sz="1000" dirty="0"/>
          </a:p>
        </p:txBody>
      </p:sp>
      <p:pic>
        <p:nvPicPr>
          <p:cNvPr id="3" name="Picture 2">
            <a:extLst>
              <a:ext uri="{FF2B5EF4-FFF2-40B4-BE49-F238E27FC236}">
                <a16:creationId xmlns:a16="http://schemas.microsoft.com/office/drawing/2014/main" id="{7ADB0ECE-D5DF-922D-7CE6-23B98691D7F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157589" y="673745"/>
            <a:ext cx="1955800" cy="5422900"/>
          </a:xfrm>
          <a:prstGeom prst="rect">
            <a:avLst/>
          </a:prstGeom>
        </p:spPr>
      </p:pic>
      <p:sp>
        <p:nvSpPr>
          <p:cNvPr id="4" name="TextBox 3">
            <a:extLst>
              <a:ext uri="{FF2B5EF4-FFF2-40B4-BE49-F238E27FC236}">
                <a16:creationId xmlns:a16="http://schemas.microsoft.com/office/drawing/2014/main" id="{BCE4B47E-2CD3-53EB-166D-BFA25D1479B3}"/>
              </a:ext>
            </a:extLst>
          </p:cNvPr>
          <p:cNvSpPr txBox="1"/>
          <p:nvPr/>
        </p:nvSpPr>
        <p:spPr>
          <a:xfrm>
            <a:off x="204735" y="350579"/>
            <a:ext cx="3747155" cy="2462213"/>
          </a:xfrm>
          <a:prstGeom prst="rect">
            <a:avLst/>
          </a:prstGeom>
          <a:noFill/>
        </p:spPr>
        <p:txBody>
          <a:bodyPr wrap="square" rtlCol="0">
            <a:spAutoFit/>
          </a:bodyPr>
          <a:lstStyle/>
          <a:p>
            <a:r>
              <a:rPr lang="en-US" sz="1400" b="0" i="0" dirty="0">
                <a:solidFill>
                  <a:srgbClr val="202124"/>
                </a:solidFill>
                <a:effectLst/>
                <a:latin typeface="Google Sans"/>
              </a:rPr>
              <a:t>The recommended pressure is 40-60 psi.</a:t>
            </a:r>
          </a:p>
          <a:p>
            <a:r>
              <a:rPr lang="en-US" sz="1400" b="0" i="0" dirty="0">
                <a:solidFill>
                  <a:srgbClr val="202124"/>
                </a:solidFill>
                <a:effectLst/>
                <a:latin typeface="Google Sans"/>
              </a:rPr>
              <a:t>If tank and pressure switch are in the basement, </a:t>
            </a:r>
          </a:p>
          <a:p>
            <a:r>
              <a:rPr lang="en-US" sz="1400" dirty="0">
                <a:solidFill>
                  <a:srgbClr val="202124"/>
                </a:solidFill>
                <a:latin typeface="Google Sans"/>
              </a:rPr>
              <a:t>and the water sink is upstairs 5 meters up, </a:t>
            </a:r>
          </a:p>
          <a:p>
            <a:r>
              <a:rPr lang="en-US" sz="1400" dirty="0">
                <a:solidFill>
                  <a:srgbClr val="202124"/>
                </a:solidFill>
                <a:latin typeface="Google Sans"/>
              </a:rPr>
              <a:t>we will lose 5 m * 1.421 psi = 7.1 psi</a:t>
            </a:r>
          </a:p>
          <a:p>
            <a:endParaRPr lang="en-US" sz="1400" b="0" i="0" dirty="0">
              <a:solidFill>
                <a:srgbClr val="202124"/>
              </a:solidFill>
              <a:effectLst/>
              <a:latin typeface="Google Sans"/>
            </a:endParaRPr>
          </a:p>
          <a:p>
            <a:r>
              <a:rPr lang="en-US" sz="1400" dirty="0">
                <a:solidFill>
                  <a:srgbClr val="202124"/>
                </a:solidFill>
                <a:latin typeface="Google Sans"/>
              </a:rPr>
              <a:t>Pressure decrease </a:t>
            </a:r>
            <a:r>
              <a:rPr lang="en-US" sz="1400" b="0" i="0" dirty="0">
                <a:solidFill>
                  <a:srgbClr val="202124"/>
                </a:solidFill>
                <a:effectLst/>
                <a:latin typeface="Google Sans"/>
              </a:rPr>
              <a:t>due to elevation:</a:t>
            </a:r>
          </a:p>
          <a:p>
            <a:r>
              <a:rPr lang="en-US" sz="1400" dirty="0">
                <a:solidFill>
                  <a:srgbClr val="202124"/>
                </a:solidFill>
                <a:latin typeface="Google Sans"/>
              </a:rPr>
              <a:t>   0.433 psi per foot of elevation</a:t>
            </a:r>
            <a:endParaRPr lang="en-US" sz="1400" b="0" i="0" dirty="0">
              <a:solidFill>
                <a:srgbClr val="202124"/>
              </a:solidFill>
              <a:effectLst/>
              <a:latin typeface="Google Sans"/>
            </a:endParaRPr>
          </a:p>
          <a:p>
            <a:r>
              <a:rPr lang="en-US" sz="1400" b="0" i="0" dirty="0">
                <a:solidFill>
                  <a:srgbClr val="202124"/>
                </a:solidFill>
                <a:effectLst/>
                <a:latin typeface="Google Sans"/>
              </a:rPr>
              <a:t>   1.421 psi per meter of elevation</a:t>
            </a:r>
          </a:p>
          <a:p>
            <a:endParaRPr lang="en-US" sz="1400" dirty="0">
              <a:solidFill>
                <a:srgbClr val="202124"/>
              </a:solidFill>
              <a:latin typeface="Google Sans"/>
            </a:endParaRPr>
          </a:p>
          <a:p>
            <a:r>
              <a:rPr lang="en-US" sz="1400" b="0" i="0" dirty="0">
                <a:solidFill>
                  <a:srgbClr val="202124"/>
                </a:solidFill>
                <a:effectLst/>
                <a:latin typeface="Google Sans"/>
              </a:rPr>
              <a:t>So, </a:t>
            </a:r>
            <a:r>
              <a:rPr lang="en-US" sz="1400" dirty="0">
                <a:solidFill>
                  <a:srgbClr val="202124"/>
                </a:solidFill>
                <a:latin typeface="Google Sans"/>
              </a:rPr>
              <a:t>we need at least 50 psi downstairs</a:t>
            </a:r>
            <a:endParaRPr lang="en-US" sz="1400" b="0" i="0" dirty="0">
              <a:solidFill>
                <a:srgbClr val="202124"/>
              </a:solidFill>
              <a:effectLst/>
              <a:latin typeface="Google Sans"/>
            </a:endParaRPr>
          </a:p>
          <a:p>
            <a:r>
              <a:rPr lang="en-US" sz="1400" b="0" i="0" dirty="0">
                <a:solidFill>
                  <a:srgbClr val="202124"/>
                </a:solidFill>
                <a:effectLst/>
                <a:latin typeface="Google Sans"/>
              </a:rPr>
              <a:t>to ensure </a:t>
            </a:r>
            <a:r>
              <a:rPr lang="en-US" sz="1400" dirty="0">
                <a:solidFill>
                  <a:srgbClr val="202124"/>
                </a:solidFill>
                <a:latin typeface="Google Sans"/>
              </a:rPr>
              <a:t>at least 40 psi upstairs.</a:t>
            </a:r>
          </a:p>
        </p:txBody>
      </p:sp>
      <p:sp>
        <p:nvSpPr>
          <p:cNvPr id="5" name="TextBox 4">
            <a:extLst>
              <a:ext uri="{FF2B5EF4-FFF2-40B4-BE49-F238E27FC236}">
                <a16:creationId xmlns:a16="http://schemas.microsoft.com/office/drawing/2014/main" id="{5A717063-1323-D26D-881F-F1707ADCEA36}"/>
              </a:ext>
            </a:extLst>
          </p:cNvPr>
          <p:cNvSpPr txBox="1"/>
          <p:nvPr/>
        </p:nvSpPr>
        <p:spPr>
          <a:xfrm>
            <a:off x="173204" y="3020207"/>
            <a:ext cx="4304203" cy="738664"/>
          </a:xfrm>
          <a:prstGeom prst="rect">
            <a:avLst/>
          </a:prstGeom>
          <a:noFill/>
        </p:spPr>
        <p:txBody>
          <a:bodyPr wrap="square" rtlCol="0">
            <a:spAutoFit/>
          </a:bodyPr>
          <a:lstStyle/>
          <a:p>
            <a:r>
              <a:rPr lang="en-US" sz="1400" dirty="0">
                <a:solidFill>
                  <a:srgbClr val="202124"/>
                </a:solidFill>
                <a:latin typeface="Google Sans"/>
              </a:rPr>
              <a:t>S</a:t>
            </a:r>
            <a:r>
              <a:rPr lang="en-US" sz="1400" b="0" i="0" dirty="0">
                <a:solidFill>
                  <a:srgbClr val="202124"/>
                </a:solidFill>
                <a:effectLst/>
                <a:latin typeface="Google Sans"/>
              </a:rPr>
              <a:t>tandard garden hose in the US has a female connector designed to screw onto the male 3 / 4 inch spigot (tap) with NHT (National Hose Thread).</a:t>
            </a:r>
          </a:p>
        </p:txBody>
      </p:sp>
    </p:spTree>
    <p:extLst>
      <p:ext uri="{BB962C8B-B14F-4D97-AF65-F5344CB8AC3E}">
        <p14:creationId xmlns:p14="http://schemas.microsoft.com/office/powerpoint/2010/main" val="4193960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57653A-2EE0-DEBC-A2B7-206AC9A7185D}"/>
              </a:ext>
            </a:extLst>
          </p:cNvPr>
          <p:cNvSpPr txBox="1"/>
          <p:nvPr/>
        </p:nvSpPr>
        <p:spPr>
          <a:xfrm>
            <a:off x="134043" y="197544"/>
            <a:ext cx="5846343" cy="2693045"/>
          </a:xfrm>
          <a:prstGeom prst="rect">
            <a:avLst/>
          </a:prstGeom>
          <a:noFill/>
        </p:spPr>
        <p:txBody>
          <a:bodyPr wrap="square" rtlCol="0">
            <a:spAutoFit/>
          </a:bodyPr>
          <a:lstStyle/>
          <a:p>
            <a:r>
              <a:rPr lang="en-US" sz="1300" dirty="0"/>
              <a:t>Problem: opening water in the bathtub results in a weak water stream in the sink</a:t>
            </a:r>
          </a:p>
          <a:p>
            <a:r>
              <a:rPr lang="en-US" sz="1300" dirty="0"/>
              <a:t>Possible reason: water pressure or the plumbing system design (narrow and bent tubes).</a:t>
            </a:r>
          </a:p>
          <a:p>
            <a:endParaRPr lang="en-US" sz="1300" dirty="0"/>
          </a:p>
          <a:p>
            <a:r>
              <a:rPr lang="en-US" sz="1300" dirty="0"/>
              <a:t>Water Pressure: should be around 40-60 psi (pounds per square inch).</a:t>
            </a:r>
          </a:p>
          <a:p>
            <a:r>
              <a:rPr lang="en-US" sz="1300" dirty="0"/>
              <a:t>You can measure the water pressure using a pressure gauge attached to a spigot outside the house.</a:t>
            </a:r>
          </a:p>
          <a:p>
            <a:endParaRPr lang="en-US" sz="1300" dirty="0"/>
          </a:p>
          <a:p>
            <a:r>
              <a:rPr lang="en-US" sz="1300" dirty="0"/>
              <a:t>Solutions:</a:t>
            </a:r>
          </a:p>
          <a:p>
            <a:r>
              <a:rPr lang="en-US" sz="1300" dirty="0"/>
              <a:t> - Changing pipes (larger is better)</a:t>
            </a:r>
          </a:p>
          <a:p>
            <a:r>
              <a:rPr lang="en-US" sz="1300" dirty="0"/>
              <a:t> - Installing a Water Pressure Booster System can help.</a:t>
            </a:r>
          </a:p>
          <a:p>
            <a:r>
              <a:rPr lang="en-US" sz="1300" dirty="0"/>
              <a:t> - Bigger Water Tank might help if water supply is running low quickly</a:t>
            </a:r>
          </a:p>
          <a:p>
            <a:r>
              <a:rPr lang="en-US" sz="1300" dirty="0"/>
              <a:t> - Checking for Leaks or Blockages that could reduce the pressure.</a:t>
            </a:r>
          </a:p>
        </p:txBody>
      </p:sp>
      <p:pic>
        <p:nvPicPr>
          <p:cNvPr id="4" name="Picture 3">
            <a:extLst>
              <a:ext uri="{FF2B5EF4-FFF2-40B4-BE49-F238E27FC236}">
                <a16:creationId xmlns:a16="http://schemas.microsoft.com/office/drawing/2014/main" id="{E4EF1ADB-2838-C61B-0E21-82786DC6C54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3042" y="3121152"/>
            <a:ext cx="1158494" cy="1713936"/>
          </a:xfrm>
          <a:prstGeom prst="rect">
            <a:avLst/>
          </a:prstGeom>
        </p:spPr>
      </p:pic>
      <p:pic>
        <p:nvPicPr>
          <p:cNvPr id="5" name="Picture 4">
            <a:extLst>
              <a:ext uri="{FF2B5EF4-FFF2-40B4-BE49-F238E27FC236}">
                <a16:creationId xmlns:a16="http://schemas.microsoft.com/office/drawing/2014/main" id="{A6FF57F3-0ED0-0E2B-34FE-8B6DB136161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98134" y="3228848"/>
            <a:ext cx="1371600" cy="863600"/>
          </a:xfrm>
          <a:prstGeom prst="rect">
            <a:avLst/>
          </a:prstGeom>
        </p:spPr>
      </p:pic>
      <p:sp>
        <p:nvSpPr>
          <p:cNvPr id="6" name="TextBox 5">
            <a:extLst>
              <a:ext uri="{FF2B5EF4-FFF2-40B4-BE49-F238E27FC236}">
                <a16:creationId xmlns:a16="http://schemas.microsoft.com/office/drawing/2014/main" id="{BDA59732-FAA1-13ED-4132-61700EB1A13A}"/>
              </a:ext>
            </a:extLst>
          </p:cNvPr>
          <p:cNvSpPr txBox="1"/>
          <p:nvPr/>
        </p:nvSpPr>
        <p:spPr>
          <a:xfrm>
            <a:off x="134043" y="4835088"/>
            <a:ext cx="2005654" cy="523220"/>
          </a:xfrm>
          <a:prstGeom prst="rect">
            <a:avLst/>
          </a:prstGeom>
          <a:noFill/>
        </p:spPr>
        <p:txBody>
          <a:bodyPr wrap="square" rtlCol="0">
            <a:spAutoFit/>
          </a:bodyPr>
          <a:lstStyle/>
          <a:p>
            <a:r>
              <a:rPr lang="en-US" sz="1400" dirty="0"/>
              <a:t>Pressure Gauge 100 Psi</a:t>
            </a:r>
          </a:p>
          <a:p>
            <a:r>
              <a:rPr lang="en-US" sz="1400" dirty="0"/>
              <a:t>3/4" Female connector</a:t>
            </a:r>
          </a:p>
        </p:txBody>
      </p:sp>
      <p:sp>
        <p:nvSpPr>
          <p:cNvPr id="7" name="TextBox 6">
            <a:extLst>
              <a:ext uri="{FF2B5EF4-FFF2-40B4-BE49-F238E27FC236}">
                <a16:creationId xmlns:a16="http://schemas.microsoft.com/office/drawing/2014/main" id="{E5137809-F32E-6577-7DDA-6E3C96FB911B}"/>
              </a:ext>
            </a:extLst>
          </p:cNvPr>
          <p:cNvSpPr txBox="1"/>
          <p:nvPr/>
        </p:nvSpPr>
        <p:spPr>
          <a:xfrm>
            <a:off x="2584635" y="4237680"/>
            <a:ext cx="2005654" cy="954107"/>
          </a:xfrm>
          <a:prstGeom prst="rect">
            <a:avLst/>
          </a:prstGeom>
          <a:noFill/>
        </p:spPr>
        <p:txBody>
          <a:bodyPr wrap="square" rtlCol="0">
            <a:spAutoFit/>
          </a:bodyPr>
          <a:lstStyle/>
          <a:p>
            <a:r>
              <a:rPr lang="en-US" sz="1400" dirty="0" err="1"/>
              <a:t>Camco</a:t>
            </a:r>
            <a:r>
              <a:rPr lang="en-US" sz="1400" dirty="0"/>
              <a:t> Water Bandit</a:t>
            </a:r>
          </a:p>
          <a:p>
            <a:r>
              <a:rPr lang="en-US" sz="1400" dirty="0"/>
              <a:t>Flexible Silicone-Polymer Sleeve &amp; ABS Male Water Hose Connection</a:t>
            </a:r>
          </a:p>
        </p:txBody>
      </p:sp>
    </p:spTree>
    <p:extLst>
      <p:ext uri="{BB962C8B-B14F-4D97-AF65-F5344CB8AC3E}">
        <p14:creationId xmlns:p14="http://schemas.microsoft.com/office/powerpoint/2010/main" val="2878895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890</TotalTime>
  <Words>2731</Words>
  <Application>Microsoft Macintosh PowerPoint</Application>
  <PresentationFormat>Widescreen</PresentationFormat>
  <Paragraphs>315</Paragraphs>
  <Slides>16</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Amazon Ember</vt:lpstr>
      <vt:lpstr>Aptos</vt:lpstr>
      <vt:lpstr>Arial</vt:lpstr>
      <vt:lpstr>Calibri</vt:lpstr>
      <vt:lpstr>Calibri Light</vt:lpstr>
      <vt:lpstr>fkGroteskNeue</vt:lpstr>
      <vt:lpstr>Google Sans</vt:lpstr>
      <vt:lpstr>helvetica-neue</vt:lpstr>
      <vt:lpstr>Menlo</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50</cp:revision>
  <dcterms:created xsi:type="dcterms:W3CDTF">2022-06-02T16:58:09Z</dcterms:created>
  <dcterms:modified xsi:type="dcterms:W3CDTF">2025-04-07T00:30:27Z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2022-06-02T16:58:10Z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93134c22-9ab4-41e7-a5b4-b1f73aac775b</vt:lpwstr>
  </property>
  <property fmtid="{D5CDD505-2E9C-101B-9397-08002B2CF9AE}" pid="8" name="MSIP_Label_4f518368-b969-4042-91d9-8939bd921da2_ContentBits">
    <vt:lpwstr>0</vt:lpwstr>
  </property>
</Properties>
</file>