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8" r:id="rId2"/>
    <p:sldId id="279" r:id="rId3"/>
    <p:sldId id="277" r:id="rId4"/>
    <p:sldId id="276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4762"/>
  </p:normalViewPr>
  <p:slideViewPr>
    <p:cSldViewPr snapToGrid="0" snapToObjects="1">
      <p:cViewPr varScale="1">
        <p:scale>
          <a:sx n="117" d="100"/>
          <a:sy n="117" d="100"/>
        </p:scale>
        <p:origin x="1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811CC-6321-BF4C-AA9B-846696B364A6}" type="datetimeFigureOut">
              <a:t>3/31/25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2BD9-63A1-134F-B654-3B9CE9091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facebook.com/RutledgeExcavatin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purposedmaterialsinc.com/conveyor-belt/ohio-conveyor-inventory/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repurposedmaterialsinc.com/conveyor-belt/" TargetMode="External"/><Relationship Id="rId2" Type="http://schemas.openxmlformats.org/officeDocument/2006/relationships/hyperlink" Target="https://awwatersheds.org/rubber-razors-do-it-yourself-conservation-practice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iprcorp.com/conveyor-belts/used-belts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www.google.com/search?q=buy+recycled+conveyor+belt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hyperlink" Target="https://www.atlasbelt.com/TB_Conveyor_Belt_Diversion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Grave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17.jpe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hyperlink" Target="https://roadsforwater.org/guideline/water-harvesting-and-drainage-from-unpaved-roads/use-basic-road-surface-drainage/" TargetMode="External"/><Relationship Id="rId9" Type="http://schemas.openxmlformats.org/officeDocument/2006/relationships/hyperlink" Target="https://www.metalsdepot.com/product/326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36A96-B4CD-DEDA-B3CC-11337F54CDD6}"/>
              </a:ext>
            </a:extLst>
          </p:cNvPr>
          <p:cNvSpPr txBox="1"/>
          <p:nvPr/>
        </p:nvSpPr>
        <p:spPr>
          <a:xfrm>
            <a:off x="227965" y="138647"/>
            <a:ext cx="1400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Gravel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F8755-33CF-55DF-41F4-B65BE0855BF0}"/>
              </a:ext>
            </a:extLst>
          </p:cNvPr>
          <p:cNvSpPr txBox="1"/>
          <p:nvPr/>
        </p:nvSpPr>
        <p:spPr>
          <a:xfrm>
            <a:off x="75561" y="1074472"/>
            <a:ext cx="3574492" cy="2200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>
                <a:solidFill>
                  <a:srgbClr val="1F1F1F"/>
                </a:solidFill>
                <a:latin typeface="Google Sans"/>
              </a:rPr>
              <a:t>R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utledge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xcavating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G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ravel</a:t>
            </a:r>
          </a:p>
          <a:p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dirty="0"/>
              <a:t>570-224-4720•Jen_load_area – main phone</a:t>
            </a:r>
          </a:p>
          <a:p>
            <a:r>
              <a:rPr lang="en-US" dirty="0"/>
              <a:t>570-224-8042•Main_Office</a:t>
            </a:r>
          </a:p>
          <a:p>
            <a:r>
              <a:rPr lang="en-US" dirty="0"/>
              <a:t>570-224-4002•Driver_Toby_Johannes</a:t>
            </a:r>
          </a:p>
          <a:p>
            <a:endParaRPr lang="en-US" dirty="0"/>
          </a:p>
          <a:p>
            <a:r>
              <a:rPr lang="en-US" dirty="0"/>
              <a:t>2434 Hancock Hwy, </a:t>
            </a:r>
            <a:r>
              <a:rPr lang="en-US" dirty="0" err="1"/>
              <a:t>Equinunk</a:t>
            </a:r>
            <a:r>
              <a:rPr lang="en-US" dirty="0"/>
              <a:t>, PA 18417</a:t>
            </a:r>
          </a:p>
          <a:p>
            <a:r>
              <a:rPr lang="en-US" dirty="0"/>
              <a:t>2496 Hancock Hwy, </a:t>
            </a:r>
            <a:r>
              <a:rPr lang="en-US" dirty="0" err="1"/>
              <a:t>Equinunk</a:t>
            </a:r>
            <a:r>
              <a:rPr lang="en-US" dirty="0"/>
              <a:t>, PA 18469</a:t>
            </a:r>
          </a:p>
          <a:p>
            <a:r>
              <a:rPr lang="en-US" sz="1100" dirty="0">
                <a:hlinkClick r:id="rId2"/>
              </a:rPr>
              <a:t>https://</a:t>
            </a:r>
            <a:r>
              <a:rPr lang="en-US" sz="1100" dirty="0" err="1">
                <a:hlinkClick r:id="rId2"/>
              </a:rPr>
              <a:t>www.facebook.com</a:t>
            </a:r>
            <a:r>
              <a:rPr lang="en-US" sz="1100" dirty="0">
                <a:hlinkClick r:id="rId2"/>
              </a:rPr>
              <a:t>/</a:t>
            </a:r>
            <a:r>
              <a:rPr lang="en-US" sz="1100" dirty="0" err="1">
                <a:hlinkClick r:id="rId2"/>
              </a:rPr>
              <a:t>RutledgeExcavating</a:t>
            </a:r>
            <a:r>
              <a:rPr lang="en-US" sz="1100" dirty="0">
                <a:hlinkClick r:id="rId2"/>
              </a:rPr>
              <a:t>/</a:t>
            </a:r>
            <a:endParaRPr lang="en-US" sz="1100" dirty="0"/>
          </a:p>
          <a:p>
            <a:r>
              <a:rPr lang="en-US" b="0" i="0" dirty="0">
                <a:solidFill>
                  <a:srgbClr val="080809"/>
                </a:solidFill>
                <a:effectLst/>
                <a:latin typeface="system-ui"/>
              </a:rPr>
              <a:t>email: </a:t>
            </a:r>
            <a:r>
              <a:rPr lang="en-US" b="0" i="0" dirty="0" err="1">
                <a:solidFill>
                  <a:srgbClr val="080809"/>
                </a:solidFill>
                <a:effectLst/>
                <a:latin typeface="system-ui"/>
              </a:rPr>
              <a:t>info@rutledgeexcavating.com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52295-7C4B-7934-CC4A-A8FDA6615A21}"/>
              </a:ext>
            </a:extLst>
          </p:cNvPr>
          <p:cNvSpPr txBox="1"/>
          <p:nvPr/>
        </p:nvSpPr>
        <p:spPr>
          <a:xfrm>
            <a:off x="71788" y="3429000"/>
            <a:ext cx="357449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Brian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Hillriegel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(d.b.a. 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B P Construction)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dirty="0"/>
          </a:p>
          <a:p>
            <a:r>
              <a:rPr lang="en-US" dirty="0"/>
              <a:t>845-807-8592 - mobile</a:t>
            </a:r>
          </a:p>
          <a:p>
            <a:endParaRPr lang="en-US" dirty="0"/>
          </a:p>
          <a:p>
            <a:r>
              <a:rPr lang="en-US" dirty="0"/>
              <a:t>Co Rd 131, Callicoon, NY 12723</a:t>
            </a:r>
          </a:p>
          <a:p>
            <a:r>
              <a:rPr lang="en-US" dirty="0"/>
              <a:t>66 </a:t>
            </a:r>
            <a:r>
              <a:rPr lang="en-US" dirty="0" err="1"/>
              <a:t>Hillriegel</a:t>
            </a:r>
            <a:r>
              <a:rPr lang="en-US" dirty="0"/>
              <a:t> Dr, Callicoon, NY 12723-5338</a:t>
            </a:r>
          </a:p>
        </p:txBody>
      </p:sp>
      <p:pic>
        <p:nvPicPr>
          <p:cNvPr id="11" name="Picture 10" descr="A pile of rocks and a note&#10;&#10;AI-generated content may be incorrect.">
            <a:extLst>
              <a:ext uri="{FF2B5EF4-FFF2-40B4-BE49-F238E27FC236}">
                <a16:creationId xmlns:a16="http://schemas.microsoft.com/office/drawing/2014/main" id="{7FC6CC73-53C6-21E7-BF4A-7554B7B0D6B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293048" y="1513851"/>
            <a:ext cx="3566057" cy="2674543"/>
          </a:xfrm>
          <a:prstGeom prst="rect">
            <a:avLst/>
          </a:prstGeom>
        </p:spPr>
      </p:pic>
      <p:pic>
        <p:nvPicPr>
          <p:cNvPr id="13" name="Picture 12" descr="A hand holding a note with a pile of rocks&#10;&#10;AI-generated content may be incorrect.">
            <a:extLst>
              <a:ext uri="{FF2B5EF4-FFF2-40B4-BE49-F238E27FC236}">
                <a16:creationId xmlns:a16="http://schemas.microsoft.com/office/drawing/2014/main" id="{BC15D40C-1817-CF67-2AC9-C637CDC7FB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119995" y="1515923"/>
            <a:ext cx="3566057" cy="2674542"/>
          </a:xfrm>
          <a:prstGeom prst="rect">
            <a:avLst/>
          </a:prstGeom>
        </p:spPr>
      </p:pic>
      <p:pic>
        <p:nvPicPr>
          <p:cNvPr id="15" name="Picture 14" descr="A person holding a price tag with rocks in it&#10;&#10;AI-generated content may be incorrect.">
            <a:extLst>
              <a:ext uri="{FF2B5EF4-FFF2-40B4-BE49-F238E27FC236}">
                <a16:creationId xmlns:a16="http://schemas.microsoft.com/office/drawing/2014/main" id="{BAFCBF0E-76F1-0FF2-1E5C-BDB7ECB6C31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979589" y="1520228"/>
            <a:ext cx="3566058" cy="2674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D662B5-667F-9313-0181-90D6A66C70F8}"/>
              </a:ext>
            </a:extLst>
          </p:cNvPr>
          <p:cNvSpPr txBox="1"/>
          <p:nvPr/>
        </p:nvSpPr>
        <p:spPr>
          <a:xfrm>
            <a:off x="3738805" y="4755614"/>
            <a:ext cx="267454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2-A Mod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2AF00-B2D4-8250-BAC7-8158E85790BC}"/>
              </a:ext>
            </a:extLst>
          </p:cNvPr>
          <p:cNvSpPr txBox="1"/>
          <p:nvPr/>
        </p:nvSpPr>
        <p:spPr>
          <a:xfrm>
            <a:off x="6565752" y="4755614"/>
            <a:ext cx="267454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AASHTO # 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C08BF9-B3F0-7225-326D-722239116FCB}"/>
              </a:ext>
            </a:extLst>
          </p:cNvPr>
          <p:cNvSpPr txBox="1"/>
          <p:nvPr/>
        </p:nvSpPr>
        <p:spPr>
          <a:xfrm>
            <a:off x="9392699" y="4755614"/>
            <a:ext cx="267454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2B - 57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1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09F3E-6FB6-2374-CA26-C1E7D6AD9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357A4D-83F6-71EB-B7E4-2A47F0DF0A63}"/>
              </a:ext>
            </a:extLst>
          </p:cNvPr>
          <p:cNvSpPr txBox="1"/>
          <p:nvPr/>
        </p:nvSpPr>
        <p:spPr>
          <a:xfrm>
            <a:off x="79540" y="627326"/>
            <a:ext cx="635735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DIY Rubber Razors, </a:t>
            </a:r>
            <a:r>
              <a:rPr lang="en-US" sz="1400" b="1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Waterbars</a:t>
            </a:r>
            <a:r>
              <a:rPr lang="en-US" sz="14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erosion prevention for roads, paths and trails</a:t>
            </a:r>
            <a:endParaRPr lang="en-US" sz="1400" b="1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https://awwatersheds.org/rubber-razors-do-it-yourself-conservation-practices/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https://www.atlasbelt.com/waterbars.php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954F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https://www.atlasbelt.com/conveyor-belt-water-diversions-instructions.php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E23EF-C6D5-9982-736E-FEEB940A57A1}"/>
              </a:ext>
            </a:extLst>
          </p:cNvPr>
          <p:cNvSpPr txBox="1"/>
          <p:nvPr/>
        </p:nvSpPr>
        <p:spPr>
          <a:xfrm>
            <a:off x="79542" y="84218"/>
            <a:ext cx="4420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Water Divert Bar, Rubber Razors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0F2E4-883C-3BF2-85AC-A96EC5C6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1502" y="86005"/>
            <a:ext cx="3573965" cy="235574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asy sketch of how to build a waterbar">
            <a:extLst>
              <a:ext uri="{FF2B5EF4-FFF2-40B4-BE49-F238E27FC236}">
                <a16:creationId xmlns:a16="http://schemas.microsoft.com/office/drawing/2014/main" id="{CB08C6CC-55D9-B4CF-D6D4-20B855624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8828" y="86005"/>
            <a:ext cx="1657015" cy="16570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CFBE6E-C2DA-489C-F2DE-58CCE001C6D7}"/>
              </a:ext>
            </a:extLst>
          </p:cNvPr>
          <p:cNvSpPr txBox="1"/>
          <p:nvPr/>
        </p:nvSpPr>
        <p:spPr>
          <a:xfrm>
            <a:off x="79540" y="4925054"/>
            <a:ext cx="610001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Google for "buy recycled conveyor belt"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sz="10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www.google.com</a:t>
            </a:r>
            <a:r>
              <a:rPr lang="en-US" sz="1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/</a:t>
            </a:r>
            <a:r>
              <a:rPr lang="en-US" sz="10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search?q</a:t>
            </a:r>
            <a:r>
              <a:rPr lang="en-US" sz="1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=</a:t>
            </a:r>
            <a:r>
              <a:rPr lang="en-US" sz="10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buy+recycled+conveyor+belt</a:t>
            </a:r>
            <a:endParaRPr lang="en-US" sz="1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</a:t>
            </a:r>
            <a:r>
              <a:rPr lang="en-US" sz="10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www.miprcorp.com</a:t>
            </a:r>
            <a:r>
              <a:rPr lang="en-US" sz="1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/conveyor-belts/used-belts/</a:t>
            </a:r>
            <a:endParaRPr lang="en-US" sz="1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https://www.repurposedmaterialsinc.com/conveyor-belt/</a:t>
            </a:r>
            <a:endParaRPr lang="en-US" sz="1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www.repurposedmaterialsinc.com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/conveyor-belt/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ohio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-conveyor-inventory/ 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F4AE3-AAAB-282D-46EB-251A04D5067C}"/>
              </a:ext>
            </a:extLst>
          </p:cNvPr>
          <p:cNvSpPr txBox="1"/>
          <p:nvPr/>
        </p:nvSpPr>
        <p:spPr>
          <a:xfrm>
            <a:off x="79540" y="1698972"/>
            <a:ext cx="6100010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Instructions:</a:t>
            </a:r>
          </a:p>
          <a:p>
            <a:pPr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https://www.atlasbelt.com/TB_Conveyor_Belt_Diversion.pdf</a:t>
            </a: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Recycled c</a:t>
            </a:r>
            <a:r>
              <a:rPr lang="en-US" sz="1400" dirty="0"/>
              <a:t>onveyor belt (0.5" x ~15" x road width+30%) </a:t>
            </a: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2x6" treated lumber. </a:t>
            </a:r>
          </a:p>
          <a:p>
            <a:pPr algn="l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corrosion resistant bolts, washers, and nuts</a:t>
            </a: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12 Bolts 3/8" diam ( 8 short (4"), 4 long (6"))</a:t>
            </a:r>
          </a:p>
          <a:p>
            <a:pPr algn="l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24 wide washers </a:t>
            </a:r>
          </a:p>
          <a:p>
            <a:pPr algn="l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12 nuts</a:t>
            </a:r>
          </a:p>
          <a:p>
            <a:pPr algn="l" fontAlgn="base"/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then dig a trench diagonally across the road deep enough to leave approximately 4" of the rubber belt exposed above your gravel road.</a:t>
            </a:r>
          </a:p>
          <a:p>
            <a:pPr algn="l" fontAlgn="base"/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Once installed, trucks and other machinery can easily drive over the rubber and will spring back to its original position once they have passed.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33943-FFA1-1CBE-7177-0D4FC26DF484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1502" y="2553597"/>
            <a:ext cx="3573965" cy="201414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1DA56-562F-8597-06DF-89E6088561A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1501" y="4671193"/>
            <a:ext cx="3573965" cy="21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2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EB572-F487-FC73-F6EC-60FA71F69600}"/>
              </a:ext>
            </a:extLst>
          </p:cNvPr>
          <p:cNvSpPr txBox="1"/>
          <p:nvPr/>
        </p:nvSpPr>
        <p:spPr>
          <a:xfrm>
            <a:off x="185530" y="145774"/>
            <a:ext cx="204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Gravel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261750-39AB-55EF-4944-0CBAA3E70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6044" y="571500"/>
            <a:ext cx="2472267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2DE7E9-3352-CC5A-54EF-EBCD033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6044" y="2621721"/>
            <a:ext cx="2472267" cy="1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FB0E8-F301-9BA0-E2A3-8CBEF9076CA7}"/>
              </a:ext>
            </a:extLst>
          </p:cNvPr>
          <p:cNvSpPr txBox="1"/>
          <p:nvPr/>
        </p:nvSpPr>
        <p:spPr>
          <a:xfrm>
            <a:off x="7262191" y="1230723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32D49-A7EF-93C3-4D40-8094DE6A56DD}"/>
              </a:ext>
            </a:extLst>
          </p:cNvPr>
          <p:cNvSpPr txBox="1"/>
          <p:nvPr/>
        </p:nvSpPr>
        <p:spPr>
          <a:xfrm>
            <a:off x="7262191" y="3205297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Crushed Stone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15854-7A7C-733B-2601-4A7CB6943C59}"/>
              </a:ext>
            </a:extLst>
          </p:cNvPr>
          <p:cNvSpPr txBox="1"/>
          <p:nvPr/>
        </p:nvSpPr>
        <p:spPr>
          <a:xfrm>
            <a:off x="240013" y="816415"/>
            <a:ext cx="3697355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>
                <a:hlinkClick r:id="rId4"/>
              </a:rPr>
              <a:t>https://en.wikipedia.org/wiki/Gravel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gravel is categorized into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granular gravel (2–4 mm or 0.079–0.157 in)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pebble gravel (4–64 mm or 0.2–2.5 in)</a:t>
            </a:r>
          </a:p>
          <a:p>
            <a:endParaRPr lang="en-US" dirty="0"/>
          </a:p>
          <a:p>
            <a:r>
              <a:rPr lang="en-US" dirty="0"/>
              <a:t>ISO 14688 grades gravels 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 - 2–6.3 mm (0.079–0.248 in)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- 6.3 – 20mm (0.248 – 0.79 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coarse - 20–63 mm (0.79–2.48 in)</a:t>
            </a:r>
          </a:p>
          <a:p>
            <a:endParaRPr lang="en-US" dirty="0"/>
          </a:p>
          <a:p>
            <a:r>
              <a:rPr lang="en-US" dirty="0"/>
              <a:t>One cubic meter of gravel ~ 1,800 kg = 4,000 </a:t>
            </a:r>
            <a:r>
              <a:rPr lang="en-US" dirty="0" err="1"/>
              <a:t>lb</a:t>
            </a:r>
            <a:endParaRPr lang="en-US" dirty="0"/>
          </a:p>
          <a:p>
            <a:r>
              <a:rPr lang="en-US" dirty="0"/>
              <a:t>one cubic yard ~ 1,400 kg  = 3,000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F5E4E-8CF1-776B-FE83-FCCED1C72993}"/>
              </a:ext>
            </a:extLst>
          </p:cNvPr>
          <p:cNvSpPr txBox="1"/>
          <p:nvPr/>
        </p:nvSpPr>
        <p:spPr>
          <a:xfrm>
            <a:off x="227964" y="5004215"/>
            <a:ext cx="523077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For 2 inches depth: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1/4 to 1/2 inch gravel (medium size): 100 square feet per 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1/2 to 1 inch gravel  (more coarse): 90 square feet per 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1.5-2 inch gravel (coarse): 80 square feet per 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B527B-CA88-533E-ADF3-09A02AE0A3A0}"/>
              </a:ext>
            </a:extLst>
          </p:cNvPr>
          <p:cNvSpPr txBox="1"/>
          <p:nvPr/>
        </p:nvSpPr>
        <p:spPr>
          <a:xfrm>
            <a:off x="9295664" y="3109457"/>
            <a:ext cx="2472267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1/2 inch pebble gravel:</a:t>
            </a:r>
          </a:p>
          <a:p>
            <a:r>
              <a:rPr lang="en-US" sz="1400" dirty="0"/>
              <a:t>  $15-75 per cubic yard </a:t>
            </a:r>
          </a:p>
          <a:p>
            <a:r>
              <a:rPr lang="en-US" sz="1400" dirty="0"/>
              <a:t>  $25-53 per ton</a:t>
            </a:r>
          </a:p>
          <a:p>
            <a:r>
              <a:rPr lang="en-US" sz="1400" dirty="0"/>
              <a:t>  $5-20 per bag</a:t>
            </a:r>
          </a:p>
          <a:p>
            <a:endParaRPr lang="en-US" sz="1400" dirty="0"/>
          </a:p>
          <a:p>
            <a:r>
              <a:rPr lang="en-US" sz="1400" dirty="0"/>
              <a:t>2" Lava Rock (red/brown)</a:t>
            </a:r>
          </a:p>
          <a:p>
            <a:r>
              <a:rPr lang="en-US" sz="1400" dirty="0"/>
              <a:t>  $75-165 per cubic yard</a:t>
            </a:r>
          </a:p>
          <a:p>
            <a:r>
              <a:rPr lang="en-US" sz="1400" dirty="0"/>
              <a:t>  $115-220 per ton</a:t>
            </a:r>
          </a:p>
          <a:p>
            <a:r>
              <a:rPr lang="en-US" sz="1400" dirty="0"/>
              <a:t>  $5-22 per bag</a:t>
            </a:r>
          </a:p>
          <a:p>
            <a:endParaRPr lang="en-US" sz="1400" dirty="0"/>
          </a:p>
          <a:p>
            <a:r>
              <a:rPr lang="en-US" sz="1400" dirty="0"/>
              <a:t>2" River Rock</a:t>
            </a:r>
          </a:p>
          <a:p>
            <a:r>
              <a:rPr lang="en-US" sz="1400" dirty="0"/>
              <a:t>  $45-140 per cubic yard</a:t>
            </a:r>
          </a:p>
          <a:p>
            <a:r>
              <a:rPr lang="en-US" sz="1400" dirty="0"/>
              <a:t>  $60-170 per ton</a:t>
            </a:r>
          </a:p>
          <a:p>
            <a:r>
              <a:rPr lang="en-US" sz="1400" dirty="0"/>
              <a:t>  $5-17 per bag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924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A29CC6-BDE5-3C43-4113-ECCD1C68D852}"/>
              </a:ext>
            </a:extLst>
          </p:cNvPr>
          <p:cNvSpPr txBox="1"/>
          <p:nvPr/>
        </p:nvSpPr>
        <p:spPr>
          <a:xfrm>
            <a:off x="159007" y="34881"/>
            <a:ext cx="779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Drain or Divert Water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AAEC05-C8E0-D4D2-D00C-62AA892AA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0110" y="803132"/>
            <a:ext cx="3549212" cy="208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077DF-8809-29AF-DE1E-738C9C52AD44}"/>
              </a:ext>
            </a:extLst>
          </p:cNvPr>
          <p:cNvSpPr txBox="1"/>
          <p:nvPr/>
        </p:nvSpPr>
        <p:spPr>
          <a:xfrm>
            <a:off x="565917" y="2905780"/>
            <a:ext cx="362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Water running down the road makes deep grooves in it.</a:t>
            </a:r>
          </a:p>
        </p:txBody>
      </p:sp>
      <p:pic>
        <p:nvPicPr>
          <p:cNvPr id="1028" name="Picture 4" descr="Figure 9.1 Water bar in place (Source: United States Forest Service 2017)">
            <a:extLst>
              <a:ext uri="{FF2B5EF4-FFF2-40B4-BE49-F238E27FC236}">
                <a16:creationId xmlns:a16="http://schemas.microsoft.com/office/drawing/2014/main" id="{CC8404E3-CB42-5B4B-D718-401C9129E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110" y="3463655"/>
            <a:ext cx="3549212" cy="236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DEDE5-F6DF-AD24-BF5A-82A221373B46}"/>
              </a:ext>
            </a:extLst>
          </p:cNvPr>
          <p:cNvSpPr txBox="1"/>
          <p:nvPr/>
        </p:nvSpPr>
        <p:spPr>
          <a:xfrm>
            <a:off x="565917" y="5797500"/>
            <a:ext cx="3627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Water bars and drainage dips every ~10 meters diagonally to divert water to the side. You can use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soil+gravel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or a log</a:t>
            </a:r>
          </a:p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sz="9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roadsforwater.org</a:t>
            </a: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/guideline/water-harvesting-and-drainage-from-unpaved-roads/use-basic-road-surface-drainage/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7A9E1-90C6-A1B1-C20C-D6520F9C9FE2}"/>
              </a:ext>
            </a:extLst>
          </p:cNvPr>
          <p:cNvSpPr txBox="1"/>
          <p:nvPr/>
        </p:nvSpPr>
        <p:spPr>
          <a:xfrm>
            <a:off x="10522226" y="2650182"/>
            <a:ext cx="16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Drainage Groove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Water Drain Ditch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0C1DEA-4E25-9904-625D-445308E4E36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4245" y="185529"/>
            <a:ext cx="1458991" cy="2464653"/>
          </a:xfrm>
          <a:prstGeom prst="rect">
            <a:avLst/>
          </a:prstGeom>
        </p:spPr>
      </p:pic>
      <p:pic>
        <p:nvPicPr>
          <p:cNvPr id="1030" name="Picture 6" descr="Polymer Concrete Drain">
            <a:extLst>
              <a:ext uri="{FF2B5EF4-FFF2-40B4-BE49-F238E27FC236}">
                <a16:creationId xmlns:a16="http://schemas.microsoft.com/office/drawing/2014/main" id="{41EF63E1-9428-FC16-FD39-6DDD23BA8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9276" y="185529"/>
            <a:ext cx="2268709" cy="208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4DE143-2DC3-85BC-EA52-ED6F8B4509EB}"/>
              </a:ext>
            </a:extLst>
          </p:cNvPr>
          <p:cNvSpPr txBox="1"/>
          <p:nvPr/>
        </p:nvSpPr>
        <p:spPr>
          <a:xfrm>
            <a:off x="7879356" y="2272741"/>
            <a:ext cx="1908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Polymer Concrete Drain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3DF546-CBFD-A562-EC26-2E9DFA4AB3F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853" y="39718"/>
            <a:ext cx="2150294" cy="16827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2F5E82-ED7A-E59D-52CD-31FB4606E3B9}"/>
              </a:ext>
            </a:extLst>
          </p:cNvPr>
          <p:cNvSpPr txBox="1"/>
          <p:nvPr/>
        </p:nvSpPr>
        <p:spPr>
          <a:xfrm>
            <a:off x="4797524" y="1719678"/>
            <a:ext cx="220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Perforated Drain Pipe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Advance Drainage Systems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4E88BB-2314-B8C9-1A5D-626D66C1BB1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0091" y="2877716"/>
            <a:ext cx="2971800" cy="1231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9BA2F1E-D908-7129-F08C-21B7EBDA59BC}"/>
              </a:ext>
            </a:extLst>
          </p:cNvPr>
          <p:cNvSpPr txBox="1"/>
          <p:nvPr/>
        </p:nvSpPr>
        <p:spPr>
          <a:xfrm>
            <a:off x="8121869" y="3972769"/>
            <a:ext cx="116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drain grate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trench grate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EC0530-1A88-1501-D8A5-71F2F8F785B8}"/>
              </a:ext>
            </a:extLst>
          </p:cNvPr>
          <p:cNvSpPr txBox="1"/>
          <p:nvPr/>
        </p:nvSpPr>
        <p:spPr>
          <a:xfrm>
            <a:off x="9079969" y="5466218"/>
            <a:ext cx="3112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Steel Trench Grating "Sold by the Foot"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1" Thick x 12" Wide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www.metalsdepot.com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/product/3266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6458B5-3318-EF68-DD6B-43B078E9565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5486" y="3351899"/>
            <a:ext cx="2117750" cy="1981121"/>
          </a:xfrm>
          <a:prstGeom prst="rect">
            <a:avLst/>
          </a:prstGeom>
        </p:spPr>
      </p:pic>
      <p:pic>
        <p:nvPicPr>
          <p:cNvPr id="1034" name="Picture 10" descr="Sewer Cover Rainwater Grate Trench Cover Resin Manhole Cover 1">
            <a:extLst>
              <a:ext uri="{FF2B5EF4-FFF2-40B4-BE49-F238E27FC236}">
                <a16:creationId xmlns:a16="http://schemas.microsoft.com/office/drawing/2014/main" id="{C4DBFAC5-32BE-9A92-9027-F26C3D9E0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83228" y="3002990"/>
            <a:ext cx="2667356" cy="172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5ED26C-F562-FEF2-A4B0-EB9B5DD8D069}"/>
              </a:ext>
            </a:extLst>
          </p:cNvPr>
          <p:cNvSpPr txBox="1"/>
          <p:nvPr/>
        </p:nvSpPr>
        <p:spPr>
          <a:xfrm>
            <a:off x="4687462" y="4342459"/>
            <a:ext cx="2205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Sewer Cover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Rainwater Grate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Trench Cover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Resin Manhole Cover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50cm x 30 cm x 2 cm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$44 at Walmart &amp; Amazon</a:t>
            </a:r>
          </a:p>
        </p:txBody>
      </p:sp>
    </p:spTree>
    <p:extLst>
      <p:ext uri="{BB962C8B-B14F-4D97-AF65-F5344CB8AC3E}">
        <p14:creationId xmlns:p14="http://schemas.microsoft.com/office/powerpoint/2010/main" val="415247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FBA670-62E3-791F-9E5E-8E9044AB0357}"/>
              </a:ext>
            </a:extLst>
          </p:cNvPr>
          <p:cNvSpPr txBox="1"/>
          <p:nvPr/>
        </p:nvSpPr>
        <p:spPr>
          <a:xfrm>
            <a:off x="140779" y="315687"/>
            <a:ext cx="9743450" cy="62786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 stabilize your steep gravel road and prevent erosion, </a:t>
            </a:r>
          </a:p>
          <a:p>
            <a:r>
              <a:rPr lang="en-US" sz="1400" dirty="0"/>
              <a:t>focus on creating a reinforced foundation </a:t>
            </a:r>
          </a:p>
          <a:p>
            <a:r>
              <a:rPr lang="en-US" sz="1400" dirty="0"/>
              <a:t>with proper drainage and anchoring. </a:t>
            </a:r>
          </a:p>
          <a:p>
            <a:r>
              <a:rPr lang="en-US" sz="1400" dirty="0"/>
              <a:t>Here's a solution combining gravel stabilization techniques </a:t>
            </a:r>
          </a:p>
          <a:p>
            <a:r>
              <a:rPr lang="en-US" sz="1400" dirty="0"/>
              <a:t>with cement plate preparation:</a:t>
            </a:r>
          </a:p>
          <a:p>
            <a:endParaRPr lang="en-US" sz="1400" dirty="0"/>
          </a:p>
          <a:p>
            <a:r>
              <a:rPr lang="en-US" sz="1400" dirty="0"/>
              <a:t>Foundation and Stabilization Approach</a:t>
            </a:r>
          </a:p>
          <a:p>
            <a:endParaRPr lang="en-US" sz="1400" dirty="0"/>
          </a:p>
          <a:p>
            <a:r>
              <a:rPr lang="en-US" sz="1400" dirty="0"/>
              <a:t>1. Excavate 12-18" depth across the road width (minimum 8' for single lane); Install geotextile fabric over compacted subgrade to prevent soil mixing. Add 8-12" base layer of angular crushed gravel (¾" clean stone) compacted in 4" lifts.</a:t>
            </a:r>
          </a:p>
          <a:p>
            <a:endParaRPr lang="en-US" sz="1400" dirty="0"/>
          </a:p>
          <a:p>
            <a:r>
              <a:rPr lang="en-US" sz="1400" dirty="0"/>
              <a:t>2. Slope Anchoring System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Method               | Implementation                               | Benefit                         |</a:t>
            </a:r>
          </a:p>
          <a:p>
            <a:r>
              <a:rPr lang="en-US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|----------------------|----------------------------------------------|---------------------------------|</a:t>
            </a:r>
          </a:p>
          <a:p>
            <a:r>
              <a:rPr lang="en-US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Ground anchors       | Install 2.5' rebar anchors every 6'          | Secures foundation perimeter    |</a:t>
            </a:r>
          </a:p>
          <a:p>
            <a:r>
              <a:rPr lang="en-US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Retaining structures | Build concrete curb/block wall on lower edge | Prevents downhill slippage      |</a:t>
            </a:r>
          </a:p>
          <a:p>
            <a:r>
              <a:rPr lang="en-US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Soil nails           | 1/2" steel rebars grouted into slope         | Adds shear resistance           |</a:t>
            </a:r>
          </a:p>
          <a:p>
            <a:endParaRPr lang="en-US" sz="1400" dirty="0"/>
          </a:p>
          <a:p>
            <a:r>
              <a:rPr lang="en-US" sz="1400" dirty="0"/>
              <a:t>3. Gravel Locking Layer -  Install geocell panels (</a:t>
            </a:r>
            <a:r>
              <a:rPr lang="en-US" sz="1400" dirty="0" err="1"/>
              <a:t>BaseCore</a:t>
            </a:r>
            <a:r>
              <a:rPr lang="en-US" sz="1400" dirty="0"/>
              <a:t> HD or TRUEGRID) over base gravel. Fill cells with 20mm angular gravel, compacting to create interlocked surface; Cap with 4" layer of finer crushed stone (5-10mm) for smooth finish. </a:t>
            </a:r>
          </a:p>
          <a:p>
            <a:endParaRPr lang="en-US" sz="1400" dirty="0"/>
          </a:p>
          <a:p>
            <a:r>
              <a:rPr lang="en-US" sz="1400" dirty="0"/>
              <a:t>4. Cement Plate Installation - Pour 6" reinforced concrete slabs (4000psi mix) with: 6×6 W2.9 welded wire mesh at mid-depth;  ½" rebar dowels extending 18" into slope every 4'; Expansion joints every 10' with sealant; Texture surface with broom finish for water runoff</a:t>
            </a:r>
          </a:p>
          <a:p>
            <a:endParaRPr lang="en-US" sz="1400" dirty="0"/>
          </a:p>
          <a:p>
            <a:r>
              <a:rPr lang="en-US" sz="1400" dirty="0"/>
              <a:t>Critical Drainage Features</a:t>
            </a:r>
          </a:p>
          <a:p>
            <a:r>
              <a:rPr lang="en-US" sz="1400" dirty="0"/>
              <a:t>•   Crowned surface: 2% cross-slope minimum for water runoff</a:t>
            </a:r>
          </a:p>
          <a:p>
            <a:r>
              <a:rPr lang="en-US" sz="1400" dirty="0"/>
              <a:t>•   French drains: Perforated PVC pipes in gravel trenches along edges</a:t>
            </a:r>
          </a:p>
          <a:p>
            <a:r>
              <a:rPr lang="en-US" sz="1400" dirty="0"/>
              <a:t>•   Check dams: Concrete barriers every 15m on steeper sections</a:t>
            </a:r>
          </a:p>
        </p:txBody>
      </p:sp>
    </p:spTree>
    <p:extLst>
      <p:ext uri="{BB962C8B-B14F-4D97-AF65-F5344CB8AC3E}">
        <p14:creationId xmlns:p14="http://schemas.microsoft.com/office/powerpoint/2010/main" val="41291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949</Words>
  <Application>Microsoft Macintosh PowerPoint</Application>
  <PresentationFormat>Widescreen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Google Sans Text</vt:lpstr>
      <vt:lpstr>Menlo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121</cp:revision>
  <dcterms:created xsi:type="dcterms:W3CDTF">2022-05-02T00:38:22Z</dcterms:created>
  <dcterms:modified xsi:type="dcterms:W3CDTF">2025-03-31T20:39:13Z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