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5" r:id="rId3"/>
    <p:sldId id="266" r:id="rId4"/>
    <p:sldId id="26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86"/>
    <p:restoredTop sz="91345"/>
  </p:normalViewPr>
  <p:slideViewPr>
    <p:cSldViewPr snapToGrid="0" snapToObjects="1">
      <p:cViewPr varScale="1">
        <p:scale>
          <a:sx n="128" d="100"/>
          <a:sy n="128" d="100"/>
        </p:scale>
        <p:origin x="8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10/15/24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enscorning.com/en-us/roofing/tools/roofing-glossary" TargetMode="External"/><Relationship Id="rId3" Type="http://schemas.openxmlformats.org/officeDocument/2006/relationships/hyperlink" Target="https://joylandroofing.com/blog/damage-walking-on-shingled-roof/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hyperlink" Target="https://www.youtube.com/watch?v=2z99pLPenL0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hyperlink" Target="https://www.amazon.com/dp/B0CKRDRBCF/" TargetMode="External"/><Relationship Id="rId3" Type="http://schemas.openxmlformats.org/officeDocument/2006/relationships/image" Target="../media/image15.jpeg"/><Relationship Id="rId7" Type="http://schemas.openxmlformats.org/officeDocument/2006/relationships/hyperlink" Target="https://www.amazon.com/dp/B001BIZBYK/" TargetMode="External"/><Relationship Id="rId12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mazon.com/dp/B0017ZRIG6/" TargetMode="External"/><Relationship Id="rId11" Type="http://schemas.openxmlformats.org/officeDocument/2006/relationships/hyperlink" Target="https://www.amazon.com/dp/B0007R6L8Q/" TargetMode="External"/><Relationship Id="rId5" Type="http://schemas.openxmlformats.org/officeDocument/2006/relationships/image" Target="../media/image16.png"/><Relationship Id="rId10" Type="http://schemas.openxmlformats.org/officeDocument/2006/relationships/image" Target="../media/image18.png"/><Relationship Id="rId4" Type="http://schemas.openxmlformats.org/officeDocument/2006/relationships/hyperlink" Target="https://www.amazon.com/dp/B07PRKRK2F/" TargetMode="External"/><Relationship Id="rId9" Type="http://schemas.openxmlformats.org/officeDocument/2006/relationships/hyperlink" Target="https://www.amazon.com/dp/B0CQ4N3QVZ/" TargetMode="External"/><Relationship Id="rId1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www.tradepriceflues.com/blog/chimney-fan-buying-guide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1EA96-0201-CE35-F837-17BACAA3BD60}"/>
              </a:ext>
            </a:extLst>
          </p:cNvPr>
          <p:cNvSpPr txBox="1"/>
          <p:nvPr/>
        </p:nvSpPr>
        <p:spPr>
          <a:xfrm>
            <a:off x="0" y="0"/>
            <a:ext cx="545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Walking Over the Shingled Roof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9E1F2-5BC3-F2A1-A58D-1DF1D06568A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34" y="1296751"/>
            <a:ext cx="3871473" cy="1916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3CB1A-12B6-AD0F-4AFD-44766153E0B4}"/>
              </a:ext>
            </a:extLst>
          </p:cNvPr>
          <p:cNvSpPr txBox="1"/>
          <p:nvPr/>
        </p:nvSpPr>
        <p:spPr>
          <a:xfrm>
            <a:off x="165370" y="622570"/>
            <a:ext cx="4533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joylandroofing.com</a:t>
            </a:r>
            <a:r>
              <a:rPr lang="en-US" sz="1200" dirty="0">
                <a:hlinkClick r:id="rId3"/>
              </a:rPr>
              <a:t>/blog/damage-walking-on-shingled-roof/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E2520-F6B7-41D5-9678-A5D5C2DEB5FB}"/>
              </a:ext>
            </a:extLst>
          </p:cNvPr>
          <p:cNvSpPr txBox="1"/>
          <p:nvPr/>
        </p:nvSpPr>
        <p:spPr>
          <a:xfrm>
            <a:off x="165370" y="3429000"/>
            <a:ext cx="431416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Shingles</a:t>
            </a:r>
            <a:r>
              <a:rPr lang="en-US" dirty="0"/>
              <a:t> can withstand an occasional walk. </a:t>
            </a:r>
          </a:p>
          <a:p>
            <a:r>
              <a:rPr lang="en-US" dirty="0"/>
              <a:t>However, if it’s hot outside and/or direct </a:t>
            </a:r>
            <a:r>
              <a:rPr lang="en-US" dirty="0" err="1"/>
              <a:t>sunlight,the</a:t>
            </a:r>
            <a:r>
              <a:rPr lang="en-US" dirty="0"/>
              <a:t> asphalt base of the shingle will soften. Walking over soft shingles may damage them.</a:t>
            </a:r>
          </a:p>
          <a:p>
            <a:r>
              <a:rPr lang="en-US" dirty="0"/>
              <a:t>The older the shingles are, the more susceptible they become to damage from foot traffic.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26C70-3640-3B03-46D0-1B667AAFDAD1}"/>
              </a:ext>
            </a:extLst>
          </p:cNvPr>
          <p:cNvSpPr txBox="1"/>
          <p:nvPr/>
        </p:nvSpPr>
        <p:spPr>
          <a:xfrm>
            <a:off x="165370" y="4955792"/>
            <a:ext cx="5824873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your ladder against the gutters and use a bungee cord with hooks to secure the ladder (EPDM tarp bungee strap).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gloves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Wear long pants.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old foam cushion (foam from a sofa seat) can be used to traverse your roof safely. This material really sticks to shingles well, providing a better non-slip surface. Using this also helps minimize damage to the shingles.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4A2A8-F29E-7A49-7509-5E22337A3507}"/>
              </a:ext>
            </a:extLst>
          </p:cNvPr>
          <p:cNvSpPr txBox="1"/>
          <p:nvPr/>
        </p:nvSpPr>
        <p:spPr>
          <a:xfrm>
            <a:off x="9484467" y="114795"/>
            <a:ext cx="2619847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Asphalt Shingle Roofing: Best Overall.</a:t>
            </a:r>
          </a:p>
          <a:p>
            <a:r>
              <a:rPr lang="en-US" dirty="0"/>
              <a:t>Slate Roofing: Most Durable.</a:t>
            </a:r>
          </a:p>
          <a:p>
            <a:r>
              <a:rPr lang="en-US" dirty="0"/>
              <a:t>Metal Roofing: Most Versatile.</a:t>
            </a:r>
          </a:p>
          <a:p>
            <a:r>
              <a:rPr lang="en-US" dirty="0"/>
              <a:t>Wood Shingles: Most Environmentally Friendly Option.</a:t>
            </a:r>
          </a:p>
          <a:p>
            <a:r>
              <a:rPr lang="en-US" dirty="0"/>
              <a:t>Clay Tile Roofs: Best Curb Appeal.</a:t>
            </a:r>
          </a:p>
          <a:p>
            <a:r>
              <a:rPr lang="en-US" dirty="0"/>
              <a:t>TPO Roofing: Best for Flat Roof.</a:t>
            </a:r>
            <a:br>
              <a:rPr lang="en-US" dirty="0"/>
            </a:br>
            <a:r>
              <a:rPr lang="en-US" dirty="0"/>
              <a:t>(TPO = Thermoplastic Polyolefin, a single-ply roofing membrane)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6C45B0-CAF9-750F-7ED5-CD9B15F7D60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7889" y="3512923"/>
            <a:ext cx="3368875" cy="2932032"/>
          </a:xfrm>
          <a:prstGeom prst="rect">
            <a:avLst/>
          </a:prstGeom>
        </p:spPr>
      </p:pic>
      <p:pic>
        <p:nvPicPr>
          <p:cNvPr id="1028" name="Picture 4" descr="How do I put up a roof ladder? - Home Improvement Stack Exchange">
            <a:extLst>
              <a:ext uri="{FF2B5EF4-FFF2-40B4-BE49-F238E27FC236}">
                <a16:creationId xmlns:a16="http://schemas.microsoft.com/office/drawing/2014/main" id="{63C16DF6-A0E5-8398-0701-716843A9E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0017" y="1296751"/>
            <a:ext cx="1865983" cy="16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0422D9-EB85-B66C-E359-84CF29024160}"/>
              </a:ext>
            </a:extLst>
          </p:cNvPr>
          <p:cNvSpPr txBox="1"/>
          <p:nvPr/>
        </p:nvSpPr>
        <p:spPr>
          <a:xfrm>
            <a:off x="4479533" y="2921970"/>
            <a:ext cx="1255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Roof Ladder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3BAB8C-9692-8B72-BE4F-873D89D22E3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1759" y="4635358"/>
            <a:ext cx="1930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3E5C9B-A582-B569-303B-32EB5B66D2A1}"/>
              </a:ext>
            </a:extLst>
          </p:cNvPr>
          <p:cNvSpPr txBox="1"/>
          <p:nvPr/>
        </p:nvSpPr>
        <p:spPr>
          <a:xfrm>
            <a:off x="6456860" y="6183345"/>
            <a:ext cx="1382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EPDM tarp bungee straps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B24212-347D-8D09-6920-0AF015AE5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01759" y="261610"/>
            <a:ext cx="314544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E0FF80-1802-5671-4CC4-41B022387FC3}"/>
              </a:ext>
            </a:extLst>
          </p:cNvPr>
          <p:cNvSpPr txBox="1"/>
          <p:nvPr/>
        </p:nvSpPr>
        <p:spPr>
          <a:xfrm>
            <a:off x="6573122" y="2255036"/>
            <a:ext cx="257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roofing glossary:</a:t>
            </a:r>
          </a:p>
          <a:p>
            <a:r>
              <a:rPr lang="en-US" sz="1200" dirty="0">
                <a:hlinkClick r:id="rId8"/>
              </a:rPr>
              <a:t>https://</a:t>
            </a:r>
            <a:r>
              <a:rPr lang="en-US" sz="1200" dirty="0" err="1">
                <a:hlinkClick r:id="rId8"/>
              </a:rPr>
              <a:t>www.owenscorning.com</a:t>
            </a:r>
            <a:r>
              <a:rPr lang="en-US" sz="1200" dirty="0">
                <a:hlinkClick r:id="rId8"/>
              </a:rPr>
              <a:t>/</a:t>
            </a:r>
            <a:r>
              <a:rPr lang="en-US" sz="1200" dirty="0" err="1">
                <a:hlinkClick r:id="rId8"/>
              </a:rPr>
              <a:t>en</a:t>
            </a:r>
            <a:r>
              <a:rPr lang="en-US" sz="1200" dirty="0">
                <a:hlinkClick r:id="rId8"/>
              </a:rPr>
              <a:t>-us/roofing/tools/roofing-glossary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444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C6EDC-33E1-1586-83FE-9CEFB41A5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DF557F-866F-A08D-39EE-D8CEF7135FD7}"/>
              </a:ext>
            </a:extLst>
          </p:cNvPr>
          <p:cNvSpPr txBox="1"/>
          <p:nvPr/>
        </p:nvSpPr>
        <p:spPr>
          <a:xfrm>
            <a:off x="0" y="0"/>
            <a:ext cx="545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Climbing on to the Shingles Roof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AD72D-6EDB-9B2F-A946-6674B14DE591}"/>
              </a:ext>
            </a:extLst>
          </p:cNvPr>
          <p:cNvSpPr txBox="1"/>
          <p:nvPr/>
        </p:nvSpPr>
        <p:spPr>
          <a:xfrm>
            <a:off x="321013" y="909536"/>
            <a:ext cx="431416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www.youtube.com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watch?v</a:t>
            </a:r>
            <a:r>
              <a:rPr lang="en-US" dirty="0">
                <a:hlinkClick r:id="rId2"/>
              </a:rPr>
              <a:t>=2z99pLPenL0</a:t>
            </a:r>
            <a:endParaRPr lang="en-US" dirty="0"/>
          </a:p>
          <a:p>
            <a:r>
              <a:rPr lang="en-US" dirty="0"/>
              <a:t>turn the ladder "feet" to dig into the ground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3749B5-6964-6F2C-CE73-79985F1E9E8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2017" y="107495"/>
            <a:ext cx="3406572" cy="234274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344C3AB-B1E8-745D-00B2-1EF091A9EE8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328" y="1889452"/>
            <a:ext cx="1451274" cy="235180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11FF67-54F0-94AE-50C3-55F91C01F07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6697" y="1889453"/>
            <a:ext cx="1804789" cy="235180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6A1FF27F-4886-E4C4-E3C8-94036B8147D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62642" y="1889451"/>
            <a:ext cx="1804788" cy="23518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2E46E91-0FB2-33FD-5731-6646A815807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2023" y="1889452"/>
            <a:ext cx="1804788" cy="23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767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13E08-642F-C4BA-967B-B142B70F5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15775-7D89-D280-88A2-AA8E188F09F7}"/>
              </a:ext>
            </a:extLst>
          </p:cNvPr>
          <p:cNvSpPr txBox="1"/>
          <p:nvPr/>
        </p:nvSpPr>
        <p:spPr>
          <a:xfrm>
            <a:off x="0" y="0"/>
            <a:ext cx="545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Climbing on to the Shingles Roof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72A4F0-6378-7510-2621-BBA8DE92D073}"/>
              </a:ext>
            </a:extLst>
          </p:cNvPr>
          <p:cNvSpPr txBox="1"/>
          <p:nvPr/>
        </p:nvSpPr>
        <p:spPr>
          <a:xfrm>
            <a:off x="321013" y="909536"/>
            <a:ext cx="4314163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Ladder to climb on roof above the dining area</a:t>
            </a:r>
          </a:p>
          <a:p>
            <a:r>
              <a:rPr lang="en-US" dirty="0"/>
              <a:t>Then walk to the chimney</a:t>
            </a:r>
          </a:p>
          <a:p>
            <a:r>
              <a:rPr lang="en-US" dirty="0"/>
              <a:t>wear gloves and dirty clothing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71E15C-69E4-3A1F-1CA2-0396EC70F7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6248" y="31644"/>
            <a:ext cx="3140665" cy="292049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7FC4F2-1294-CDB9-2DA8-CEFDC19F5E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9265" y="31644"/>
            <a:ext cx="3402735" cy="47612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028633-3DFB-FE62-B99B-888D79A2DB3C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1413" y="3007003"/>
            <a:ext cx="59055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531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13E08-642F-C4BA-967B-B142B70F5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315775-7D89-D280-88A2-AA8E188F09F7}"/>
              </a:ext>
            </a:extLst>
          </p:cNvPr>
          <p:cNvSpPr txBox="1"/>
          <p:nvPr/>
        </p:nvSpPr>
        <p:spPr>
          <a:xfrm>
            <a:off x="0" y="0"/>
            <a:ext cx="545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Climbing on to the Shingles Roof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C09FF9-DDF5-398B-55A7-A8985D0B7F7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570" y="580393"/>
            <a:ext cx="1368812" cy="1714499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F73B96-6894-A619-90D8-126A13C5735A}"/>
              </a:ext>
            </a:extLst>
          </p:cNvPr>
          <p:cNvSpPr txBox="1"/>
          <p:nvPr/>
        </p:nvSpPr>
        <p:spPr>
          <a:xfrm>
            <a:off x="108571" y="2343781"/>
            <a:ext cx="136881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 algn="ctr">
              <a:buNone/>
            </a:pPr>
            <a:r>
              <a:rPr lang="en-US" dirty="0"/>
              <a:t>Safe angle 4:1</a:t>
            </a:r>
          </a:p>
        </p:txBody>
      </p:sp>
      <p:pic>
        <p:nvPicPr>
          <p:cNvPr id="1026" name="Picture 2" descr="Sponsored Ad - Ladder Safety Rails, Ladder Standoff, Ladder Stabilizer, Ladder Extension for Safety and Fall Protection">
            <a:extLst>
              <a:ext uri="{FF2B5EF4-FFF2-40B4-BE49-F238E27FC236}">
                <a16:creationId xmlns:a16="http://schemas.microsoft.com/office/drawing/2014/main" id="{1C6DFCDE-2677-9EC5-1F1B-1AEEF8D2A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912652" y="88913"/>
            <a:ext cx="1999333" cy="266577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33B2D33-DCFE-48C7-0DD1-C4E177EE8322}"/>
              </a:ext>
            </a:extLst>
          </p:cNvPr>
          <p:cNvSpPr txBox="1"/>
          <p:nvPr/>
        </p:nvSpPr>
        <p:spPr>
          <a:xfrm>
            <a:off x="9912652" y="2813969"/>
            <a:ext cx="221912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 algn="ctr">
              <a:buNone/>
            </a:pP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Ladder Standoff Stabilizer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0F1111"/>
                </a:solidFill>
                <a:latin typeface="Amazon Ember"/>
              </a:rPr>
              <a:t>(Ladder Safety Rails) </a:t>
            </a:r>
            <a:r>
              <a:rPr lang="en-US" b="1" dirty="0">
                <a:solidFill>
                  <a:srgbClr val="FF0000"/>
                </a:solidFill>
                <a:latin typeface="Amazon Ember"/>
              </a:rPr>
              <a:t>$285</a:t>
            </a:r>
            <a:endParaRPr lang="en-US" b="1" i="0" dirty="0">
              <a:solidFill>
                <a:srgbClr val="FF0000"/>
              </a:solidFill>
              <a:effectLst/>
              <a:latin typeface="Amazon Ember"/>
            </a:endParaRPr>
          </a:p>
          <a:p>
            <a:pPr marL="0" indent="0" algn="ctr">
              <a:buNone/>
            </a:pPr>
            <a:r>
              <a:rPr lang="en-US" sz="1000" b="0" i="0" dirty="0">
                <a:solidFill>
                  <a:srgbClr val="0F1111"/>
                </a:solidFill>
                <a:effectLst/>
                <a:latin typeface="Amazon Ember"/>
                <a:hlinkClick r:id="rId4"/>
              </a:rPr>
              <a:t>https://</a:t>
            </a:r>
            <a:r>
              <a:rPr lang="en-US" sz="1000" b="0" i="0" dirty="0" err="1">
                <a:solidFill>
                  <a:srgbClr val="0F1111"/>
                </a:solidFill>
                <a:effectLst/>
                <a:latin typeface="Amazon Ember"/>
                <a:hlinkClick r:id="rId4"/>
              </a:rPr>
              <a:t>www.amazon.com</a:t>
            </a:r>
            <a:r>
              <a:rPr lang="en-US" sz="1000" b="0" i="0" dirty="0">
                <a:solidFill>
                  <a:srgbClr val="0F1111"/>
                </a:solidFill>
                <a:effectLst/>
                <a:latin typeface="Amazon Ember"/>
                <a:hlinkClick r:id="rId4"/>
              </a:rPr>
              <a:t>/</a:t>
            </a:r>
            <a:r>
              <a:rPr lang="en-US" sz="1000" b="0" i="0" dirty="0" err="1">
                <a:solidFill>
                  <a:srgbClr val="0F1111"/>
                </a:solidFill>
                <a:effectLst/>
                <a:latin typeface="Amazon Ember"/>
                <a:hlinkClick r:id="rId4"/>
              </a:rPr>
              <a:t>dp</a:t>
            </a:r>
            <a:r>
              <a:rPr lang="en-US" sz="1000" b="0" i="0" dirty="0">
                <a:solidFill>
                  <a:srgbClr val="0F1111"/>
                </a:solidFill>
                <a:effectLst/>
                <a:latin typeface="Amazon Ember"/>
                <a:hlinkClick r:id="rId4"/>
              </a:rPr>
              <a:t>/B07PRKRK2F/</a:t>
            </a:r>
            <a:endParaRPr lang="en-US" sz="1000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961B1A3-65F2-552A-533B-B48D33D1ADD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24095" y="119417"/>
            <a:ext cx="1355043" cy="437193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453B1A3-F8F5-75EB-1FB0-D2EF1E1EA665}"/>
              </a:ext>
            </a:extLst>
          </p:cNvPr>
          <p:cNvSpPr txBox="1"/>
          <p:nvPr/>
        </p:nvSpPr>
        <p:spPr>
          <a:xfrm>
            <a:off x="4668916" y="4564151"/>
            <a:ext cx="2626092" cy="67710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 algn="ctr">
              <a:buNone/>
            </a:pP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Louisville Extension Ladder 24-foot </a:t>
            </a:r>
            <a:r>
              <a:rPr lang="en-US" b="0" i="0" dirty="0" err="1">
                <a:solidFill>
                  <a:srgbClr val="0F1111"/>
                </a:solidFill>
                <a:effectLst/>
                <a:latin typeface="Amazon Ember"/>
              </a:rPr>
              <a:t>Aluminium</a:t>
            </a:r>
            <a:r>
              <a:rPr lang="en-US" b="0" i="0" dirty="0">
                <a:solidFill>
                  <a:srgbClr val="0F1111"/>
                </a:solidFill>
                <a:effectLst/>
                <a:latin typeface="Amazon Ember"/>
              </a:rPr>
              <a:t> , 300-Pound </a:t>
            </a:r>
            <a:r>
              <a:rPr lang="en-US" b="1" i="0" dirty="0">
                <a:solidFill>
                  <a:srgbClr val="FF0000"/>
                </a:solidFill>
                <a:effectLst/>
                <a:latin typeface="Amazon Ember"/>
              </a:rPr>
              <a:t>$384</a:t>
            </a:r>
          </a:p>
          <a:p>
            <a:pPr marL="0" indent="0" algn="ctr">
              <a:buNone/>
            </a:pPr>
            <a:r>
              <a:rPr lang="en-US" sz="1000" b="0" i="0" dirty="0">
                <a:solidFill>
                  <a:srgbClr val="0F1111"/>
                </a:solidFill>
                <a:effectLst/>
                <a:latin typeface="Amazon Ember"/>
                <a:hlinkClick r:id="rId6"/>
              </a:rPr>
              <a:t>https://</a:t>
            </a:r>
            <a:r>
              <a:rPr lang="en-US" sz="1000" b="0" i="0" dirty="0" err="1">
                <a:solidFill>
                  <a:srgbClr val="0F1111"/>
                </a:solidFill>
                <a:effectLst/>
                <a:latin typeface="Amazon Ember"/>
                <a:hlinkClick r:id="rId6"/>
              </a:rPr>
              <a:t>www.amazon.com</a:t>
            </a:r>
            <a:r>
              <a:rPr lang="en-US" sz="1000" b="0" i="0" dirty="0">
                <a:solidFill>
                  <a:srgbClr val="0F1111"/>
                </a:solidFill>
                <a:effectLst/>
                <a:latin typeface="Amazon Ember"/>
                <a:hlinkClick r:id="rId6"/>
              </a:rPr>
              <a:t>/</a:t>
            </a:r>
            <a:r>
              <a:rPr lang="en-US" sz="1000" b="0" i="0" dirty="0" err="1">
                <a:solidFill>
                  <a:srgbClr val="0F1111"/>
                </a:solidFill>
                <a:effectLst/>
                <a:latin typeface="Amazon Ember"/>
                <a:hlinkClick r:id="rId6"/>
              </a:rPr>
              <a:t>dp</a:t>
            </a:r>
            <a:r>
              <a:rPr lang="en-US" sz="1000" b="0" i="0" dirty="0">
                <a:solidFill>
                  <a:srgbClr val="0F1111"/>
                </a:solidFill>
                <a:effectLst/>
                <a:latin typeface="Amazon Ember"/>
                <a:hlinkClick r:id="rId6"/>
              </a:rPr>
              <a:t>/B0017ZRIG6/</a:t>
            </a:r>
            <a:endParaRPr lang="en-US" sz="1000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C38C7C-80F6-C145-2271-FD25E0425A37}"/>
              </a:ext>
            </a:extLst>
          </p:cNvPr>
          <p:cNvSpPr txBox="1"/>
          <p:nvPr/>
        </p:nvSpPr>
        <p:spPr>
          <a:xfrm>
            <a:off x="77017" y="6415974"/>
            <a:ext cx="278545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</a:rPr>
              <a:t>Louisville Ladder LP-2210-00 Alum Adjustable Stabilizer</a:t>
            </a:r>
          </a:p>
          <a:p>
            <a:pPr marL="0" indent="0">
              <a:buNone/>
            </a:pP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  <a:hlinkClick r:id="rId7"/>
              </a:rPr>
              <a:t>https://</a:t>
            </a:r>
            <a:r>
              <a:rPr lang="en-US" sz="900" b="0" i="0" dirty="0" err="1">
                <a:solidFill>
                  <a:srgbClr val="0F1111"/>
                </a:solidFill>
                <a:effectLst/>
                <a:latin typeface="Amazon Ember"/>
                <a:hlinkClick r:id="rId7"/>
              </a:rPr>
              <a:t>www.amazon.com</a:t>
            </a: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  <a:hlinkClick r:id="rId7"/>
              </a:rPr>
              <a:t>/</a:t>
            </a:r>
            <a:r>
              <a:rPr lang="en-US" sz="900" b="0" i="0" dirty="0" err="1">
                <a:solidFill>
                  <a:srgbClr val="0F1111"/>
                </a:solidFill>
                <a:effectLst/>
                <a:latin typeface="Amazon Ember"/>
                <a:hlinkClick r:id="rId7"/>
              </a:rPr>
              <a:t>dp</a:t>
            </a: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  <a:hlinkClick r:id="rId7"/>
              </a:rPr>
              <a:t>/B001BIZBYK/</a:t>
            </a:r>
            <a:endParaRPr lang="en-US" sz="900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F15D9A-4E7A-F931-E2A7-BD1D4ADDD7B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8664" y="6415974"/>
            <a:ext cx="614879" cy="36933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26B649-695D-CF34-18F7-53DD263D5A53}"/>
              </a:ext>
            </a:extLst>
          </p:cNvPr>
          <p:cNvSpPr txBox="1"/>
          <p:nvPr/>
        </p:nvSpPr>
        <p:spPr>
          <a:xfrm>
            <a:off x="6721608" y="3272345"/>
            <a:ext cx="3030359" cy="6001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 algn="ctr">
              <a:buNone/>
            </a:pPr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</a:rPr>
              <a:t>Telescoping Ladder, 16.5 Ft, 330 </a:t>
            </a:r>
            <a:r>
              <a:rPr lang="en-US" sz="1200" b="0" i="0" dirty="0" err="1">
                <a:solidFill>
                  <a:srgbClr val="0F1111"/>
                </a:solidFill>
                <a:effectLst/>
                <a:latin typeface="Amazon Ember"/>
              </a:rPr>
              <a:t>lb</a:t>
            </a:r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</a:rPr>
              <a:t> </a:t>
            </a:r>
            <a:r>
              <a:rPr lang="en-US" sz="1200" b="1" i="0" dirty="0">
                <a:solidFill>
                  <a:srgbClr val="FF0000"/>
                </a:solidFill>
                <a:effectLst/>
                <a:latin typeface="Amazon Ember"/>
              </a:rPr>
              <a:t>$150-170</a:t>
            </a:r>
          </a:p>
          <a:p>
            <a:pPr marL="0" indent="0" algn="ctr">
              <a:buNone/>
            </a:pPr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</a:rPr>
              <a:t>with Tool Platform and Stabilizer Bar</a:t>
            </a:r>
          </a:p>
          <a:p>
            <a:pPr marL="0" indent="0" algn="ctr">
              <a:buNone/>
            </a:pP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  <a:hlinkClick r:id="rId9"/>
              </a:rPr>
              <a:t>https://www.amazon.com/</a:t>
            </a:r>
            <a:r>
              <a:rPr lang="en-US" sz="900" b="0" i="0" dirty="0" err="1">
                <a:solidFill>
                  <a:srgbClr val="0F1111"/>
                </a:solidFill>
                <a:effectLst/>
                <a:latin typeface="Amazon Ember"/>
                <a:hlinkClick r:id="rId9"/>
              </a:rPr>
              <a:t>dp</a:t>
            </a: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  <a:hlinkClick r:id="rId9"/>
              </a:rPr>
              <a:t>/B0CQ4N3QVZ/</a:t>
            </a:r>
            <a:endParaRPr lang="en-US" sz="900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67F01B7-E0E0-B588-3166-CC896447BC4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0850" y="114720"/>
            <a:ext cx="3091589" cy="311040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6A6FEB-2E87-CF9C-A24F-187E3F81A5A6}"/>
              </a:ext>
            </a:extLst>
          </p:cNvPr>
          <p:cNvSpPr txBox="1"/>
          <p:nvPr/>
        </p:nvSpPr>
        <p:spPr>
          <a:xfrm>
            <a:off x="3258254" y="2755602"/>
            <a:ext cx="160763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 algn="ctr">
              <a:buNone/>
            </a:pPr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</a:rPr>
              <a:t>Ladder-Max Stand-Off Stabilizer</a:t>
            </a:r>
          </a:p>
          <a:p>
            <a:pPr marL="0" indent="0" algn="ctr">
              <a:buNone/>
            </a:pPr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  <a:hlinkClick r:id="rId11"/>
              </a:rPr>
              <a:t>https://</a:t>
            </a:r>
            <a:r>
              <a:rPr lang="en-US" sz="1200" b="0" i="0" dirty="0" err="1">
                <a:solidFill>
                  <a:srgbClr val="0F1111"/>
                </a:solidFill>
                <a:effectLst/>
                <a:latin typeface="Amazon Ember"/>
                <a:hlinkClick r:id="rId11"/>
              </a:rPr>
              <a:t>www.amazon.com</a:t>
            </a:r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  <a:hlinkClick r:id="rId11"/>
              </a:rPr>
              <a:t>/</a:t>
            </a:r>
            <a:r>
              <a:rPr lang="en-US" sz="1200" b="0" i="0" dirty="0" err="1">
                <a:solidFill>
                  <a:srgbClr val="0F1111"/>
                </a:solidFill>
                <a:effectLst/>
                <a:latin typeface="Amazon Ember"/>
                <a:hlinkClick r:id="rId11"/>
              </a:rPr>
              <a:t>dp</a:t>
            </a:r>
            <a:r>
              <a:rPr lang="en-US" sz="1200" b="0" i="0" dirty="0">
                <a:solidFill>
                  <a:srgbClr val="0F1111"/>
                </a:solidFill>
                <a:effectLst/>
                <a:latin typeface="Amazon Ember"/>
                <a:hlinkClick r:id="rId11"/>
              </a:rPr>
              <a:t>/B0007R6L8Q/</a:t>
            </a:r>
            <a:endParaRPr lang="en-US" sz="1000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09AF95-E825-18D1-090D-4890AF5BB3AB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6610" y="1238376"/>
            <a:ext cx="1080412" cy="1472210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6F8C290-510A-76F9-6AB7-58EA5883353E}"/>
              </a:ext>
            </a:extLst>
          </p:cNvPr>
          <p:cNvSpPr txBox="1"/>
          <p:nvPr/>
        </p:nvSpPr>
        <p:spPr>
          <a:xfrm>
            <a:off x="77017" y="5977467"/>
            <a:ext cx="24177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pPr marL="0" indent="0">
              <a:buNone/>
            </a:pP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</a:rPr>
              <a:t>Ladder Stabilizer, [Heavy Duty] </a:t>
            </a:r>
            <a:r>
              <a:rPr lang="en-US" sz="900" b="0" i="0" dirty="0">
                <a:solidFill>
                  <a:srgbClr val="0F1111"/>
                </a:solidFill>
                <a:effectLst/>
                <a:latin typeface="Amazon Ember"/>
                <a:hlinkClick r:id="rId13"/>
              </a:rPr>
              <a:t>https://www.amazon.com/dp/B0CKRDRBCF/</a:t>
            </a:r>
            <a:endParaRPr lang="en-US" sz="900" b="0" i="0" dirty="0">
              <a:solidFill>
                <a:srgbClr val="0F1111"/>
              </a:solidFill>
              <a:effectLst/>
              <a:latin typeface="Amazon Ember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EC51FF-CDC5-ADAA-73DE-EDE1D360C0AB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5942" y="5888829"/>
            <a:ext cx="493056" cy="45797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4105579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3542351" y="485282"/>
            <a:ext cx="45750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Chimney Fan</a:t>
            </a:r>
          </a:p>
          <a:p>
            <a:pPr algn="ctr"/>
            <a:r>
              <a:rPr lang="en-US" sz="4400" b="1" dirty="0">
                <a:solidFill>
                  <a:srgbClr val="00B0F0"/>
                </a:solidFill>
              </a:rPr>
              <a:t>Draft Inducer</a:t>
            </a:r>
          </a:p>
          <a:p>
            <a:pPr algn="ctr"/>
            <a:r>
              <a:rPr lang="en-US" sz="2400" b="1" dirty="0">
                <a:solidFill>
                  <a:srgbClr val="00B0F0"/>
                </a:solidFill>
              </a:rPr>
              <a:t>Prevent wood stove exhaust from entering the room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E4DA9-E4F2-E34E-F919-6BBBAEFDD7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423" y="3812248"/>
            <a:ext cx="2305957" cy="218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4134FA-9C86-1ED0-6854-E397FF5516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1380" y="3812248"/>
            <a:ext cx="2305957" cy="2196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CCB36-5A5C-A131-2897-5A5F969C3C0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109" y="3812248"/>
            <a:ext cx="2154185" cy="2196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BD7ED-07BD-CB55-974C-D87E032C35B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570" y="554496"/>
            <a:ext cx="1832429" cy="1810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7E69D-57C4-BE32-103D-5EFE0C6250A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6224" y="306965"/>
            <a:ext cx="1541114" cy="1884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9074FB-33E1-EC08-AE2A-42103F180C41}"/>
              </a:ext>
            </a:extLst>
          </p:cNvPr>
          <p:cNvSpPr txBox="1"/>
          <p:nvPr/>
        </p:nvSpPr>
        <p:spPr>
          <a:xfrm>
            <a:off x="7973607" y="3589507"/>
            <a:ext cx="3822970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Tip:</a:t>
            </a:r>
          </a:p>
          <a:p>
            <a:r>
              <a:rPr lang="en-US" sz="1400" dirty="0"/>
              <a:t>to prevent the smoke from getting into the room when you ignite the fire: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B050"/>
                </a:solidFill>
              </a:rPr>
              <a:t>simply open the outer door or window to remove the air pressure difference between the room and outside.</a:t>
            </a:r>
          </a:p>
        </p:txBody>
      </p:sp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E494A-1D70-975A-2B84-2CAE063F22B7}"/>
              </a:ext>
            </a:extLst>
          </p:cNvPr>
          <p:cNvSpPr txBox="1"/>
          <p:nvPr/>
        </p:nvSpPr>
        <p:spPr>
          <a:xfrm>
            <a:off x="54591" y="384720"/>
            <a:ext cx="4681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www.tradepriceflues.com</a:t>
            </a:r>
            <a:r>
              <a:rPr lang="en-US" sz="1200" dirty="0">
                <a:hlinkClick r:id="rId2"/>
              </a:rPr>
              <a:t>/blog/chimney-fan-buying-guide/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75A5C-E72F-911E-3F14-7C12E6A230A9}"/>
              </a:ext>
            </a:extLst>
          </p:cNvPr>
          <p:cNvSpPr txBox="1"/>
          <p:nvPr/>
        </p:nvSpPr>
        <p:spPr>
          <a:xfrm>
            <a:off x="1037085" y="1443841"/>
            <a:ext cx="5402626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chimney fan is a remote-controlled fan which is fitted either at the top of your chimney or to a twin wall flue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chimney fans work by creating negative pressure within the chimney flue pulling gases from the room into the chimney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easier to light the fireplace, prevent smoke entering the room (especially in winter)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fireplace becomes 10-15% more efficient, cleaner burning, less smoke and dirt/particles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maintains consistent chimney draw, better stable performance during bad stormy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protection against birds (birds nests can block chimneys)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specific fans for different temperatures (up to 500ºC) and fuels (solid, gas, oil,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manual or automatic control of speed to maintain draught in the chimney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fan usually uses less than 40 Watts. The wire runs from the fan down into your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control unit is usually installed on the wall near the fireplace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B930F-5D5D-F26B-BBCB-72F4AF95ED6F}"/>
              </a:ext>
            </a:extLst>
          </p:cNvPr>
          <p:cNvSpPr txBox="1"/>
          <p:nvPr/>
        </p:nvSpPr>
        <p:spPr>
          <a:xfrm>
            <a:off x="0" y="0"/>
            <a:ext cx="479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Chimney Fan Buying Guide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F1353-29EF-A4BA-3F62-875C1A3949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6513" y="523219"/>
            <a:ext cx="3650364" cy="281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74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C287DC-8697-95EE-87E2-722FB7D002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923" y="733664"/>
            <a:ext cx="2169268" cy="22333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E18E6-3C5C-495D-0D10-E8260D137553}"/>
              </a:ext>
            </a:extLst>
          </p:cNvPr>
          <p:cNvSpPr txBox="1"/>
          <p:nvPr/>
        </p:nvSpPr>
        <p:spPr>
          <a:xfrm>
            <a:off x="16213" y="0"/>
            <a:ext cx="498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Anti-Backdraft Damper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C5F5E-E079-5449-525B-0313CE20A30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04" y="3318213"/>
            <a:ext cx="2211320" cy="2233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70FDEA-A661-14B8-993C-FF54FF55641D}"/>
              </a:ext>
            </a:extLst>
          </p:cNvPr>
          <p:cNvSpPr txBox="1"/>
          <p:nvPr/>
        </p:nvSpPr>
        <p:spPr>
          <a:xfrm>
            <a:off x="2959198" y="2059083"/>
            <a:ext cx="34126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Typically, the backdraft damper is situated into the duct system and prevents air from the outside coming into your home. </a:t>
            </a:r>
          </a:p>
          <a:p>
            <a:endParaRPr lang="en-US" sz="1400" dirty="0"/>
          </a:p>
          <a:p>
            <a:r>
              <a:rPr lang="en-US" sz="1400" dirty="0"/>
              <a:t>Dampers are built with blades designed to allow air to flow through in one direction out of the house, keeping cold air outside during the winter months.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12EED-9C70-E0C9-B7F9-6A2AB3744983}"/>
              </a:ext>
            </a:extLst>
          </p:cNvPr>
          <p:cNvSpPr txBox="1"/>
          <p:nvPr/>
        </p:nvSpPr>
        <p:spPr>
          <a:xfrm>
            <a:off x="4665519" y="4903989"/>
            <a:ext cx="355369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 louver is a window blind or shutter with horizontal slats that are angled to admit air, but to keep out rain. The angle of the slats may be adjustable or fixed.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A5364-58F7-DE3E-F222-96A145BBEC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8014" y="4434893"/>
            <a:ext cx="35687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48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718</Words>
  <Application>Microsoft Macintosh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60</cp:revision>
  <dcterms:created xsi:type="dcterms:W3CDTF">2022-06-02T16:58:09Z</dcterms:created>
  <dcterms:modified xsi:type="dcterms:W3CDTF">2024-10-15T23:56:51Z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