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86"/>
    <p:restoredTop sz="93605"/>
  </p:normalViewPr>
  <p:slideViewPr>
    <p:cSldViewPr snapToGrid="0" snapToObjects="1">
      <p:cViewPr varScale="1">
        <p:scale>
          <a:sx n="100" d="100"/>
          <a:sy n="100" d="100"/>
        </p:scale>
        <p:origin x="18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ADE972-A30E-EB4D-8E6E-AA4C5D685F81}" type="datetimeFigureOut">
              <a:rPr lang="en-US" smtClean="0"/>
              <a:t>5/25/25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8E7CD-ECDC-AF4F-BE57-C5F612713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40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A7E78-4330-193B-B423-8314C6762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80FDA-9F58-7E15-C3A0-BCA67A1B6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D1846-5607-2F80-FE77-B45D1134D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5/25/25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9EC29-87F8-BE2D-794A-6DA47225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40454-B433-410E-0FF8-FC352828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0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347D-D077-DA5B-BCBF-255D910F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969ED-67C2-311E-252D-6A110850A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0FBA1-3C89-EC11-74D4-20B92AAF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5/25/25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7745B-5BAE-F9D3-47E4-0138D1CE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30326-C5CD-0886-9BE9-A7F7DB74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0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D2BAD8-9CAB-A380-AAC3-A59F3A3256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29A6E-D831-F47F-A2AE-F6E1AFD2D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F4713-8CBC-B5EB-3BDB-7F46E4C81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5/25/25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814CE-5D3F-6AF3-1B95-C1BCD7CE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F38C-1773-F5A8-9806-A23E993F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9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760B-86A2-A753-7B95-0F58C129D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6CB2F-877F-D8BF-FD37-54A9FCD98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B5966-DCE9-9278-FC75-7505EFC82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5/25/25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C6C7F-3558-A2B7-B9CB-C865542E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3B692-9BC3-C542-CF13-B75CF4818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2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01A7-590C-E867-7D0C-AE29A5E7C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9C844-B762-199D-E840-4432CFA9E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F83D9-6582-F301-0C23-DFC25549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5/25/25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2132C-12F6-FB49-15E9-71DC67F2F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5F5A6-E475-572D-EB19-BDCB29C2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4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E54A-D232-E13B-03B8-197985E4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5FE80-6415-A129-A133-13F4E6963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34163-2BC5-67B8-C044-B2B91150F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24A9F-6EBE-F2FD-B790-457A880F4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5/25/25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65A11-D3B2-DAF0-6C96-3A013B4B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48667-6987-698C-D3F8-33E4C2F45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3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EB9B-3B5A-BAA4-1104-35CFEE511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6AF77-D30B-078E-7377-864E20041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3BB66-8448-BDCE-8885-0DCCD1D2F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C4BBBE-287A-8A3C-D9AC-73777D133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EC8599-617C-397F-DC3D-826467ADF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5D750-7437-B1AA-EDBA-8CE16147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5/25/25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1E2CB5-60FB-BFE3-7C57-6D71206F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2E5366-9BBC-DD63-6667-F2ABAD0C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0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02E0-2360-8A3B-C660-0EEE2283A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61752-B6B9-B0D3-79D0-BA63B329C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5/25/25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9FDB9-28AA-E5EE-0E6F-1C870983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1A72C3-CCD3-E994-0553-1649E7C0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0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27FBEF-93F3-4398-ABDE-E19A2BE6E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5/25/25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24BDFD-B5CF-6FE3-E5D7-46013C29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95C03-7815-0295-8D6D-6E94DCC4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2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0438-A2C9-EC42-359F-79480BBF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AC04E-128D-0581-C7DA-E12F971BB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7F62C-C89B-1A1C-EE71-DFB3CCC88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8FE63-1511-35E5-E243-54A541D5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5/25/25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8C57B-944F-63EC-027D-0775FFD31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B95C2-F629-DCC1-1A34-EFD210A3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8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1C171-16B5-30EF-DF6B-EA8297BFE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C62FB-CB34-C301-34F2-0BC3B063A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4D87E-859D-4374-028E-34A7E0967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E7CC-E810-603C-A310-365D6E2E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5/25/25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11FA3-03C6-243F-1B00-D8C263B8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B7296-43FF-9B1B-273A-D8A59A1AF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8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D680EF-BCA9-239E-5CBB-C870C41B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FCFB0-9A1E-EE20-9776-1EF4CAC7D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C2FEA-8E7F-70CC-474B-CC138894A0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91023-0B0A-7041-9F06-D25A50EF063B}" type="datetimeFigureOut">
              <a:t>5/25/25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68BAB-55F6-6894-580A-32AFD5780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BF367-BF67-C7BE-7EC4-9DB85C434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60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hyperlink" Target="https://www.youtube.com/watch?v=QkP5PLcY5UM" TargetMode="External"/><Relationship Id="rId7" Type="http://schemas.openxmlformats.org/officeDocument/2006/relationships/image" Target="../media/image2.jpeg"/><Relationship Id="rId2" Type="http://schemas.openxmlformats.org/officeDocument/2006/relationships/hyperlink" Target="https://www.youtube.com/watch?v=rAGEuk3RgHg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hyperlink" Target="https://www.amazon.com/dp/B07ZJWY9CT" TargetMode="External"/><Relationship Id="rId10" Type="http://schemas.openxmlformats.org/officeDocument/2006/relationships/hyperlink" Target="https://www.koberlein.com/" TargetMode="External"/><Relationship Id="rId4" Type="http://schemas.openxmlformats.org/officeDocument/2006/relationships/hyperlink" Target="https://www.youtube.com/watch?v=a0_plfSMEmI" TargetMode="External"/><Relationship Id="rId9" Type="http://schemas.openxmlformats.org/officeDocument/2006/relationships/hyperlink" Target="https://www.facebook.com/SepticSurgeon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B310C2-CE44-BD76-D583-B4E3D7BDFA4A}"/>
              </a:ext>
            </a:extLst>
          </p:cNvPr>
          <p:cNvSpPr txBox="1"/>
          <p:nvPr/>
        </p:nvSpPr>
        <p:spPr>
          <a:xfrm>
            <a:off x="30921" y="0"/>
            <a:ext cx="3379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Septic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EEB734-25C1-5F8A-526D-3CB1B8DD47B1}"/>
              </a:ext>
            </a:extLst>
          </p:cNvPr>
          <p:cNvSpPr txBox="1"/>
          <p:nvPr/>
        </p:nvSpPr>
        <p:spPr>
          <a:xfrm>
            <a:off x="121479" y="523220"/>
            <a:ext cx="5364922" cy="3785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We have a very simple single tank system.</a:t>
            </a:r>
          </a:p>
          <a:p>
            <a:r>
              <a:rPr lang="en-US" sz="1200" dirty="0"/>
              <a:t>Septic tank is made of metal reinforced concrete</a:t>
            </a:r>
          </a:p>
          <a:p>
            <a:r>
              <a:rPr lang="en-US" sz="1200" dirty="0"/>
              <a:t>Size: 4' x 8'.</a:t>
            </a:r>
          </a:p>
          <a:p>
            <a:r>
              <a:rPr lang="en-US" sz="1200" dirty="0"/>
              <a:t>May 2025 - we used metal detector to locate it and mark with red flags</a:t>
            </a:r>
          </a:p>
          <a:p>
            <a:endParaRPr lang="en-US" sz="1200" dirty="0"/>
          </a:p>
          <a:p>
            <a:r>
              <a:rPr lang="en-US" sz="1200" dirty="0"/>
              <a:t>There is one hatch 20" (50cm) across made of steel.</a:t>
            </a:r>
          </a:p>
          <a:p>
            <a:r>
              <a:rPr lang="en-US" sz="1200" dirty="0"/>
              <a:t>4-6" below ground level.</a:t>
            </a:r>
          </a:p>
          <a:p>
            <a:endParaRPr lang="en-US" sz="1200" dirty="0"/>
          </a:p>
          <a:p>
            <a:r>
              <a:rPr lang="en-US" sz="1200" dirty="0"/>
              <a:t>Previous owners don't remember when it was pumped (if ever).</a:t>
            </a:r>
          </a:p>
          <a:p>
            <a:r>
              <a:rPr lang="en-US" sz="1200" dirty="0"/>
              <a:t>It actually should be inspected annually and pumped every 3-5 years</a:t>
            </a:r>
          </a:p>
          <a:p>
            <a:r>
              <a:rPr lang="en-US" sz="1200" dirty="0"/>
              <a:t>to avoid overflowing and blocking the output leach field tubes:</a:t>
            </a:r>
          </a:p>
          <a:p>
            <a:r>
              <a:rPr lang="en-US" sz="1200" dirty="0"/>
              <a:t>.. </a:t>
            </a:r>
            <a:r>
              <a:rPr lang="en-US" sz="1200" dirty="0">
                <a:hlinkClick r:id="rId2"/>
              </a:rPr>
              <a:t>https://</a:t>
            </a:r>
            <a:r>
              <a:rPr lang="en-US" sz="1200" dirty="0" err="1">
                <a:hlinkClick r:id="rId2"/>
              </a:rPr>
              <a:t>www.youtube.com</a:t>
            </a:r>
            <a:r>
              <a:rPr lang="en-US" sz="1200" dirty="0">
                <a:hlinkClick r:id="rId2"/>
              </a:rPr>
              <a:t>/</a:t>
            </a:r>
            <a:r>
              <a:rPr lang="en-US" sz="1200" dirty="0" err="1">
                <a:hlinkClick r:id="rId2"/>
              </a:rPr>
              <a:t>watch?v</a:t>
            </a:r>
            <a:r>
              <a:rPr lang="en-US" sz="1200" dirty="0">
                <a:hlinkClick r:id="rId2"/>
              </a:rPr>
              <a:t>=rAGEuk3RgHg 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Here is how to locate the lid of the septic tank, open and inspect:</a:t>
            </a:r>
          </a:p>
          <a:p>
            <a:r>
              <a:rPr lang="en-US" sz="1200" dirty="0"/>
              <a:t>.. </a:t>
            </a:r>
            <a:r>
              <a:rPr lang="en-US" sz="1200" dirty="0">
                <a:hlinkClick r:id="rId3"/>
              </a:rPr>
              <a:t>https://</a:t>
            </a:r>
            <a:r>
              <a:rPr lang="en-US" sz="1200" dirty="0" err="1">
                <a:hlinkClick r:id="rId3"/>
              </a:rPr>
              <a:t>www.youtube.com</a:t>
            </a:r>
            <a:r>
              <a:rPr lang="en-US" sz="1200" dirty="0">
                <a:hlinkClick r:id="rId3"/>
              </a:rPr>
              <a:t>/</a:t>
            </a:r>
            <a:r>
              <a:rPr lang="en-US" sz="1200" dirty="0" err="1">
                <a:hlinkClick r:id="rId3"/>
              </a:rPr>
              <a:t>watch?v</a:t>
            </a:r>
            <a:r>
              <a:rPr lang="en-US" sz="1200" dirty="0">
                <a:hlinkClick r:id="rId3"/>
              </a:rPr>
              <a:t>=QkP5PLcY5UM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Video on how to use </a:t>
            </a:r>
            <a:r>
              <a:rPr lang="en-US" sz="1200" dirty="0" err="1"/>
              <a:t>Roebic</a:t>
            </a:r>
            <a:r>
              <a:rPr lang="en-US" sz="1200" dirty="0"/>
              <a:t> K-57 (flush down toilet) to </a:t>
            </a:r>
            <a:r>
              <a:rPr lang="en-US" sz="1200" dirty="0" err="1"/>
              <a:t>preven</a:t>
            </a:r>
            <a:r>
              <a:rPr lang="en-US" sz="1200" dirty="0"/>
              <a:t> leach field blockage</a:t>
            </a:r>
          </a:p>
          <a:p>
            <a:r>
              <a:rPr lang="en-US" sz="1200" dirty="0"/>
              <a:t>.. </a:t>
            </a:r>
            <a:r>
              <a:rPr lang="en-US" sz="1200" dirty="0">
                <a:hlinkClick r:id="rId4"/>
              </a:rPr>
              <a:t>https://www.youtube.com/watch?v=a0_plfSMEmI </a:t>
            </a:r>
            <a:endParaRPr lang="en-US" sz="1200" dirty="0"/>
          </a:p>
          <a:p>
            <a:r>
              <a:rPr lang="en-US" sz="1200" dirty="0"/>
              <a:t>.. </a:t>
            </a:r>
            <a:r>
              <a:rPr lang="en-US" sz="1200" dirty="0">
                <a:hlinkClick r:id="rId5"/>
              </a:rPr>
              <a:t>https://</a:t>
            </a:r>
            <a:r>
              <a:rPr lang="en-US" sz="1200" dirty="0" err="1">
                <a:hlinkClick r:id="rId5"/>
              </a:rPr>
              <a:t>www.amazon.com</a:t>
            </a:r>
            <a:r>
              <a:rPr lang="en-US" sz="1200" dirty="0">
                <a:hlinkClick r:id="rId5"/>
              </a:rPr>
              <a:t>/</a:t>
            </a:r>
            <a:r>
              <a:rPr lang="en-US" sz="1200" dirty="0" err="1">
                <a:hlinkClick r:id="rId5"/>
              </a:rPr>
              <a:t>dp</a:t>
            </a:r>
            <a:r>
              <a:rPr lang="en-US" sz="1200" dirty="0">
                <a:hlinkClick r:id="rId5"/>
              </a:rPr>
              <a:t>/B07ZJWY9CT </a:t>
            </a:r>
            <a:r>
              <a:rPr lang="en-US" sz="1200" dirty="0"/>
              <a:t>- </a:t>
            </a:r>
            <a:r>
              <a:rPr lang="en-US" sz="1200" dirty="0" err="1"/>
              <a:t>Roebic</a:t>
            </a:r>
            <a:r>
              <a:rPr lang="en-US" sz="1200" dirty="0"/>
              <a:t> </a:t>
            </a:r>
            <a:r>
              <a:rPr lang="en-US" sz="1200" dirty="0" err="1"/>
              <a:t>Laboratories,Inc</a:t>
            </a:r>
            <a:r>
              <a:rPr lang="en-US" sz="1200" dirty="0"/>
              <a:t>. K-57 Septic System Treatment, 32-Ounce - 3 Pack. Use one bottle once a year</a:t>
            </a:r>
          </a:p>
        </p:txBody>
      </p:sp>
      <p:pic>
        <p:nvPicPr>
          <p:cNvPr id="13" name="Picture 2" descr="Restoring A Septic Drain Field: First Steps (Least Vs. Most Expensive)">
            <a:extLst>
              <a:ext uri="{FF2B5EF4-FFF2-40B4-BE49-F238E27FC236}">
                <a16:creationId xmlns:a16="http://schemas.microsoft.com/office/drawing/2014/main" id="{D9728C75-947A-5C02-86B6-34D83E145E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2994" y="4440310"/>
            <a:ext cx="5233639" cy="219679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ptic Systems - Tips on Managing Your Wastewater - Mountain Luxury">
            <a:extLst>
              <a:ext uri="{FF2B5EF4-FFF2-40B4-BE49-F238E27FC236}">
                <a16:creationId xmlns:a16="http://schemas.microsoft.com/office/drawing/2014/main" id="{27179D6A-BF1B-63B0-7986-EF8CBCD4E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76959" y="523219"/>
            <a:ext cx="3365500" cy="24130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ltimate Homeowner's Guide to Septic Tank Systems - How Often to Pump a  Septic Tank">
            <a:extLst>
              <a:ext uri="{FF2B5EF4-FFF2-40B4-BE49-F238E27FC236}">
                <a16:creationId xmlns:a16="http://schemas.microsoft.com/office/drawing/2014/main" id="{4E71EB27-31A0-56CE-5BA3-70A55D799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478" y="4506155"/>
            <a:ext cx="3349083" cy="1758269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D1BEA6-2684-2FDC-9B7F-69FF855297C1}"/>
              </a:ext>
            </a:extLst>
          </p:cNvPr>
          <p:cNvSpPr txBox="1"/>
          <p:nvPr/>
        </p:nvSpPr>
        <p:spPr>
          <a:xfrm>
            <a:off x="8942459" y="4440310"/>
            <a:ext cx="3037504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Septic Surgeons</a:t>
            </a:r>
          </a:p>
          <a:p>
            <a:r>
              <a:rPr lang="en-US" sz="1200" dirty="0"/>
              <a:t>57B Lester Rd, </a:t>
            </a:r>
            <a:r>
              <a:rPr lang="en-US" sz="1200" dirty="0" err="1"/>
              <a:t>Equinunk</a:t>
            </a:r>
            <a:r>
              <a:rPr lang="en-US" sz="1200" dirty="0"/>
              <a:t>, PA 18417</a:t>
            </a:r>
          </a:p>
          <a:p>
            <a:r>
              <a:rPr lang="en-US" sz="1200" dirty="0">
                <a:hlinkClick r:id="rId9"/>
              </a:rPr>
              <a:t>https://</a:t>
            </a:r>
            <a:r>
              <a:rPr lang="en-US" sz="1200" dirty="0" err="1">
                <a:hlinkClick r:id="rId9"/>
              </a:rPr>
              <a:t>www.facebook.com</a:t>
            </a:r>
            <a:r>
              <a:rPr lang="en-US" sz="1200" dirty="0">
                <a:hlinkClick r:id="rId9"/>
              </a:rPr>
              <a:t>/</a:t>
            </a:r>
            <a:r>
              <a:rPr lang="en-US" sz="1200" dirty="0" err="1">
                <a:hlinkClick r:id="rId9"/>
              </a:rPr>
              <a:t>SepticSurgeons</a:t>
            </a:r>
            <a:endParaRPr lang="en-US" sz="1200" dirty="0"/>
          </a:p>
          <a:p>
            <a:r>
              <a:rPr lang="en-US" sz="1200" dirty="0"/>
              <a:t>570-224-4822</a:t>
            </a:r>
          </a:p>
          <a:p>
            <a:endParaRPr lang="en-US" sz="1200" dirty="0"/>
          </a:p>
          <a:p>
            <a:r>
              <a:rPr lang="en-US" sz="1200" dirty="0"/>
              <a:t>Koberlein Environmental Services</a:t>
            </a:r>
          </a:p>
          <a:p>
            <a:r>
              <a:rPr lang="en-US" sz="1200" dirty="0"/>
              <a:t>188 Beach Lake Hwy, Honesdale, PA 18431</a:t>
            </a:r>
          </a:p>
          <a:p>
            <a:r>
              <a:rPr lang="en-US" sz="1200" dirty="0">
                <a:hlinkClick r:id="rId10"/>
              </a:rPr>
              <a:t>https://</a:t>
            </a:r>
            <a:r>
              <a:rPr lang="en-US" sz="1200" dirty="0" err="1">
                <a:hlinkClick r:id="rId10"/>
              </a:rPr>
              <a:t>www.koberlein.com</a:t>
            </a:r>
            <a:endParaRPr lang="en-US" sz="1200" dirty="0"/>
          </a:p>
          <a:p>
            <a:r>
              <a:rPr lang="en-US" sz="1200" dirty="0"/>
              <a:t>570-671-2940</a:t>
            </a:r>
          </a:p>
        </p:txBody>
      </p:sp>
    </p:spTree>
    <p:extLst>
      <p:ext uri="{BB962C8B-B14F-4D97-AF65-F5344CB8AC3E}">
        <p14:creationId xmlns:p14="http://schemas.microsoft.com/office/powerpoint/2010/main" val="328805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AF322-45CF-D751-D6C3-998DDB7A9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72B558-7898-C9E9-733D-16452D659176}"/>
              </a:ext>
            </a:extLst>
          </p:cNvPr>
          <p:cNvSpPr txBox="1"/>
          <p:nvPr/>
        </p:nvSpPr>
        <p:spPr>
          <a:xfrm>
            <a:off x="30920" y="0"/>
            <a:ext cx="5656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More about Septic  Systems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BE760B-7B82-85E6-6656-8F7B4C001F69}"/>
              </a:ext>
            </a:extLst>
          </p:cNvPr>
          <p:cNvSpPr txBox="1"/>
          <p:nvPr/>
        </p:nvSpPr>
        <p:spPr>
          <a:xfrm>
            <a:off x="121479" y="523220"/>
            <a:ext cx="3112376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Using second camera for cleaner output</a:t>
            </a:r>
          </a:p>
        </p:txBody>
      </p:sp>
      <p:pic>
        <p:nvPicPr>
          <p:cNvPr id="2050" name="Picture 2" descr="Your Septic System: Pumping Your Septic Tank | Greenbar Excavation">
            <a:extLst>
              <a:ext uri="{FF2B5EF4-FFF2-40B4-BE49-F238E27FC236}">
                <a16:creationId xmlns:a16="http://schemas.microsoft.com/office/drawing/2014/main" id="{482607E1-7EF3-6883-FB10-C2902A412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7005" y="166625"/>
            <a:ext cx="4253517" cy="2553218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e Future of Septic Tanks: Uncovering Technological Trends through Patent  Analysis">
            <a:extLst>
              <a:ext uri="{FF2B5EF4-FFF2-40B4-BE49-F238E27FC236}">
                <a16:creationId xmlns:a16="http://schemas.microsoft.com/office/drawing/2014/main" id="{FE28FD36-8D7F-9B4C-EADB-8B023100B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478" y="912625"/>
            <a:ext cx="5656201" cy="2876708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Zflow® Septic System | Gravel-less Leach Field Pipe">
            <a:extLst>
              <a:ext uri="{FF2B5EF4-FFF2-40B4-BE49-F238E27FC236}">
                <a16:creationId xmlns:a16="http://schemas.microsoft.com/office/drawing/2014/main" id="{7B00D1DA-0A61-0990-C993-E60F48D46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54276" y="2803379"/>
            <a:ext cx="2716246" cy="150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0316B5-5DED-4D18-63D7-49FE19A7FF2D}"/>
              </a:ext>
            </a:extLst>
          </p:cNvPr>
          <p:cNvSpPr txBox="1"/>
          <p:nvPr/>
        </p:nvSpPr>
        <p:spPr>
          <a:xfrm>
            <a:off x="7732699" y="4496506"/>
            <a:ext cx="4337823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Leach tubes (also called leach lines or drain pipes)  should be surrounded with gravel or a similar permeable material</a:t>
            </a:r>
          </a:p>
          <a:p>
            <a:r>
              <a:rPr lang="en-US" sz="1200" dirty="0"/>
              <a:t>.. prevents Soil Blockage of Pipe Perforations</a:t>
            </a:r>
          </a:p>
          <a:p>
            <a:r>
              <a:rPr lang="en-US" sz="1200" dirty="0"/>
              <a:t>.. Enhances Drainage and Effluent Distribution</a:t>
            </a:r>
          </a:p>
          <a:p>
            <a:r>
              <a:rPr lang="en-US" sz="1200" dirty="0"/>
              <a:t>.. Increases Surface Area for Filtration**  </a:t>
            </a:r>
          </a:p>
          <a:p>
            <a:r>
              <a:rPr lang="en-US" sz="1200" dirty="0"/>
              <a:t>.. Structural Support and Protection</a:t>
            </a:r>
          </a:p>
          <a:p>
            <a:r>
              <a:rPr lang="en-US" sz="1200" dirty="0"/>
              <a:t>.. Additional Filtration when using Geotextile Fabric</a:t>
            </a:r>
          </a:p>
          <a:p>
            <a:endParaRPr lang="en-US" sz="1200" dirty="0"/>
          </a:p>
          <a:p>
            <a:r>
              <a:rPr lang="en-US" sz="1200" dirty="0"/>
              <a:t>Alternatives to Gravel: protective wraps, sand or select fill</a:t>
            </a:r>
          </a:p>
        </p:txBody>
      </p:sp>
    </p:spTree>
    <p:extLst>
      <p:ext uri="{BB962C8B-B14F-4D97-AF65-F5344CB8AC3E}">
        <p14:creationId xmlns:p14="http://schemas.microsoft.com/office/powerpoint/2010/main" val="1451479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AF322-45CF-D751-D6C3-998DDB7A9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72B558-7898-C9E9-733D-16452D659176}"/>
              </a:ext>
            </a:extLst>
          </p:cNvPr>
          <p:cNvSpPr txBox="1"/>
          <p:nvPr/>
        </p:nvSpPr>
        <p:spPr>
          <a:xfrm>
            <a:off x="30920" y="0"/>
            <a:ext cx="5656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Our septic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BE760B-7B82-85E6-6656-8F7B4C001F69}"/>
              </a:ext>
            </a:extLst>
          </p:cNvPr>
          <p:cNvSpPr txBox="1"/>
          <p:nvPr/>
        </p:nvSpPr>
        <p:spPr>
          <a:xfrm>
            <a:off x="121479" y="744494"/>
            <a:ext cx="311237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Our septic – cement 8 ft x 4 ft</a:t>
            </a:r>
          </a:p>
          <a:p>
            <a:r>
              <a:rPr lang="en-US" sz="1200" dirty="0"/>
              <a:t>square lid  16" x 16"</a:t>
            </a:r>
          </a:p>
          <a:p>
            <a:r>
              <a:rPr lang="en-US" sz="1200" dirty="0"/>
              <a:t>Depth 5 ft 2 inches (62") from top to bottom</a:t>
            </a:r>
          </a:p>
        </p:txBody>
      </p:sp>
      <p:pic>
        <p:nvPicPr>
          <p:cNvPr id="6" name="Picture 5" descr="A hole in the dirt&#10;&#10;AI-generated content may be incorrect.">
            <a:extLst>
              <a:ext uri="{FF2B5EF4-FFF2-40B4-BE49-F238E27FC236}">
                <a16:creationId xmlns:a16="http://schemas.microsoft.com/office/drawing/2014/main" id="{B536A5E1-1784-EFE2-1F52-45F11D4F14F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6846356" y="3996222"/>
            <a:ext cx="3141133" cy="2355850"/>
          </a:xfrm>
          <a:prstGeom prst="rect">
            <a:avLst/>
          </a:prstGeom>
        </p:spPr>
      </p:pic>
      <p:pic>
        <p:nvPicPr>
          <p:cNvPr id="8" name="Picture 7" descr="A hole in the ground with a hole in it&#10;&#10;AI-generated content may be incorrect.">
            <a:extLst>
              <a:ext uri="{FF2B5EF4-FFF2-40B4-BE49-F238E27FC236}">
                <a16:creationId xmlns:a16="http://schemas.microsoft.com/office/drawing/2014/main" id="{1F093DE3-1F99-766A-003D-A9A1A444FA0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22027" y="3996222"/>
            <a:ext cx="3141136" cy="23558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815568-FAA4-624E-6CD6-049E55C54B9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479" y="2218267"/>
            <a:ext cx="4418793" cy="28998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9D4B50-08A0-9D2A-71EA-6C05E3247A7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58193" y="3597965"/>
            <a:ext cx="2360983" cy="314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605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1970</TotalTime>
  <Words>350</Words>
  <Application>Microsoft Macintosh PowerPoint</Application>
  <PresentationFormat>Widescreen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96</cp:revision>
  <dcterms:created xsi:type="dcterms:W3CDTF">2022-06-02T16:58:09Z</dcterms:created>
  <dcterms:modified xsi:type="dcterms:W3CDTF">2025-05-25T20:30:24Z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2022-06-02T16:58:10Z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93134c22-9ab4-41e7-a5b4-b1f73aac775b</vt:lpwstr>
  </property>
  <property fmtid="{D5CDD505-2E9C-101B-9397-08002B2CF9AE}" pid="8" name="MSIP_Label_4f518368-b969-4042-91d9-8939bd921da2_ContentBits">
    <vt:lpwstr>0</vt:lpwstr>
  </property>
</Properties>
</file>