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2" r:id="rId2"/>
    <p:sldId id="258" r:id="rId3"/>
    <p:sldId id="264" r:id="rId4"/>
    <p:sldId id="261" r:id="rId5"/>
    <p:sldId id="263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141"/>
    <p:restoredTop sz="94762"/>
  </p:normalViewPr>
  <p:slideViewPr>
    <p:cSldViewPr snapToGrid="0" snapToObjects="1">
      <p:cViewPr varScale="1">
        <p:scale>
          <a:sx n="117" d="100"/>
          <a:sy n="117" d="100"/>
        </p:scale>
        <p:origin x="20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88DD0-F5B2-15C1-96C2-359AABC4B4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979889-D132-4397-0547-895A6BD28D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4E4CA-9799-18AE-D4BA-5EFDB2627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EBB017-65CA-D094-EA2F-FAFBC1BF4B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527274-3826-028B-64DD-856AA98C7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350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C7D9F-C985-C4AB-ED45-B78B858B7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6AC969-2D60-1CB3-6799-FB9ED25537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C28186-263E-FD4A-53F8-A165DADB4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7315FA-BCCC-2ABC-ACA2-5E0C6CEF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9603C4-A76D-7A84-168E-060D2B068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7404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AB02FF-EECD-334D-5725-B39C40CD39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768F00-C914-3B13-0367-6D81292821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E1A78-ED9B-3691-96EB-5C0EB704C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E0378-2403-D8A8-54CC-05A3BEED27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54D63-4319-317A-696B-C3EA4B47E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610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F12F-3D3D-6A09-2E35-EAD0C90ACF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368E21-870B-193E-8931-72FD7C38AA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7E93E1-1A44-D49B-EE6B-0C6F21404F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064A9-6EAD-6647-B6CB-F24B6F708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46CF0-740D-F941-2552-93AF02201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8618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06D88C-E684-0092-0D27-0A9FFD171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04D4E3-9349-5B4E-DEFB-7ADB22929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33B29-2069-185B-154E-83B432798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28DB26-E691-EBF7-87CA-8BD4D97E0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6CFEAD-6332-0882-351E-3AD7AFFFEC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5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E5FA89-7A8C-2BF1-56CD-508B1E3AE9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41508-596D-D8B8-26A5-1B6CEF8D4A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81378C-B8B8-D5FE-0A75-376AA5292C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7A08E7F-3616-927D-844D-CBA72BC675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E9C8-FE23-8D40-43FF-7818A026A2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7E8D37-47EA-3C05-517B-2F85706E13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4419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00495-D3B5-8FE7-8A3A-C5B2727B1B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625AB79-3B1C-0ED7-23AF-4A8ADD4296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5B6335-12A0-B132-55DA-56997016F4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1792DF-BF6E-04E5-BFF5-08BD5B4788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599D652-4C1F-B377-280F-5B572A11FC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3AB3D8-A558-F32C-0F6C-8E2295130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219288-AD7A-3282-E5DF-333FFFC4C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E91949-9DF7-7EFE-416F-D6305FF02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820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23D81-55BB-5F96-1196-26A570348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2A9AC36-FAC6-A4C4-5460-EEAEC1B5CD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EB1433-EF97-53CD-FFA5-599DF825D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3E68FD2-26E5-FFE6-4ACD-83B095981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74256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55D5769-FB8F-7676-6B25-5EBA32B25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6792E3F-F71A-D744-45DE-85B271039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6E25D8-219F-7305-3844-4703C5E5F5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789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7D570-06BE-22E1-B810-4D69936FD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BFEFE4-BB75-6E65-2899-3703E92ED0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5FEB9C2-F3DB-B576-224D-3FDA3DDFFA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B924BA-FA14-81E6-46BF-4DC0ACFE74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BFACD7B-C82D-408A-896E-02E718FB5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FB12BD-21E4-1209-4294-DF6CA4FB3D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12132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79B197-43DE-26A9-FBD5-F922DB56A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A49AB21-2CEA-875A-6CBF-75B078D3A5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D7183E7-34CA-DF9E-984A-60638007179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9D1642-EBDC-1BB8-58FC-14A4C3ACEB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660FC4-1F32-B58B-D652-941B433D0E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CC0798-2750-3A94-2B3A-695DA7ABEF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363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1958682-75F9-C5EA-F27F-548F063002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2A268-0258-C17B-1F8F-68BA2735B7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2A94D-D8D6-D318-7837-4C19ED151B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286276-9013-2A43-82D1-BA4685C95117}" type="datetimeFigureOut">
              <a:t>5/26/25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3D65C9-1B5B-5F28-B659-EB418FAC67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100E21-0F36-45EE-1A56-BB99C66DA94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A1A7C-04A5-B94C-8298-87E642159084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570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jpeg"/><Relationship Id="rId3" Type="http://schemas.openxmlformats.org/officeDocument/2006/relationships/hyperlink" Target="https://www.deere.com/en/tractors/compact-tractors/1-series-sub-compact-tractors/1023e/" TargetMode="External"/><Relationship Id="rId7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.png"/><Relationship Id="rId5" Type="http://schemas.openxmlformats.org/officeDocument/2006/relationships/hyperlink" Target="https://www.youtube.com/watch?v=TeHIpRNJ3LU" TargetMode="External"/><Relationship Id="rId10" Type="http://schemas.openxmlformats.org/officeDocument/2006/relationships/image" Target="../media/image6.jpeg"/><Relationship Id="rId4" Type="http://schemas.openxmlformats.org/officeDocument/2006/relationships/hyperlink" Target="https://www.deere.com/en/tractors/compact-tractors/1-series-sub-compact-tractors/1025r/" TargetMode="External"/><Relationship Id="rId9" Type="http://schemas.openxmlformats.org/officeDocument/2006/relationships/image" Target="../media/image5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deere.com/en/mowers/lawn-tractors/x700-seri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DdR-KLIF-Q" TargetMode="External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www.tractor.com/news/5-of-the-best-compact-tractor-choices/" TargetMode="Externa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0" y="0"/>
            <a:ext cx="443421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John Deere </a:t>
            </a:r>
            <a:r>
              <a:rPr lang="en-US" sz="2400" b="1" i="0" dirty="0">
                <a:solidFill>
                  <a:srgbClr val="333333"/>
                </a:solidFill>
                <a:effectLst/>
              </a:rPr>
              <a:t>Sub-Compact Tractor 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Prices in 2023:</a:t>
            </a:r>
          </a:p>
          <a:p>
            <a:r>
              <a:rPr lang="en-US" sz="1200" b="1" i="0" dirty="0">
                <a:solidFill>
                  <a:srgbClr val="FF0000"/>
                </a:solidFill>
                <a:effectLst/>
              </a:rPr>
              <a:t>1023E - $15,600.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1025R - $18,400 </a:t>
            </a:r>
          </a:p>
          <a:p>
            <a:r>
              <a:rPr lang="en-US" sz="1200" b="1" dirty="0">
                <a:solidFill>
                  <a:srgbClr val="FF0000"/>
                </a:solidFill>
              </a:rPr>
              <a:t>2025R - bigger wheels, longer, heavier)</a:t>
            </a:r>
          </a:p>
        </p:txBody>
      </p:sp>
      <p:pic>
        <p:nvPicPr>
          <p:cNvPr id="1028" name="Picture 4" descr="A Review of the Key Features of the John Deere 1023E Sub-Compact Tractor">
            <a:extLst>
              <a:ext uri="{FF2B5EF4-FFF2-40B4-BE49-F238E27FC236}">
                <a16:creationId xmlns:a16="http://schemas.microsoft.com/office/drawing/2014/main" id="{6F3D58B2-F45F-3598-9B8F-5F056C3FBB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29537" y="2987093"/>
            <a:ext cx="2652054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F2F999-0791-BA74-78AD-0B5B443629CA}"/>
              </a:ext>
            </a:extLst>
          </p:cNvPr>
          <p:cNvSpPr txBox="1"/>
          <p:nvPr/>
        </p:nvSpPr>
        <p:spPr>
          <a:xfrm>
            <a:off x="245841" y="1520645"/>
            <a:ext cx="3630511" cy="34163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Engine - </a:t>
            </a:r>
            <a:r>
              <a:rPr lang="en-US" dirty="0">
                <a:solidFill>
                  <a:srgbClr val="FF0000"/>
                </a:solidFill>
              </a:rPr>
              <a:t>diesel</a:t>
            </a:r>
            <a:r>
              <a:rPr lang="en-US" dirty="0"/>
              <a:t> , 21.5 or 24 hp</a:t>
            </a:r>
          </a:p>
          <a:p>
            <a:r>
              <a:rPr lang="en-US" dirty="0"/>
              <a:t>PTO – 14.5 or 17.2 hp</a:t>
            </a:r>
          </a:p>
          <a:p>
            <a:r>
              <a:rPr lang="en-US" dirty="0"/>
              <a:t>weight: 610 kg or 654 kg</a:t>
            </a:r>
          </a:p>
          <a:p>
            <a:r>
              <a:rPr lang="en-US" dirty="0"/>
              <a:t>mower deck, 120R loader, ...</a:t>
            </a:r>
          </a:p>
          <a:p>
            <a:endParaRPr lang="en-US" dirty="0"/>
          </a:p>
          <a:p>
            <a:r>
              <a:rPr lang="en-US" dirty="0"/>
              <a:t>1025R is better – more PTO power, can use 3-point hitch implement, PTO precision handling, better seat, better steering</a:t>
            </a:r>
          </a:p>
          <a:p>
            <a:endParaRPr lang="en-US" dirty="0"/>
          </a:p>
          <a:p>
            <a:r>
              <a:rPr lang="en-US" dirty="0"/>
              <a:t>1025R base weight – 1,440 </a:t>
            </a:r>
            <a:r>
              <a:rPr lang="en-US" dirty="0" err="1"/>
              <a:t>lbs</a:t>
            </a:r>
            <a:endParaRPr lang="en-US" dirty="0"/>
          </a:p>
          <a:p>
            <a:r>
              <a:rPr lang="en-US" dirty="0"/>
              <a:t>(compare with 805 </a:t>
            </a:r>
            <a:r>
              <a:rPr lang="en-US" dirty="0" err="1"/>
              <a:t>lbs</a:t>
            </a:r>
            <a:r>
              <a:rPr lang="en-US" dirty="0"/>
              <a:t> for jd-425)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44A156-B590-1201-FCB9-1A6AB95CC9B7}"/>
              </a:ext>
            </a:extLst>
          </p:cNvPr>
          <p:cNvSpPr txBox="1"/>
          <p:nvPr/>
        </p:nvSpPr>
        <p:spPr>
          <a:xfrm>
            <a:off x="5950334" y="76238"/>
            <a:ext cx="6138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hlinkClick r:id="rId3"/>
              </a:rPr>
              <a:t>https://</a:t>
            </a:r>
            <a:r>
              <a:rPr lang="en-US" sz="1200" dirty="0" err="1">
                <a:hlinkClick r:id="rId3"/>
              </a:rPr>
              <a:t>www.deere.com</a:t>
            </a:r>
            <a:r>
              <a:rPr lang="en-US" sz="1200" dirty="0">
                <a:hlinkClick r:id="rId3"/>
              </a:rPr>
              <a:t>/</a:t>
            </a:r>
            <a:r>
              <a:rPr lang="en-US" sz="1200" dirty="0" err="1">
                <a:hlinkClick r:id="rId3"/>
              </a:rPr>
              <a:t>en</a:t>
            </a:r>
            <a:r>
              <a:rPr lang="en-US" sz="1200" dirty="0">
                <a:hlinkClick r:id="rId3"/>
              </a:rPr>
              <a:t>/tractors/compact-tractors/1-series-sub-compact-tractors/1023e/</a:t>
            </a:r>
            <a:endParaRPr lang="en-US" sz="1200" dirty="0"/>
          </a:p>
          <a:p>
            <a:r>
              <a:rPr lang="en-US" sz="1200" dirty="0">
                <a:hlinkClick r:id="rId4"/>
              </a:rPr>
              <a:t>https://</a:t>
            </a:r>
            <a:r>
              <a:rPr lang="en-US" sz="1200" dirty="0" err="1">
                <a:hlinkClick r:id="rId4"/>
              </a:rPr>
              <a:t>www.deere.com</a:t>
            </a:r>
            <a:r>
              <a:rPr lang="en-US" sz="1200" dirty="0">
                <a:hlinkClick r:id="rId4"/>
              </a:rPr>
              <a:t>/</a:t>
            </a:r>
            <a:r>
              <a:rPr lang="en-US" sz="1200" dirty="0" err="1">
                <a:hlinkClick r:id="rId4"/>
              </a:rPr>
              <a:t>en</a:t>
            </a:r>
            <a:r>
              <a:rPr lang="en-US" sz="1200" dirty="0">
                <a:hlinkClick r:id="rId4"/>
              </a:rPr>
              <a:t>/tractors/compact-tractors/1-series-sub-compact-tractors/1025r/</a:t>
            </a:r>
            <a:endParaRPr lang="en-US" sz="1200" dirty="0"/>
          </a:p>
          <a:p>
            <a:r>
              <a:rPr lang="en-US" sz="1200" dirty="0">
                <a:hlinkClick r:id="rId5"/>
              </a:rPr>
              <a:t>https://www.youtube.com/watch?v=TeHIpRNJ3LU</a:t>
            </a:r>
            <a:endParaRPr lang="en-US" sz="1200" dirty="0"/>
          </a:p>
        </p:txBody>
      </p:sp>
      <p:pic>
        <p:nvPicPr>
          <p:cNvPr id="1030" name="Picture 6" descr="1023E Compact Utility Tractor | Explore John Deere">
            <a:extLst>
              <a:ext uri="{FF2B5EF4-FFF2-40B4-BE49-F238E27FC236}">
                <a16:creationId xmlns:a16="http://schemas.microsoft.com/office/drawing/2014/main" id="{ECD513EA-4836-83C9-A47F-D2F269773E4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0712" y="1519149"/>
            <a:ext cx="1556574" cy="1435286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John Deere 1023E Sub-Compact Tractor | wordpress.soegel.de">
            <a:extLst>
              <a:ext uri="{FF2B5EF4-FFF2-40B4-BE49-F238E27FC236}">
                <a16:creationId xmlns:a16="http://schemas.microsoft.com/office/drawing/2014/main" id="{70ED0C30-7549-F8BA-D4CA-6CFCE8D6E9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150024" y="5050814"/>
            <a:ext cx="2459435" cy="175673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rissa Mann on X: &quot;Anybody in Twitter-land looking for a small acreage  tractor? We're looking to sell ours to upgrade to something larger so we  can move round bales for my hay">
            <a:extLst>
              <a:ext uri="{FF2B5EF4-FFF2-40B4-BE49-F238E27FC236}">
                <a16:creationId xmlns:a16="http://schemas.microsoft.com/office/drawing/2014/main" id="{E69E1B8C-C34E-819C-34CF-E2A2400F22C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33584" y="976760"/>
            <a:ext cx="2854850" cy="1901473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John Deere 1023e backhoe usage for myself and the boys - YouTube">
            <a:extLst>
              <a:ext uri="{FF2B5EF4-FFF2-40B4-BE49-F238E27FC236}">
                <a16:creationId xmlns:a16="http://schemas.microsoft.com/office/drawing/2014/main" id="{65AE8BB0-FA56-E493-B5AA-349B09F298D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3941472" y="2998351"/>
            <a:ext cx="3733458" cy="193861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D2CAF9AA-7188-244D-4207-3D6194A6A33F}"/>
              </a:ext>
            </a:extLst>
          </p:cNvPr>
          <p:cNvSpPr txBox="1"/>
          <p:nvPr/>
        </p:nvSpPr>
        <p:spPr>
          <a:xfrm>
            <a:off x="60784" y="5050814"/>
            <a:ext cx="3032686" cy="1754326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Front loader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Quick attach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back counter-weight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mower platform + bagger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tires, dual-tires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additional hydraulics</a:t>
            </a:r>
          </a:p>
        </p:txBody>
      </p:sp>
      <p:pic>
        <p:nvPicPr>
          <p:cNvPr id="1026" name="Picture 2" descr="It's Mow Time: Here are Three Tips for Buying, Maintaining and Operating  Mid-Mount or Rear-Mount Mowers - Compact Equipment Magazine">
            <a:extLst>
              <a:ext uri="{FF2B5EF4-FFF2-40B4-BE49-F238E27FC236}">
                <a16:creationId xmlns:a16="http://schemas.microsoft.com/office/drawing/2014/main" id="{E686C925-F3E8-F724-6E6D-7834F44522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436379" y="4983451"/>
            <a:ext cx="2652055" cy="1818841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D13D5CF-25CC-2C60-6834-D2E4CA048AE5}"/>
              </a:ext>
            </a:extLst>
          </p:cNvPr>
          <p:cNvSpPr txBox="1"/>
          <p:nvPr/>
        </p:nvSpPr>
        <p:spPr>
          <a:xfrm>
            <a:off x="7808126" y="5795074"/>
            <a:ext cx="1566971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Auto-connect mower platform</a:t>
            </a:r>
          </a:p>
        </p:txBody>
      </p:sp>
    </p:spTree>
    <p:extLst>
      <p:ext uri="{BB962C8B-B14F-4D97-AF65-F5344CB8AC3E}">
        <p14:creationId xmlns:p14="http://schemas.microsoft.com/office/powerpoint/2010/main" val="3381841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pic>
        <p:nvPicPr>
          <p:cNvPr id="3" name="Picture 4" descr="Backhoe Storage Dolly John Deere 260 and 260B Back Hoe">
            <a:extLst>
              <a:ext uri="{FF2B5EF4-FFF2-40B4-BE49-F238E27FC236}">
                <a16:creationId xmlns:a16="http://schemas.microsoft.com/office/drawing/2014/main" id="{3E020E38-F6F1-90B7-5CF4-DED18B6B729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94310" y="3620079"/>
            <a:ext cx="3141240" cy="217621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6" descr="John Deere Backhoe Trencher Bucket - BXX10246">
            <a:extLst>
              <a:ext uri="{FF2B5EF4-FFF2-40B4-BE49-F238E27FC236}">
                <a16:creationId xmlns:a16="http://schemas.microsoft.com/office/drawing/2014/main" id="{A40DB4D0-0B65-E474-FAA9-89F49AE0BA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6771525" y="201753"/>
            <a:ext cx="1394364" cy="1174025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ere's Everything You Need to Know About the 1025R | Lasseter Tractor  Company - Lasseter Equipment Group LLC">
            <a:extLst>
              <a:ext uri="{FF2B5EF4-FFF2-40B4-BE49-F238E27FC236}">
                <a16:creationId xmlns:a16="http://schemas.microsoft.com/office/drawing/2014/main" id="{77A051F0-1F54-EC8D-A775-6AB6A44A4F6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4310" y="971550"/>
            <a:ext cx="3141241" cy="2512992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76C1E76-B84C-10BD-8368-BAEB43AEB16F}"/>
              </a:ext>
            </a:extLst>
          </p:cNvPr>
          <p:cNvSpPr txBox="1"/>
          <p:nvPr/>
        </p:nvSpPr>
        <p:spPr>
          <a:xfrm>
            <a:off x="2897504" y="442117"/>
            <a:ext cx="3785442" cy="92333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FF0000"/>
                </a:solidFill>
              </a:rPr>
              <a:t>$6K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has its own seat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regular bucket, trenching bucket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D458471-78CB-CF4F-AC46-8213A5687A8C}"/>
              </a:ext>
            </a:extLst>
          </p:cNvPr>
          <p:cNvSpPr txBox="1"/>
          <p:nvPr/>
        </p:nvSpPr>
        <p:spPr>
          <a:xfrm>
            <a:off x="8254468" y="313789"/>
            <a:ext cx="1394363" cy="64633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trenching bucket</a:t>
            </a:r>
          </a:p>
        </p:txBody>
      </p:sp>
      <p:pic>
        <p:nvPicPr>
          <p:cNvPr id="1026" name="Picture 2" descr="Backhoe VS Excavator : u/Friendly-Explosive">
            <a:extLst>
              <a:ext uri="{FF2B5EF4-FFF2-40B4-BE49-F238E27FC236}">
                <a16:creationId xmlns:a16="http://schemas.microsoft.com/office/drawing/2014/main" id="{59CC2E99-AD62-6227-8CBE-9DCBABB5DCD7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9862454" y="4179062"/>
            <a:ext cx="2242459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E0429E4-AF4E-72D3-2146-DBFDE94382D0}"/>
              </a:ext>
            </a:extLst>
          </p:cNvPr>
          <p:cNvSpPr txBox="1"/>
          <p:nvPr/>
        </p:nvSpPr>
        <p:spPr>
          <a:xfrm>
            <a:off x="6018778" y="5897880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Tracked Excavator - heavier duty, can dig more, father and deeper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F4C58F-A0F2-6DE0-54B2-1F5894122D66}"/>
              </a:ext>
            </a:extLst>
          </p:cNvPr>
          <p:cNvSpPr txBox="1"/>
          <p:nvPr/>
        </p:nvSpPr>
        <p:spPr>
          <a:xfrm>
            <a:off x="6018778" y="4778455"/>
            <a:ext cx="378544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Wheeled Backhoe – smaller, lighter, more agile</a:t>
            </a:r>
          </a:p>
        </p:txBody>
      </p:sp>
      <p:pic>
        <p:nvPicPr>
          <p:cNvPr id="9" name="Picture 2" descr="1025R vs 2025R spec comparison graphic | Green Tractor Talk">
            <a:extLst>
              <a:ext uri="{FF2B5EF4-FFF2-40B4-BE49-F238E27FC236}">
                <a16:creationId xmlns:a16="http://schemas.microsoft.com/office/drawing/2014/main" id="{6EE92ACC-3C05-CEFE-7668-731BEC0696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499776" y="2033512"/>
            <a:ext cx="4693634" cy="260350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16BDBF8-78D7-2C01-01B7-8F1BC417A9C6}"/>
              </a:ext>
            </a:extLst>
          </p:cNvPr>
          <p:cNvSpPr txBox="1"/>
          <p:nvPr/>
        </p:nvSpPr>
        <p:spPr>
          <a:xfrm>
            <a:off x="4953872" y="1639625"/>
            <a:ext cx="3785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1025R                    vs                     2025R</a:t>
            </a:r>
          </a:p>
        </p:txBody>
      </p:sp>
    </p:spTree>
    <p:extLst>
      <p:ext uri="{BB962C8B-B14F-4D97-AF65-F5344CB8AC3E}">
        <p14:creationId xmlns:p14="http://schemas.microsoft.com/office/powerpoint/2010/main" val="18238511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0F6C77-9DF7-270C-CAF5-1425679466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956900E-1F44-5200-4B48-801051E08C91}"/>
              </a:ext>
            </a:extLst>
          </p:cNvPr>
          <p:cNvSpPr txBox="1"/>
          <p:nvPr/>
        </p:nvSpPr>
        <p:spPr>
          <a:xfrm>
            <a:off x="-1" y="0"/>
            <a:ext cx="57950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Backhoe 260b – use with 1025R</a:t>
            </a:r>
            <a:endParaRPr lang="en-US" sz="2400" b="1" i="0" dirty="0">
              <a:solidFill>
                <a:srgbClr val="333333"/>
              </a:solidFill>
              <a:effectLst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21FCEF9-3A32-8081-FC7A-EE3CAB7FCD67}"/>
              </a:ext>
            </a:extLst>
          </p:cNvPr>
          <p:cNvSpPr txBox="1"/>
          <p:nvPr/>
        </p:nvSpPr>
        <p:spPr>
          <a:xfrm>
            <a:off x="262129" y="4253566"/>
            <a:ext cx="3785442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Both have diesel engine.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is a garden tractor (mowing, with optional 3-point hitch and PTO)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1025R is a true sub-compact utility tractor (loader, backhoe, ...), heavier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ACD354-3FD4-BB1F-4646-02FD15077B14}"/>
              </a:ext>
            </a:extLst>
          </p:cNvPr>
          <p:cNvSpPr txBox="1"/>
          <p:nvPr/>
        </p:nvSpPr>
        <p:spPr>
          <a:xfrm>
            <a:off x="262129" y="775454"/>
            <a:ext cx="378544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 1025R                    vs                     X758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E86A2F8-C2FD-D027-ABEC-F050AC6B852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264660" y="1253947"/>
            <a:ext cx="1530350" cy="1200150"/>
          </a:xfrm>
          <a:prstGeom prst="rect">
            <a:avLst/>
          </a:prstGeom>
        </p:spPr>
      </p:pic>
      <p:pic>
        <p:nvPicPr>
          <p:cNvPr id="1028" name="Picture 4" descr="x758 vs 1025r: new owner impressions | My Tractor Forum">
            <a:extLst>
              <a:ext uri="{FF2B5EF4-FFF2-40B4-BE49-F238E27FC236}">
                <a16:creationId xmlns:a16="http://schemas.microsoft.com/office/drawing/2014/main" id="{454F66C4-2B11-96E3-1FC1-489106CE9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62128" y="1253947"/>
            <a:ext cx="3785443" cy="283908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0305A7-914B-7488-5C71-E229D10278CE}"/>
              </a:ext>
            </a:extLst>
          </p:cNvPr>
          <p:cNvSpPr txBox="1"/>
          <p:nvPr/>
        </p:nvSpPr>
        <p:spPr>
          <a:xfrm>
            <a:off x="6396991" y="642163"/>
            <a:ext cx="5609951" cy="30315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X700 series 4WD models: </a:t>
            </a:r>
          </a:p>
          <a:p>
            <a:r>
              <a:rPr lang="en-US" dirty="0"/>
              <a:t>X738, X739, X758</a:t>
            </a:r>
          </a:p>
          <a:p>
            <a:r>
              <a:rPr lang="en-US" sz="1100" dirty="0">
                <a:hlinkClick r:id="rId4"/>
              </a:rPr>
              <a:t>https://</a:t>
            </a:r>
            <a:r>
              <a:rPr lang="en-US" sz="1100" dirty="0" err="1">
                <a:hlinkClick r:id="rId4"/>
              </a:rPr>
              <a:t>www.deere.com</a:t>
            </a:r>
            <a:r>
              <a:rPr lang="en-US" sz="1100" dirty="0">
                <a:hlinkClick r:id="rId4"/>
              </a:rPr>
              <a:t>/</a:t>
            </a:r>
            <a:r>
              <a:rPr lang="en-US" sz="1100" dirty="0" err="1">
                <a:hlinkClick r:id="rId4"/>
              </a:rPr>
              <a:t>en</a:t>
            </a:r>
            <a:r>
              <a:rPr lang="en-US" sz="1100" dirty="0">
                <a:hlinkClick r:id="rId4"/>
              </a:rPr>
              <a:t>/mowers/lawn-tractors/x700-series/ </a:t>
            </a:r>
            <a:endParaRPr lang="en-US" sz="1100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accept mowing decks 48, 54, 60 inches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All have power lift - two-function hydraulic lift system to raise and lower attachments (mower decks, front blades, snow blowers, or rotary brooms)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Prices: $17..$19K</a:t>
            </a:r>
          </a:p>
          <a:p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X738 4wd, gas, fuel injection, V-twin, power lift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X739 4wd, gas, fuel injection, V-twin, power lift, 4-wheel steer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X758 4wd, diesel, power lift</a:t>
            </a:r>
          </a:p>
        </p:txBody>
      </p:sp>
    </p:spTree>
    <p:extLst>
      <p:ext uri="{BB962C8B-B14F-4D97-AF65-F5344CB8AC3E}">
        <p14:creationId xmlns:p14="http://schemas.microsoft.com/office/powerpoint/2010/main" val="7010990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443125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Dual Tires (</a:t>
            </a:r>
            <a:r>
              <a:rPr lang="en-US" sz="2800" b="1" dirty="0" err="1"/>
              <a:t>Dualies</a:t>
            </a:r>
            <a:r>
              <a:rPr lang="en-US" sz="2800" b="1" dirty="0"/>
              <a:t>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164052" y="807468"/>
            <a:ext cx="5506736" cy="37548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Can potentially help in muddy conditions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Distribute the weight over a larger surface area, which can reduce ground pressure, thus preventing the tractor from sinking into soft or muddy ground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Increase traction since there are now twice the number of lugs (the raised patterns on a tire) making contact with the ground. </a:t>
            </a:r>
          </a:p>
          <a:p>
            <a:endParaRPr lang="en-US" sz="1400" dirty="0"/>
          </a:p>
          <a:p>
            <a:r>
              <a:rPr lang="en-US" sz="1400" dirty="0"/>
              <a:t>Downsides: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Added Weight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Turning Resistance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Cost and Installation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Profile (harder to navigate)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Soil Compaction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dirty="0"/>
          </a:p>
          <a:p>
            <a:r>
              <a:rPr lang="en-US" sz="1400" dirty="0"/>
              <a:t>Other solutions to consider: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tire chains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wider single tires</a:t>
            </a:r>
          </a:p>
        </p:txBody>
      </p:sp>
      <p:pic>
        <p:nvPicPr>
          <p:cNvPr id="1026" name="Picture 2" descr="How to Put Duals On a Mower - A Better Way">
            <a:extLst>
              <a:ext uri="{FF2B5EF4-FFF2-40B4-BE49-F238E27FC236}">
                <a16:creationId xmlns:a16="http://schemas.microsoft.com/office/drawing/2014/main" id="{49E97111-9557-3A25-4CE9-72C50E8CA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228600"/>
            <a:ext cx="4267200" cy="3200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2136B5C9-C07B-AB11-5C54-C40A0CCBF755}"/>
              </a:ext>
            </a:extLst>
          </p:cNvPr>
          <p:cNvSpPr txBox="1"/>
          <p:nvPr/>
        </p:nvSpPr>
        <p:spPr>
          <a:xfrm>
            <a:off x="3048000" y="76944"/>
            <a:ext cx="3810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hlinkClick r:id="rId3"/>
              </a:rPr>
              <a:t>https://</a:t>
            </a:r>
            <a:r>
              <a:rPr lang="en-US" sz="1400" dirty="0" err="1">
                <a:hlinkClick r:id="rId3"/>
              </a:rPr>
              <a:t>www.youtube.com</a:t>
            </a:r>
            <a:r>
              <a:rPr lang="en-US" sz="1400" dirty="0">
                <a:hlinkClick r:id="rId3"/>
              </a:rPr>
              <a:t>/</a:t>
            </a:r>
            <a:r>
              <a:rPr lang="en-US" sz="1400" dirty="0" err="1">
                <a:hlinkClick r:id="rId3"/>
              </a:rPr>
              <a:t>watch?v</a:t>
            </a:r>
            <a:r>
              <a:rPr lang="en-US" sz="1400" dirty="0">
                <a:hlinkClick r:id="rId3"/>
              </a:rPr>
              <a:t>=</a:t>
            </a:r>
            <a:r>
              <a:rPr lang="en-US" sz="1400" dirty="0" err="1">
                <a:hlinkClick r:id="rId3"/>
              </a:rPr>
              <a:t>oDdR</a:t>
            </a:r>
            <a:r>
              <a:rPr lang="en-US" sz="1400" dirty="0">
                <a:hlinkClick r:id="rId3"/>
              </a:rPr>
              <a:t>-KLIF-Q</a:t>
            </a:r>
            <a:endParaRPr lang="en-US" sz="1400" dirty="0"/>
          </a:p>
        </p:txBody>
      </p:sp>
      <p:pic>
        <p:nvPicPr>
          <p:cNvPr id="1028" name="Picture 4" descr="DUAL TIRES ON A 1025r? Carlisle Versa Turfs + Found A STEAL! - YouTube">
            <a:extLst>
              <a:ext uri="{FF2B5EF4-FFF2-40B4-BE49-F238E27FC236}">
                <a16:creationId xmlns:a16="http://schemas.microsoft.com/office/drawing/2014/main" id="{A56057CE-EFD9-5BDF-60D9-A0FE9E12EB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760748" y="3594652"/>
            <a:ext cx="3810000" cy="2133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882760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75BBD15-AEC2-1815-2347-A5BB8F308263}"/>
              </a:ext>
            </a:extLst>
          </p:cNvPr>
          <p:cNvSpPr txBox="1"/>
          <p:nvPr/>
        </p:nvSpPr>
        <p:spPr>
          <a:xfrm>
            <a:off x="-1" y="0"/>
            <a:ext cx="558579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Other tractors with PTO $30-$50K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16EF48-8881-49F2-8460-25D7441E2332}"/>
              </a:ext>
            </a:extLst>
          </p:cNvPr>
          <p:cNvSpPr txBox="1"/>
          <p:nvPr/>
        </p:nvSpPr>
        <p:spPr>
          <a:xfrm>
            <a:off x="0" y="489392"/>
            <a:ext cx="459302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>
                <a:hlinkClick r:id="rId2"/>
              </a:rPr>
              <a:t>https://www.tractor.com/news/5-of-the-best-compact-tractor-choices/</a:t>
            </a:r>
            <a:endParaRPr lang="en-US" sz="120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417BA77-09D9-7E27-801F-69193D91F8D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00379" y="1138958"/>
            <a:ext cx="2388860" cy="19347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9F5BA98-0D48-BA24-1215-B23D6670903D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990285" y="1138958"/>
            <a:ext cx="2852152" cy="188222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D2348EF-00F3-4732-6868-29433FD1B928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6381756" y="1012612"/>
            <a:ext cx="2424597" cy="193477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A7E3F881-7D00-286B-91EB-07CF4CF08B35}"/>
              </a:ext>
            </a:extLst>
          </p:cNvPr>
          <p:cNvSpPr txBox="1"/>
          <p:nvPr/>
        </p:nvSpPr>
        <p:spPr>
          <a:xfrm>
            <a:off x="493986" y="3594538"/>
            <a:ext cx="45614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Power Take-Off (PTO)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F7E2A2F-96C1-620D-A026-7F6ED7EBDE57}"/>
              </a:ext>
            </a:extLst>
          </p:cNvPr>
          <p:cNvSpPr txBox="1"/>
          <p:nvPr/>
        </p:nvSpPr>
        <p:spPr>
          <a:xfrm>
            <a:off x="336331" y="4067503"/>
            <a:ext cx="425669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The tractor's </a:t>
            </a:r>
            <a:r>
              <a:rPr lang="en-US" sz="1400" b="1" dirty="0">
                <a:solidFill>
                  <a:srgbClr val="FF0000"/>
                </a:solidFill>
              </a:rPr>
              <a:t>stub shaft</a:t>
            </a:r>
            <a:r>
              <a:rPr lang="en-US" sz="1400" dirty="0"/>
              <a:t>, often called the </a:t>
            </a:r>
            <a:r>
              <a:rPr lang="en-US" sz="1400" b="1" dirty="0">
                <a:solidFill>
                  <a:srgbClr val="FF0000"/>
                </a:solidFill>
              </a:rPr>
              <a:t>PTO</a:t>
            </a:r>
            <a:r>
              <a:rPr lang="en-US" sz="1400" dirty="0"/>
              <a:t>, </a:t>
            </a:r>
          </a:p>
          <a:p>
            <a:r>
              <a:rPr lang="en-US" sz="1400" dirty="0"/>
              <a:t>rotates at 540 or 1000 rpm (9..17 times/sec) </a:t>
            </a:r>
          </a:p>
          <a:p>
            <a:r>
              <a:rPr lang="en-US" sz="1400" dirty="0"/>
              <a:t>and used to transfer power to external </a:t>
            </a:r>
            <a:r>
              <a:rPr lang="en-US" sz="1400"/>
              <a:t>attachments.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7486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893</TotalTime>
  <Words>512</Words>
  <Application>Microsoft Macintosh PowerPoint</Application>
  <PresentationFormat>Widescreen</PresentationFormat>
  <Paragraphs>70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81</cp:revision>
  <dcterms:created xsi:type="dcterms:W3CDTF">2022-05-02T00:38:22Z</dcterms:created>
  <dcterms:modified xsi:type="dcterms:W3CDTF">2025-05-26T13:52:08Z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2022-05-02T00:38:23Z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24169d7b-7067-4cc0-93f0-4d109a136a7c</vt:lpwstr>
  </property>
  <property fmtid="{D5CDD505-2E9C-101B-9397-08002B2CF9AE}" pid="8" name="MSIP_Label_4f518368-b969-4042-91d9-8939bd921da2_ContentBits">
    <vt:lpwstr>0</vt:lpwstr>
  </property>
</Properties>
</file>