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4" r:id="rId3"/>
    <p:sldId id="266"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755"/>
  </p:normalViewPr>
  <p:slideViewPr>
    <p:cSldViewPr snapToGrid="0" snapToObjects="1">
      <p:cViewPr varScale="1">
        <p:scale>
          <a:sx n="124" d="100"/>
          <a:sy n="124" d="100"/>
        </p:scale>
        <p:origin x="75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10/26/25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10/26/25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10/26/25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10/26/25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10/26/25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10/26/25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10/26/25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10/26/25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10/26/25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10/26/25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10/26/25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10/26/25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jpeg"/><Relationship Id="rId7" Type="http://schemas.openxmlformats.org/officeDocument/2006/relationships/hyperlink" Target="https://powersports.honda.com/atv/recutility/fourtrax-foreman-4x4/build" TargetMode="External"/><Relationship Id="rId2" Type="http://schemas.openxmlformats.org/officeDocument/2006/relationships/hyperlink" Target="https://atvhelper.com/which-atv-is-most-reliable-brand-comparison/" TargetMode="Externa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www.youtube.com/watch?v=Bd_8UyRdxuY" TargetMode="External"/><Relationship Id="rId9" Type="http://schemas.openxmlformats.org/officeDocument/2006/relationships/hyperlink" Target="https://powersports.honda.com/atv/recutility/fourtrax-rubicon-4x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rustypalmer.net/honda/" TargetMode="External"/><Relationship Id="rId2" Type="http://schemas.openxmlformats.org/officeDocument/2006/relationships/hyperlink" Target="https://powersports.honda.com/" TargetMode="External"/><Relationship Id="rId1" Type="http://schemas.openxmlformats.org/officeDocument/2006/relationships/slideLayout" Target="../slideLayouts/slideLayout7.xml"/><Relationship Id="rId6" Type="http://schemas.openxmlformats.org/officeDocument/2006/relationships/hyperlink" Target="https://binghamtonhonda.net/" TargetMode="External"/><Relationship Id="rId5" Type="http://schemas.openxmlformats.org/officeDocument/2006/relationships/hyperlink" Target="https://www.mavrixmotorsports.com/" TargetMode="External"/><Relationship Id="rId4" Type="http://schemas.openxmlformats.org/officeDocument/2006/relationships/hyperlink" Target="https://www.nawarhorse.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Lekb7Exnxw" TargetMode="External"/><Relationship Id="rId3" Type="http://schemas.openxmlformats.org/officeDocument/2006/relationships/image" Target="../media/image15.png"/><Relationship Id="rId7" Type="http://schemas.openxmlformats.org/officeDocument/2006/relationships/hyperlink" Target="https://www.youtube.com/watch?v=9p4mn1336yw" TargetMode="External"/><Relationship Id="rId12" Type="http://schemas.openxmlformats.org/officeDocument/2006/relationships/hyperlink" Target="https://www.youtube.com/shorts/l83OZUWh3Us"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www.offroad-ed.com/wisconsin/studyGuide/Common-ATV-Controls/40105103_173650/" TargetMode="External"/><Relationship Id="rId11" Type="http://schemas.openxmlformats.org/officeDocument/2006/relationships/image" Target="../media/image17.jpeg"/><Relationship Id="rId5" Type="http://schemas.openxmlformats.org/officeDocument/2006/relationships/hyperlink" Target="https://media.tractorsupply.com/is/content/TractorSupplyCompany/tsc/product/1/55/55/14/1555514_Man1.pdf" TargetMode="External"/><Relationship Id="rId10" Type="http://schemas.openxmlformats.org/officeDocument/2006/relationships/hyperlink" Target="https://www.youtube.com/watch?v=xGUp04KyB7w" TargetMode="External"/><Relationship Id="rId4" Type="http://schemas.openxmlformats.org/officeDocument/2006/relationships/image" Target="../media/image16.png"/><Relationship Id="rId9" Type="http://schemas.openxmlformats.org/officeDocument/2006/relationships/hyperlink" Target="https://www.youtube.com/watch?v=rV6NRiy05s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755BB-BF96-8CB1-2BC2-79F94770D003}"/>
              </a:ext>
            </a:extLst>
          </p:cNvPr>
          <p:cNvSpPr txBox="1"/>
          <p:nvPr/>
        </p:nvSpPr>
        <p:spPr>
          <a:xfrm>
            <a:off x="0" y="0"/>
            <a:ext cx="3847925" cy="369332"/>
          </a:xfrm>
          <a:prstGeom prst="rect">
            <a:avLst/>
          </a:prstGeom>
          <a:noFill/>
        </p:spPr>
        <p:txBody>
          <a:bodyPr wrap="square" rtlCol="0">
            <a:spAutoFit/>
          </a:bodyPr>
          <a:lstStyle/>
          <a:p>
            <a:r>
              <a:rPr lang="en-US" b="1" dirty="0"/>
              <a:t>All Terrain Vehicle (ATV).  ( $5K-$9K )</a:t>
            </a:r>
            <a:endParaRPr lang="en-US" dirty="0"/>
          </a:p>
        </p:txBody>
      </p:sp>
      <p:sp>
        <p:nvSpPr>
          <p:cNvPr id="3" name="TextBox 2">
            <a:extLst>
              <a:ext uri="{FF2B5EF4-FFF2-40B4-BE49-F238E27FC236}">
                <a16:creationId xmlns:a16="http://schemas.microsoft.com/office/drawing/2014/main" id="{127D4F9D-E3D6-001C-2027-CAA068D63FF7}"/>
              </a:ext>
            </a:extLst>
          </p:cNvPr>
          <p:cNvSpPr txBox="1"/>
          <p:nvPr/>
        </p:nvSpPr>
        <p:spPr>
          <a:xfrm>
            <a:off x="0" y="914399"/>
            <a:ext cx="4298731" cy="1384995"/>
          </a:xfrm>
          <a:prstGeom prst="rect">
            <a:avLst/>
          </a:prstGeom>
          <a:noFill/>
        </p:spPr>
        <p:txBody>
          <a:bodyPr wrap="square" rtlCol="0">
            <a:spAutoFit/>
          </a:bodyPr>
          <a:lstStyle/>
          <a:p>
            <a:pPr marL="285750" indent="-285750">
              <a:buFont typeface="Arial" panose="020B0604020202020204" pitchFamily="34" charset="0"/>
              <a:buChar char="•"/>
            </a:pPr>
            <a:r>
              <a:rPr lang="en-US" sz="1400"/>
              <a:t>Honda Fourtrax Foreman Rubicon 520 DCT Deluxe</a:t>
            </a:r>
          </a:p>
          <a:p>
            <a:pPr marL="285750" indent="-285750">
              <a:buFont typeface="Arial" panose="020B0604020202020204" pitchFamily="34" charset="0"/>
              <a:buChar char="•"/>
            </a:pPr>
            <a:r>
              <a:rPr lang="en-US" sz="1400"/>
              <a:t>Polaris Sportsman XP 1000 Ride Command</a:t>
            </a:r>
          </a:p>
          <a:p>
            <a:pPr marL="285750" indent="-285750">
              <a:buFont typeface="Arial" panose="020B0604020202020204" pitchFamily="34" charset="0"/>
              <a:buChar char="•"/>
            </a:pPr>
            <a:r>
              <a:rPr lang="en-US" sz="1400"/>
              <a:t>Yamaha Raptor 700R</a:t>
            </a:r>
          </a:p>
          <a:p>
            <a:pPr marL="285750" indent="-285750">
              <a:buFont typeface="Arial" panose="020B0604020202020204" pitchFamily="34" charset="0"/>
              <a:buChar char="•"/>
            </a:pPr>
            <a:r>
              <a:rPr lang="en-US" sz="1400"/>
              <a:t>Can-Am Outlander MAX XT</a:t>
            </a:r>
          </a:p>
          <a:p>
            <a:pPr marL="285750" indent="-285750">
              <a:buFont typeface="Arial" panose="020B0604020202020204" pitchFamily="34" charset="0"/>
              <a:buChar char="•"/>
            </a:pPr>
            <a:r>
              <a:rPr lang="en-US" sz="1400"/>
              <a:t>CFMoto CForce 1000 Overland</a:t>
            </a:r>
          </a:p>
          <a:p>
            <a:pPr marL="285750" indent="-285750">
              <a:buFont typeface="Arial" panose="020B0604020202020204" pitchFamily="34" charset="0"/>
              <a:buChar char="•"/>
            </a:pPr>
            <a:r>
              <a:rPr lang="en-US" sz="1400"/>
              <a:t>One Response</a:t>
            </a:r>
          </a:p>
        </p:txBody>
      </p:sp>
      <p:pic>
        <p:nvPicPr>
          <p:cNvPr id="4" name="Picture 3">
            <a:extLst>
              <a:ext uri="{FF2B5EF4-FFF2-40B4-BE49-F238E27FC236}">
                <a16:creationId xmlns:a16="http://schemas.microsoft.com/office/drawing/2014/main" id="{3D949871-96E0-7202-1D81-A64DA53DFA1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2066" y="351853"/>
            <a:ext cx="2861205" cy="1864929"/>
          </a:xfrm>
          <a:prstGeom prst="rect">
            <a:avLst/>
          </a:prstGeom>
        </p:spPr>
      </p:pic>
      <p:sp>
        <p:nvSpPr>
          <p:cNvPr id="5" name="TextBox 4">
            <a:extLst>
              <a:ext uri="{FF2B5EF4-FFF2-40B4-BE49-F238E27FC236}">
                <a16:creationId xmlns:a16="http://schemas.microsoft.com/office/drawing/2014/main" id="{CBC699D3-2DD7-E6E8-5D6C-0E8419725CC9}"/>
              </a:ext>
            </a:extLst>
          </p:cNvPr>
          <p:cNvSpPr txBox="1"/>
          <p:nvPr/>
        </p:nvSpPr>
        <p:spPr>
          <a:xfrm>
            <a:off x="4824248" y="2216782"/>
            <a:ext cx="3804745" cy="307777"/>
          </a:xfrm>
          <a:prstGeom prst="rect">
            <a:avLst/>
          </a:prstGeom>
          <a:noFill/>
        </p:spPr>
        <p:txBody>
          <a:bodyPr wrap="square" rtlCol="0">
            <a:spAutoFit/>
          </a:bodyPr>
          <a:lstStyle/>
          <a:p>
            <a:r>
              <a:rPr lang="en-US" sz="1400"/>
              <a:t>Honda Fourtrax Foreman Rubicon 520 DCT Deluxe</a:t>
            </a:r>
          </a:p>
        </p:txBody>
      </p:sp>
      <p:pic>
        <p:nvPicPr>
          <p:cNvPr id="6" name="Picture 5">
            <a:extLst>
              <a:ext uri="{FF2B5EF4-FFF2-40B4-BE49-F238E27FC236}">
                <a16:creationId xmlns:a16="http://schemas.microsoft.com/office/drawing/2014/main" id="{B0EBF390-059C-CA8D-BA44-3270AF92B15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99225" y="3657600"/>
            <a:ext cx="2588091" cy="2033752"/>
          </a:xfrm>
          <a:prstGeom prst="rect">
            <a:avLst/>
          </a:prstGeom>
        </p:spPr>
      </p:pic>
      <p:sp>
        <p:nvSpPr>
          <p:cNvPr id="7" name="TextBox 6">
            <a:extLst>
              <a:ext uri="{FF2B5EF4-FFF2-40B4-BE49-F238E27FC236}">
                <a16:creationId xmlns:a16="http://schemas.microsoft.com/office/drawing/2014/main" id="{E3F909F5-B1A3-2A5A-15F3-1755D6508DED}"/>
              </a:ext>
            </a:extLst>
          </p:cNvPr>
          <p:cNvSpPr txBox="1"/>
          <p:nvPr/>
        </p:nvSpPr>
        <p:spPr>
          <a:xfrm>
            <a:off x="6675343" y="5817477"/>
            <a:ext cx="2511973" cy="307777"/>
          </a:xfrm>
          <a:prstGeom prst="rect">
            <a:avLst/>
          </a:prstGeom>
          <a:noFill/>
        </p:spPr>
        <p:txBody>
          <a:bodyPr wrap="square" rtlCol="0">
            <a:spAutoFit/>
          </a:bodyPr>
          <a:lstStyle/>
          <a:p>
            <a:pPr algn="ctr"/>
            <a:r>
              <a:rPr lang="en-US" sz="1400"/>
              <a:t>Can-Am Outlander MAX XT</a:t>
            </a:r>
          </a:p>
        </p:txBody>
      </p:sp>
      <p:pic>
        <p:nvPicPr>
          <p:cNvPr id="8" name="Picture 7">
            <a:extLst>
              <a:ext uri="{FF2B5EF4-FFF2-40B4-BE49-F238E27FC236}">
                <a16:creationId xmlns:a16="http://schemas.microsoft.com/office/drawing/2014/main" id="{2719CD0E-3E23-C1B7-AB1D-1B8C9AC14B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97101" y="3652447"/>
            <a:ext cx="2704684" cy="1918087"/>
          </a:xfrm>
          <a:prstGeom prst="rect">
            <a:avLst/>
          </a:prstGeom>
        </p:spPr>
      </p:pic>
      <p:sp>
        <p:nvSpPr>
          <p:cNvPr id="9" name="TextBox 8">
            <a:extLst>
              <a:ext uri="{FF2B5EF4-FFF2-40B4-BE49-F238E27FC236}">
                <a16:creationId xmlns:a16="http://schemas.microsoft.com/office/drawing/2014/main" id="{F8A46A64-41CE-5FD4-B0B4-C16C3813B604}"/>
              </a:ext>
            </a:extLst>
          </p:cNvPr>
          <p:cNvSpPr txBox="1"/>
          <p:nvPr/>
        </p:nvSpPr>
        <p:spPr>
          <a:xfrm>
            <a:off x="1850960" y="5691352"/>
            <a:ext cx="1996965" cy="307777"/>
          </a:xfrm>
          <a:prstGeom prst="rect">
            <a:avLst/>
          </a:prstGeom>
          <a:noFill/>
        </p:spPr>
        <p:txBody>
          <a:bodyPr wrap="square" rtlCol="0">
            <a:spAutoFit/>
          </a:bodyPr>
          <a:lstStyle/>
          <a:p>
            <a:pPr algn="ctr"/>
            <a:r>
              <a:rPr lang="en-US" sz="1400"/>
              <a:t>Yamaha Raptor 700R</a:t>
            </a:r>
          </a:p>
        </p:txBody>
      </p:sp>
    </p:spTree>
    <p:extLst>
      <p:ext uri="{BB962C8B-B14F-4D97-AF65-F5344CB8AC3E}">
        <p14:creationId xmlns:p14="http://schemas.microsoft.com/office/powerpoint/2010/main" val="12065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706CA-959C-0A0A-1794-33E8DAA50F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370" y="1505974"/>
            <a:ext cx="6800579" cy="1914415"/>
          </a:xfrm>
          <a:prstGeom prst="rect">
            <a:avLst/>
          </a:prstGeom>
        </p:spPr>
      </p:pic>
      <p:sp>
        <p:nvSpPr>
          <p:cNvPr id="3" name="TextBox 2">
            <a:extLst>
              <a:ext uri="{FF2B5EF4-FFF2-40B4-BE49-F238E27FC236}">
                <a16:creationId xmlns:a16="http://schemas.microsoft.com/office/drawing/2014/main" id="{6581D034-56F4-DA91-AFD1-1DE246FA04E0}"/>
              </a:ext>
            </a:extLst>
          </p:cNvPr>
          <p:cNvSpPr txBox="1"/>
          <p:nvPr/>
        </p:nvSpPr>
        <p:spPr>
          <a:xfrm>
            <a:off x="604345" y="879650"/>
            <a:ext cx="3983420" cy="646331"/>
          </a:xfrm>
          <a:prstGeom prst="rect">
            <a:avLst/>
          </a:prstGeom>
          <a:noFill/>
        </p:spPr>
        <p:txBody>
          <a:bodyPr wrap="square" rtlCol="0">
            <a:spAutoFit/>
          </a:bodyPr>
          <a:lstStyle/>
          <a:p>
            <a:r>
              <a:rPr lang="en-US" dirty="0"/>
              <a:t>Polaris </a:t>
            </a:r>
            <a:r>
              <a:rPr lang="en-US" dirty="0" err="1"/>
              <a:t>Xpedition</a:t>
            </a:r>
            <a:r>
              <a:rPr lang="en-US" dirty="0"/>
              <a:t> 425 (years 2000-2002)</a:t>
            </a:r>
          </a:p>
          <a:p>
            <a:r>
              <a:rPr lang="en-US" dirty="0"/>
              <a:t>price new - $6K+, price today - $1.4K</a:t>
            </a:r>
          </a:p>
        </p:txBody>
      </p:sp>
      <p:sp>
        <p:nvSpPr>
          <p:cNvPr id="4" name="TextBox 3">
            <a:extLst>
              <a:ext uri="{FF2B5EF4-FFF2-40B4-BE49-F238E27FC236}">
                <a16:creationId xmlns:a16="http://schemas.microsoft.com/office/drawing/2014/main" id="{E4FF7042-49C3-DC9C-934B-0B51BA0B7D1E}"/>
              </a:ext>
            </a:extLst>
          </p:cNvPr>
          <p:cNvSpPr txBox="1"/>
          <p:nvPr/>
        </p:nvSpPr>
        <p:spPr>
          <a:xfrm>
            <a:off x="8418251" y="1088618"/>
            <a:ext cx="3584028" cy="646331"/>
          </a:xfrm>
          <a:prstGeom prst="rect">
            <a:avLst/>
          </a:prstGeom>
          <a:noFill/>
        </p:spPr>
        <p:txBody>
          <a:bodyPr wrap="square" rtlCol="0">
            <a:spAutoFit/>
          </a:bodyPr>
          <a:lstStyle/>
          <a:p>
            <a:r>
              <a:rPr lang="en-US"/>
              <a:t>modern off-road Polaris</a:t>
            </a:r>
          </a:p>
          <a:p>
            <a:r>
              <a:rPr lang="en-US"/>
              <a:t>https://offroad.polaris.com/en-us/</a:t>
            </a:r>
          </a:p>
        </p:txBody>
      </p:sp>
      <p:pic>
        <p:nvPicPr>
          <p:cNvPr id="5" name="Picture 4">
            <a:extLst>
              <a:ext uri="{FF2B5EF4-FFF2-40B4-BE49-F238E27FC236}">
                <a16:creationId xmlns:a16="http://schemas.microsoft.com/office/drawing/2014/main" id="{4761C8DC-7D7B-EA0D-6737-364607406B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30789" y="1885764"/>
            <a:ext cx="4918841" cy="1486990"/>
          </a:xfrm>
          <a:prstGeom prst="rect">
            <a:avLst/>
          </a:prstGeom>
        </p:spPr>
      </p:pic>
      <p:sp>
        <p:nvSpPr>
          <p:cNvPr id="6" name="TextBox 5">
            <a:extLst>
              <a:ext uri="{FF2B5EF4-FFF2-40B4-BE49-F238E27FC236}">
                <a16:creationId xmlns:a16="http://schemas.microsoft.com/office/drawing/2014/main" id="{8F60DDD3-A8EA-2B8D-BE3D-5F5362F00EB9}"/>
              </a:ext>
            </a:extLst>
          </p:cNvPr>
          <p:cNvSpPr txBox="1"/>
          <p:nvPr/>
        </p:nvSpPr>
        <p:spPr>
          <a:xfrm>
            <a:off x="42370" y="84083"/>
            <a:ext cx="5767587" cy="523220"/>
          </a:xfrm>
          <a:prstGeom prst="rect">
            <a:avLst/>
          </a:prstGeom>
          <a:noFill/>
        </p:spPr>
        <p:txBody>
          <a:bodyPr wrap="square" rtlCol="0">
            <a:spAutoFit/>
          </a:bodyPr>
          <a:lstStyle/>
          <a:p>
            <a:r>
              <a:rPr lang="en-US" sz="2800" b="1"/>
              <a:t>Previous owner had 20-y.old Polaris</a:t>
            </a:r>
          </a:p>
        </p:txBody>
      </p:sp>
      <p:pic>
        <p:nvPicPr>
          <p:cNvPr id="7" name="Picture 6">
            <a:extLst>
              <a:ext uri="{FF2B5EF4-FFF2-40B4-BE49-F238E27FC236}">
                <a16:creationId xmlns:a16="http://schemas.microsoft.com/office/drawing/2014/main" id="{082C8E0C-A3C3-C924-898C-27C104EFCC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4863" y="3909847"/>
            <a:ext cx="2025178" cy="2204983"/>
          </a:xfrm>
          <a:prstGeom prst="rect">
            <a:avLst/>
          </a:prstGeom>
        </p:spPr>
      </p:pic>
      <p:pic>
        <p:nvPicPr>
          <p:cNvPr id="8" name="Picture 7">
            <a:extLst>
              <a:ext uri="{FF2B5EF4-FFF2-40B4-BE49-F238E27FC236}">
                <a16:creationId xmlns:a16="http://schemas.microsoft.com/office/drawing/2014/main" id="{12E712E7-2AA6-8CEC-6F66-FAFC9AB692E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42659" y="3909847"/>
            <a:ext cx="2025178" cy="2204983"/>
          </a:xfrm>
          <a:prstGeom prst="rect">
            <a:avLst/>
          </a:prstGeom>
        </p:spPr>
      </p:pic>
      <p:pic>
        <p:nvPicPr>
          <p:cNvPr id="9" name="Picture 8">
            <a:extLst>
              <a:ext uri="{FF2B5EF4-FFF2-40B4-BE49-F238E27FC236}">
                <a16:creationId xmlns:a16="http://schemas.microsoft.com/office/drawing/2014/main" id="{625F8026-7704-7B30-2CE8-B1E12657188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30455" y="3909846"/>
            <a:ext cx="2025178" cy="2204983"/>
          </a:xfrm>
          <a:prstGeom prst="rect">
            <a:avLst/>
          </a:prstGeom>
        </p:spPr>
      </p:pic>
      <p:pic>
        <p:nvPicPr>
          <p:cNvPr id="10" name="Picture 9">
            <a:extLst>
              <a:ext uri="{FF2B5EF4-FFF2-40B4-BE49-F238E27FC236}">
                <a16:creationId xmlns:a16="http://schemas.microsoft.com/office/drawing/2014/main" id="{71C539C0-7551-0365-13A4-EE9E5873DE7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18251" y="3909846"/>
            <a:ext cx="2086690" cy="2204983"/>
          </a:xfrm>
          <a:prstGeom prst="rect">
            <a:avLst/>
          </a:prstGeom>
        </p:spPr>
      </p:pic>
      <p:sp>
        <p:nvSpPr>
          <p:cNvPr id="11" name="TextBox 10">
            <a:extLst>
              <a:ext uri="{FF2B5EF4-FFF2-40B4-BE49-F238E27FC236}">
                <a16:creationId xmlns:a16="http://schemas.microsoft.com/office/drawing/2014/main" id="{AF32C216-80AF-78C1-EC86-1F483B20E366}"/>
              </a:ext>
            </a:extLst>
          </p:cNvPr>
          <p:cNvSpPr txBox="1"/>
          <p:nvPr/>
        </p:nvSpPr>
        <p:spPr>
          <a:xfrm>
            <a:off x="1282262" y="6316717"/>
            <a:ext cx="1198179" cy="369332"/>
          </a:xfrm>
          <a:prstGeom prst="rect">
            <a:avLst/>
          </a:prstGeom>
          <a:noFill/>
        </p:spPr>
        <p:txBody>
          <a:bodyPr wrap="square" rtlCol="0">
            <a:spAutoFit/>
          </a:bodyPr>
          <a:lstStyle/>
          <a:p>
            <a:pPr algn="ctr"/>
            <a:r>
              <a:rPr lang="en-US" b="1">
                <a:solidFill>
                  <a:srgbClr val="FF0000"/>
                </a:solidFill>
              </a:rPr>
              <a:t>33 HP</a:t>
            </a:r>
          </a:p>
        </p:txBody>
      </p:sp>
      <p:sp>
        <p:nvSpPr>
          <p:cNvPr id="12" name="TextBox 11">
            <a:extLst>
              <a:ext uri="{FF2B5EF4-FFF2-40B4-BE49-F238E27FC236}">
                <a16:creationId xmlns:a16="http://schemas.microsoft.com/office/drawing/2014/main" id="{967E8FE3-8443-0871-1B83-348C75F6B43D}"/>
              </a:ext>
            </a:extLst>
          </p:cNvPr>
          <p:cNvSpPr txBox="1"/>
          <p:nvPr/>
        </p:nvSpPr>
        <p:spPr>
          <a:xfrm>
            <a:off x="8862506" y="6265644"/>
            <a:ext cx="1198179" cy="369332"/>
          </a:xfrm>
          <a:prstGeom prst="rect">
            <a:avLst/>
          </a:prstGeom>
          <a:noFill/>
        </p:spPr>
        <p:txBody>
          <a:bodyPr wrap="square" rtlCol="0">
            <a:spAutoFit/>
          </a:bodyPr>
          <a:lstStyle/>
          <a:p>
            <a:pPr algn="ctr"/>
            <a:r>
              <a:rPr lang="en-US" b="1">
                <a:solidFill>
                  <a:srgbClr val="FF0000"/>
                </a:solidFill>
              </a:rPr>
              <a:t>90 HP</a:t>
            </a:r>
          </a:p>
        </p:txBody>
      </p:sp>
      <p:sp>
        <p:nvSpPr>
          <p:cNvPr id="13" name="TextBox 12">
            <a:extLst>
              <a:ext uri="{FF2B5EF4-FFF2-40B4-BE49-F238E27FC236}">
                <a16:creationId xmlns:a16="http://schemas.microsoft.com/office/drawing/2014/main" id="{2338A36A-C148-AC0C-8AE5-EDCD32F489B5}"/>
              </a:ext>
            </a:extLst>
          </p:cNvPr>
          <p:cNvSpPr txBox="1"/>
          <p:nvPr/>
        </p:nvSpPr>
        <p:spPr>
          <a:xfrm>
            <a:off x="5116267" y="1022620"/>
            <a:ext cx="1198179" cy="369332"/>
          </a:xfrm>
          <a:prstGeom prst="rect">
            <a:avLst/>
          </a:prstGeom>
          <a:noFill/>
        </p:spPr>
        <p:txBody>
          <a:bodyPr wrap="square" rtlCol="0">
            <a:spAutoFit/>
          </a:bodyPr>
          <a:lstStyle/>
          <a:p>
            <a:pPr algn="ctr"/>
            <a:r>
              <a:rPr lang="en-US" b="1">
                <a:solidFill>
                  <a:srgbClr val="FF0000"/>
                </a:solidFill>
              </a:rPr>
              <a:t>27 HP</a:t>
            </a:r>
          </a:p>
        </p:txBody>
      </p:sp>
      <p:sp>
        <p:nvSpPr>
          <p:cNvPr id="14" name="TextBox 13">
            <a:extLst>
              <a:ext uri="{FF2B5EF4-FFF2-40B4-BE49-F238E27FC236}">
                <a16:creationId xmlns:a16="http://schemas.microsoft.com/office/drawing/2014/main" id="{21E1CCC7-DECF-E351-944B-A5792F5A1D39}"/>
              </a:ext>
            </a:extLst>
          </p:cNvPr>
          <p:cNvSpPr txBox="1"/>
          <p:nvPr/>
        </p:nvSpPr>
        <p:spPr>
          <a:xfrm>
            <a:off x="2063250" y="3376244"/>
            <a:ext cx="1725826" cy="307777"/>
          </a:xfrm>
          <a:prstGeom prst="rect">
            <a:avLst/>
          </a:prstGeom>
          <a:noFill/>
        </p:spPr>
        <p:txBody>
          <a:bodyPr wrap="square" rtlCol="0">
            <a:spAutoFit/>
          </a:bodyPr>
          <a:lstStyle/>
          <a:p>
            <a:r>
              <a:rPr lang="en-US" sz="1400"/>
              <a:t>with trailer and plow</a:t>
            </a:r>
          </a:p>
        </p:txBody>
      </p:sp>
    </p:spTree>
    <p:extLst>
      <p:ext uri="{BB962C8B-B14F-4D97-AF65-F5344CB8AC3E}">
        <p14:creationId xmlns:p14="http://schemas.microsoft.com/office/powerpoint/2010/main" val="400277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755BB-BF96-8CB1-2BC2-79F94770D003}"/>
              </a:ext>
            </a:extLst>
          </p:cNvPr>
          <p:cNvSpPr txBox="1"/>
          <p:nvPr/>
        </p:nvSpPr>
        <p:spPr>
          <a:xfrm>
            <a:off x="0" y="0"/>
            <a:ext cx="5032066" cy="523220"/>
          </a:xfrm>
          <a:prstGeom prst="rect">
            <a:avLst/>
          </a:prstGeom>
          <a:noFill/>
        </p:spPr>
        <p:txBody>
          <a:bodyPr wrap="square" rtlCol="0">
            <a:spAutoFit/>
          </a:bodyPr>
          <a:lstStyle/>
          <a:p>
            <a:r>
              <a:rPr lang="en-US" sz="2800" b="1" dirty="0"/>
              <a:t>Honda is the most reliable ATV</a:t>
            </a:r>
            <a:endParaRPr lang="en-US" sz="2800" dirty="0"/>
          </a:p>
        </p:txBody>
      </p:sp>
      <p:sp>
        <p:nvSpPr>
          <p:cNvPr id="10" name="TextBox 9">
            <a:extLst>
              <a:ext uri="{FF2B5EF4-FFF2-40B4-BE49-F238E27FC236}">
                <a16:creationId xmlns:a16="http://schemas.microsoft.com/office/drawing/2014/main" id="{90400E75-63A2-890F-E521-4BE47D618926}"/>
              </a:ext>
            </a:extLst>
          </p:cNvPr>
          <p:cNvSpPr txBox="1"/>
          <p:nvPr/>
        </p:nvSpPr>
        <p:spPr>
          <a:xfrm>
            <a:off x="103032" y="523220"/>
            <a:ext cx="6139136"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Which ATV Is Most Reliable? Brand Comparison</a:t>
            </a:r>
            <a:br>
              <a:rPr lang="en-US" sz="1400" dirty="0"/>
            </a:br>
            <a:r>
              <a:rPr lang="en-US" sz="1400" dirty="0"/>
              <a:t>.. </a:t>
            </a:r>
            <a:r>
              <a:rPr lang="en-US" sz="1400" dirty="0">
                <a:hlinkClick r:id="rId2"/>
              </a:rPr>
              <a:t>https://atvhelper.com/which-atv-is-most-reliable-brand-comparison/#</a:t>
            </a:r>
            <a:r>
              <a:rPr lang="en-US" sz="1400" dirty="0"/>
              <a:t> </a:t>
            </a:r>
          </a:p>
          <a:p>
            <a:r>
              <a:rPr lang="en-US" sz="1400" dirty="0"/>
              <a:t>Honda ATVs since 1970, reputation for performance and reliability. </a:t>
            </a:r>
          </a:p>
          <a:p>
            <a:r>
              <a:rPr lang="en-US" sz="1400" dirty="0"/>
              <a:t>Bomb-proof transmission, metal gears, very durable, can take lots of abuse.</a:t>
            </a:r>
          </a:p>
          <a:p>
            <a:r>
              <a:rPr lang="en-US" sz="1400" dirty="0"/>
              <a:t>Multiple models (utility):</a:t>
            </a:r>
          </a:p>
          <a:p>
            <a:pPr marL="285750" indent="-285750">
              <a:buFont typeface="Arial" panose="020B0604020202020204" pitchFamily="34" charset="0"/>
              <a:buChar char="•"/>
            </a:pPr>
            <a:r>
              <a:rPr lang="en-US" sz="1400" b="1" dirty="0">
                <a:solidFill>
                  <a:srgbClr val="0070C0"/>
                </a:solidFill>
              </a:rPr>
              <a:t>Rancher – smallest, doesn't lock 4 wheels (not good for snow pushing).</a:t>
            </a:r>
          </a:p>
          <a:p>
            <a:pPr marL="285750" indent="-285750">
              <a:buFont typeface="Arial" panose="020B0604020202020204" pitchFamily="34" charset="0"/>
              <a:buChar char="•"/>
            </a:pPr>
            <a:r>
              <a:rPr lang="en-US" sz="1400" b="1" dirty="0">
                <a:solidFill>
                  <a:srgbClr val="0070C0"/>
                </a:solidFill>
              </a:rPr>
              <a:t>Foreman  - good</a:t>
            </a:r>
          </a:p>
          <a:p>
            <a:pPr marL="285750" indent="-285750">
              <a:buFont typeface="Arial" panose="020B0604020202020204" pitchFamily="34" charset="0"/>
              <a:buChar char="•"/>
            </a:pPr>
            <a:r>
              <a:rPr lang="en-US" sz="1400" b="1" dirty="0">
                <a:solidFill>
                  <a:srgbClr val="FF0000"/>
                </a:solidFill>
              </a:rPr>
              <a:t>Foreman Rubicon 518cc engine, auto-transmission with wet clutches (DCT)</a:t>
            </a:r>
          </a:p>
          <a:p>
            <a:pPr marL="285750" indent="-285750">
              <a:buFont typeface="Arial" panose="020B0604020202020204" pitchFamily="34" charset="0"/>
              <a:buChar char="•"/>
            </a:pPr>
            <a:r>
              <a:rPr lang="en-US" sz="1400" b="1" dirty="0">
                <a:solidFill>
                  <a:srgbClr val="FF0000"/>
                </a:solidFill>
              </a:rPr>
              <a:t>Rubicon 700 675cc engine, auto transmission with hydraulic converter</a:t>
            </a:r>
          </a:p>
          <a:p>
            <a:r>
              <a:rPr lang="en-US" sz="1400" dirty="0"/>
              <a:t>   DCT (Dual-Clutch Transmission == Automatic transmission)</a:t>
            </a:r>
          </a:p>
          <a:p>
            <a:r>
              <a:rPr lang="en-US" sz="1400" dirty="0"/>
              <a:t>   ES (Electric-shift transmission)</a:t>
            </a:r>
          </a:p>
          <a:p>
            <a:r>
              <a:rPr lang="en-US" sz="1400" dirty="0"/>
              <a:t>   EPS (Electrical Power Steering)</a:t>
            </a:r>
          </a:p>
        </p:txBody>
      </p:sp>
      <p:pic>
        <p:nvPicPr>
          <p:cNvPr id="1028" name="Picture 4" descr="LONG AWAITED NEW 2022 TRX450R Give our... - Recreation tires | Facebook">
            <a:extLst>
              <a:ext uri="{FF2B5EF4-FFF2-40B4-BE49-F238E27FC236}">
                <a16:creationId xmlns:a16="http://schemas.microsoft.com/office/drawing/2014/main" id="{9240FDF6-C11C-EC62-209A-2C1D03CEC60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49632" y="5922229"/>
            <a:ext cx="1480672" cy="9111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3A786D7-30FC-DDEB-EBA6-612857C7C2A3}"/>
              </a:ext>
            </a:extLst>
          </p:cNvPr>
          <p:cNvSpPr txBox="1"/>
          <p:nvPr/>
        </p:nvSpPr>
        <p:spPr>
          <a:xfrm>
            <a:off x="6927255" y="5860371"/>
            <a:ext cx="3397957" cy="738664"/>
          </a:xfrm>
          <a:prstGeom prst="rect">
            <a:avLst/>
          </a:prstGeom>
          <a:noFill/>
        </p:spPr>
        <p:txBody>
          <a:bodyPr wrap="square" rtlCol="0">
            <a:spAutoFit/>
          </a:bodyPr>
          <a:lstStyle/>
          <a:p>
            <a:r>
              <a:rPr lang="en-US" sz="1400" dirty="0"/>
              <a:t>Honda TRX450R (2022) – a race ATV</a:t>
            </a:r>
          </a:p>
          <a:p>
            <a:r>
              <a:rPr lang="en-US" sz="1400" dirty="0"/>
              <a:t>Engine - 39 HP, Weight – 350 </a:t>
            </a:r>
            <a:r>
              <a:rPr lang="en-US" sz="1400" dirty="0" err="1"/>
              <a:t>lbs</a:t>
            </a:r>
            <a:r>
              <a:rPr lang="en-US" sz="1400" dirty="0"/>
              <a:t>, </a:t>
            </a:r>
          </a:p>
          <a:p>
            <a:r>
              <a:rPr lang="en-US" sz="1400" dirty="0"/>
              <a:t>Top speed – 74 mph, </a:t>
            </a:r>
            <a:r>
              <a:rPr lang="en-US" sz="1400" dirty="0" err="1"/>
              <a:t>MSRPrice</a:t>
            </a:r>
            <a:r>
              <a:rPr lang="en-US" sz="1400" dirty="0"/>
              <a:t> - $6.7K</a:t>
            </a:r>
          </a:p>
        </p:txBody>
      </p:sp>
      <p:sp>
        <p:nvSpPr>
          <p:cNvPr id="16" name="TextBox 15">
            <a:extLst>
              <a:ext uri="{FF2B5EF4-FFF2-40B4-BE49-F238E27FC236}">
                <a16:creationId xmlns:a16="http://schemas.microsoft.com/office/drawing/2014/main" id="{716468B0-9D75-9C31-0249-4842F7CF0B17}"/>
              </a:ext>
            </a:extLst>
          </p:cNvPr>
          <p:cNvSpPr txBox="1"/>
          <p:nvPr/>
        </p:nvSpPr>
        <p:spPr>
          <a:xfrm>
            <a:off x="8990990" y="4858797"/>
            <a:ext cx="3397957" cy="907941"/>
          </a:xfrm>
          <a:prstGeom prst="rect">
            <a:avLst/>
          </a:prstGeom>
          <a:noFill/>
        </p:spPr>
        <p:txBody>
          <a:bodyPr wrap="square" rtlCol="0">
            <a:spAutoFit/>
          </a:bodyPr>
          <a:lstStyle/>
          <a:p>
            <a:r>
              <a:rPr lang="en-US" sz="1400" dirty="0"/>
              <a:t>Honda </a:t>
            </a:r>
            <a:r>
              <a:rPr lang="en-US" sz="1400" dirty="0" err="1"/>
              <a:t>FourTrax</a:t>
            </a:r>
            <a:r>
              <a:rPr lang="en-US" sz="1400" dirty="0"/>
              <a:t> Foreman 4x4 </a:t>
            </a:r>
            <a:br>
              <a:rPr lang="en-US" sz="1400" dirty="0"/>
            </a:br>
            <a:r>
              <a:rPr lang="en-US" sz="1400" dirty="0"/>
              <a:t>TRX520FM1LN (2022)  </a:t>
            </a:r>
            <a:r>
              <a:rPr lang="en-US" sz="1400" dirty="0" err="1"/>
              <a:t>MSRPrice</a:t>
            </a:r>
            <a:r>
              <a:rPr lang="en-US" sz="1400" dirty="0"/>
              <a:t> - $7.5K</a:t>
            </a:r>
          </a:p>
          <a:p>
            <a:r>
              <a:rPr lang="en-US" sz="1400" dirty="0"/>
              <a:t>Engine - 4-stroke liquid cooled 518cc</a:t>
            </a:r>
          </a:p>
          <a:p>
            <a:r>
              <a:rPr lang="en-US" sz="1100" dirty="0"/>
              <a:t>.. </a:t>
            </a:r>
            <a:r>
              <a:rPr lang="en-US" sz="1100" dirty="0">
                <a:hlinkClick r:id="rId4"/>
              </a:rPr>
              <a:t>https://www.youtube.com/watch?v=Bd_8UyRdxuY</a:t>
            </a:r>
            <a:endParaRPr lang="en-US" sz="1100" dirty="0"/>
          </a:p>
        </p:txBody>
      </p:sp>
      <p:pic>
        <p:nvPicPr>
          <p:cNvPr id="12" name="Picture 11">
            <a:extLst>
              <a:ext uri="{FF2B5EF4-FFF2-40B4-BE49-F238E27FC236}">
                <a16:creationId xmlns:a16="http://schemas.microsoft.com/office/drawing/2014/main" id="{F340FE4D-5555-5E1B-AD32-4A154931ED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73958" y="3129244"/>
            <a:ext cx="2515011" cy="1665664"/>
          </a:xfrm>
          <a:prstGeom prst="rect">
            <a:avLst/>
          </a:prstGeom>
        </p:spPr>
      </p:pic>
      <p:pic>
        <p:nvPicPr>
          <p:cNvPr id="13" name="Picture 12">
            <a:extLst>
              <a:ext uri="{FF2B5EF4-FFF2-40B4-BE49-F238E27FC236}">
                <a16:creationId xmlns:a16="http://schemas.microsoft.com/office/drawing/2014/main" id="{E6CDD504-B390-7D67-46CD-4E47696CED0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05056" y="5030062"/>
            <a:ext cx="6139137" cy="1804588"/>
          </a:xfrm>
          <a:prstGeom prst="rect">
            <a:avLst/>
          </a:prstGeom>
        </p:spPr>
      </p:pic>
      <p:sp>
        <p:nvSpPr>
          <p:cNvPr id="15" name="TextBox 14">
            <a:extLst>
              <a:ext uri="{FF2B5EF4-FFF2-40B4-BE49-F238E27FC236}">
                <a16:creationId xmlns:a16="http://schemas.microsoft.com/office/drawing/2014/main" id="{B3D3859D-49A6-2D68-B87B-36BC8E626957}"/>
              </a:ext>
            </a:extLst>
          </p:cNvPr>
          <p:cNvSpPr txBox="1"/>
          <p:nvPr/>
        </p:nvSpPr>
        <p:spPr>
          <a:xfrm>
            <a:off x="103031" y="4506842"/>
            <a:ext cx="6139137" cy="523220"/>
          </a:xfrm>
          <a:prstGeom prst="rect">
            <a:avLst/>
          </a:prstGeom>
          <a:noFill/>
        </p:spPr>
        <p:txBody>
          <a:bodyPr wrap="square" rtlCol="0">
            <a:spAutoFit/>
          </a:bodyPr>
          <a:lstStyle/>
          <a:p>
            <a:r>
              <a:rPr lang="en-US" sz="1400" dirty="0"/>
              <a:t>Build your Honda ATV:</a:t>
            </a:r>
          </a:p>
          <a:p>
            <a:r>
              <a:rPr lang="en-US" sz="1400" dirty="0"/>
              <a:t>.. </a:t>
            </a:r>
            <a:r>
              <a:rPr lang="en-US" sz="1400" dirty="0">
                <a:hlinkClick r:id="rId7"/>
              </a:rPr>
              <a:t>https://powersports.honda.com/atv/recutility/fourtrax-foreman-4x4/build</a:t>
            </a:r>
            <a:endParaRPr lang="en-US" sz="1400" dirty="0"/>
          </a:p>
        </p:txBody>
      </p:sp>
      <p:sp>
        <p:nvSpPr>
          <p:cNvPr id="4" name="TextBox 3">
            <a:extLst>
              <a:ext uri="{FF2B5EF4-FFF2-40B4-BE49-F238E27FC236}">
                <a16:creationId xmlns:a16="http://schemas.microsoft.com/office/drawing/2014/main" id="{7F1815C4-B17A-7538-F309-5BF331238D3F}"/>
              </a:ext>
            </a:extLst>
          </p:cNvPr>
          <p:cNvSpPr txBox="1"/>
          <p:nvPr/>
        </p:nvSpPr>
        <p:spPr>
          <a:xfrm>
            <a:off x="103031" y="3380921"/>
            <a:ext cx="5188160" cy="1169551"/>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before 2012 – carburetor</a:t>
            </a:r>
          </a:p>
          <a:p>
            <a:r>
              <a:rPr lang="en-US" sz="1400" dirty="0"/>
              <a:t>2012 – fuel injection</a:t>
            </a:r>
          </a:p>
          <a:p>
            <a:r>
              <a:rPr lang="en-US" sz="1400" dirty="0"/>
              <a:t>2015 – redesign, 50% more load, better transmission (DCT)</a:t>
            </a:r>
          </a:p>
          <a:p>
            <a:r>
              <a:rPr lang="en-US" sz="1400" dirty="0"/>
              <a:t>2020 – redesign, 10% more load</a:t>
            </a:r>
          </a:p>
          <a:p>
            <a:r>
              <a:rPr lang="en-US" sz="1400" dirty="0"/>
              <a:t>2025 – Rubicon 700 - transmission with hydraulic torque converter</a:t>
            </a:r>
          </a:p>
        </p:txBody>
      </p:sp>
      <p:pic>
        <p:nvPicPr>
          <p:cNvPr id="1026" name="Picture 2" descr="FourTrax Rubicon 700 | Automatic 4WD ATV | Honda">
            <a:extLst>
              <a:ext uri="{FF2B5EF4-FFF2-40B4-BE49-F238E27FC236}">
                <a16:creationId xmlns:a16="http://schemas.microsoft.com/office/drawing/2014/main" id="{98355171-933C-AEB9-33DB-4F432E0E7845}"/>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a:fillRect/>
          </a:stretch>
        </p:blipFill>
        <p:spPr bwMode="auto">
          <a:xfrm>
            <a:off x="6529843" y="439089"/>
            <a:ext cx="2497151" cy="16224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C6CB4C-3648-DC4D-09AE-3732B40F4A59}"/>
              </a:ext>
            </a:extLst>
          </p:cNvPr>
          <p:cNvSpPr txBox="1"/>
          <p:nvPr/>
        </p:nvSpPr>
        <p:spPr>
          <a:xfrm>
            <a:off x="6333921" y="2062121"/>
            <a:ext cx="3281134" cy="1169551"/>
          </a:xfrm>
          <a:prstGeom prst="rect">
            <a:avLst/>
          </a:prstGeom>
          <a:noFill/>
        </p:spPr>
        <p:txBody>
          <a:bodyPr wrap="square" rtlCol="0">
            <a:spAutoFit/>
          </a:bodyPr>
          <a:lstStyle/>
          <a:p>
            <a:r>
              <a:rPr lang="en-US" sz="1400" b="1" dirty="0" err="1">
                <a:solidFill>
                  <a:srgbClr val="FF0000"/>
                </a:solidFill>
              </a:rPr>
              <a:t>FourTrax</a:t>
            </a:r>
            <a:r>
              <a:rPr lang="en-US" sz="1400" b="1" dirty="0">
                <a:solidFill>
                  <a:srgbClr val="FF0000"/>
                </a:solidFill>
              </a:rPr>
              <a:t> Rubicon 700 4x4 Automatic</a:t>
            </a:r>
          </a:p>
          <a:p>
            <a:r>
              <a:rPr lang="en-US" sz="1400" dirty="0"/>
              <a:t>4WD, 675cc engine</a:t>
            </a:r>
          </a:p>
          <a:p>
            <a:r>
              <a:rPr lang="en-US" sz="1400" dirty="0"/>
              <a:t>Auto-transmission w. hydraulic converter</a:t>
            </a:r>
          </a:p>
          <a:p>
            <a:r>
              <a:rPr lang="en-US" sz="1400" dirty="0">
                <a:hlinkClick r:id="rId9"/>
              </a:rPr>
              <a:t>https://</a:t>
            </a:r>
            <a:r>
              <a:rPr lang="en-US" sz="1400" dirty="0" err="1">
                <a:hlinkClick r:id="rId9"/>
              </a:rPr>
              <a:t>powersports.honda.com</a:t>
            </a:r>
            <a:r>
              <a:rPr lang="en-US" sz="1400" dirty="0">
                <a:hlinkClick r:id="rId9"/>
              </a:rPr>
              <a:t>/</a:t>
            </a:r>
            <a:r>
              <a:rPr lang="en-US" sz="1400" dirty="0" err="1">
                <a:hlinkClick r:id="rId9"/>
              </a:rPr>
              <a:t>atv</a:t>
            </a:r>
            <a:r>
              <a:rPr lang="en-US" sz="1400" dirty="0">
                <a:hlinkClick r:id="rId9"/>
              </a:rPr>
              <a:t>/</a:t>
            </a:r>
            <a:r>
              <a:rPr lang="en-US" sz="1400" dirty="0" err="1">
                <a:hlinkClick r:id="rId9"/>
              </a:rPr>
              <a:t>recutility</a:t>
            </a:r>
            <a:r>
              <a:rPr lang="en-US" sz="1400" dirty="0">
                <a:hlinkClick r:id="rId9"/>
              </a:rPr>
              <a:t>/fourtrax-rubicon-4x4 </a:t>
            </a:r>
            <a:endParaRPr lang="en-US" sz="1400" dirty="0"/>
          </a:p>
        </p:txBody>
      </p:sp>
    </p:spTree>
    <p:extLst>
      <p:ext uri="{BB962C8B-B14F-4D97-AF65-F5344CB8AC3E}">
        <p14:creationId xmlns:p14="http://schemas.microsoft.com/office/powerpoint/2010/main" val="319410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10B8-45C5-C653-7A58-DE0B05D1B247}"/>
              </a:ext>
            </a:extLst>
          </p:cNvPr>
          <p:cNvSpPr txBox="1"/>
          <p:nvPr/>
        </p:nvSpPr>
        <p:spPr>
          <a:xfrm>
            <a:off x="214337" y="232915"/>
            <a:ext cx="3973350" cy="634019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Honda Dealers – search on </a:t>
            </a:r>
            <a:r>
              <a:rPr lang="en-US" sz="1400" b="1" dirty="0">
                <a:solidFill>
                  <a:srgbClr val="FF0000"/>
                </a:solidFill>
                <a:hlinkClick r:id="rId2"/>
              </a:rPr>
              <a:t>https://</a:t>
            </a:r>
            <a:r>
              <a:rPr lang="en-US" sz="1400" b="1" dirty="0" err="1">
                <a:solidFill>
                  <a:srgbClr val="FF0000"/>
                </a:solidFill>
                <a:hlinkClick r:id="rId2"/>
              </a:rPr>
              <a:t>powersports.honda.com</a:t>
            </a:r>
            <a:endParaRPr lang="en-US" sz="1400" b="1" dirty="0">
              <a:solidFill>
                <a:srgbClr val="FF0000"/>
              </a:solidFill>
            </a:endParaRPr>
          </a:p>
          <a:p>
            <a:endParaRPr lang="en-US" sz="1400" b="1" dirty="0">
              <a:solidFill>
                <a:srgbClr val="FF0000"/>
              </a:solidFill>
            </a:endParaRPr>
          </a:p>
          <a:p>
            <a:r>
              <a:rPr lang="en-US" sz="1400" b="1" dirty="0">
                <a:solidFill>
                  <a:srgbClr val="FF0000"/>
                </a:solidFill>
              </a:rPr>
              <a:t>For zip code 12741:</a:t>
            </a:r>
          </a:p>
          <a:p>
            <a:r>
              <a:rPr lang="en-US" sz="1400" dirty="0"/>
              <a:t>===========================</a:t>
            </a:r>
          </a:p>
          <a:p>
            <a:r>
              <a:rPr lang="en-US" sz="1400" dirty="0"/>
              <a:t>RUSTY PALMER, INC.</a:t>
            </a:r>
          </a:p>
          <a:p>
            <a:r>
              <a:rPr lang="en-US" sz="1400" dirty="0"/>
              <a:t>19.5 miles away</a:t>
            </a:r>
          </a:p>
          <a:p>
            <a:r>
              <a:rPr lang="en-US" sz="1400" dirty="0"/>
              <a:t>1175 Texas Palmyra Hwy, Honesdale, PA 18431</a:t>
            </a:r>
          </a:p>
          <a:p>
            <a:r>
              <a:rPr lang="en-US" sz="1400" dirty="0">
                <a:hlinkClick r:id="rId3"/>
              </a:rPr>
              <a:t>http://</a:t>
            </a:r>
            <a:r>
              <a:rPr lang="en-US" sz="1400" dirty="0" err="1">
                <a:hlinkClick r:id="rId3"/>
              </a:rPr>
              <a:t>rustypalmer.net</a:t>
            </a:r>
            <a:r>
              <a:rPr lang="en-US" sz="1400" dirty="0">
                <a:hlinkClick r:id="rId3"/>
              </a:rPr>
              <a:t>/</a:t>
            </a:r>
            <a:r>
              <a:rPr lang="en-US" sz="1400" dirty="0" err="1">
                <a:hlinkClick r:id="rId3"/>
              </a:rPr>
              <a:t>honda</a:t>
            </a:r>
            <a:r>
              <a:rPr lang="en-US" sz="1400" dirty="0">
                <a:hlinkClick r:id="rId3"/>
              </a:rPr>
              <a:t>/</a:t>
            </a:r>
            <a:endParaRPr lang="en-US" sz="1400" dirty="0"/>
          </a:p>
          <a:p>
            <a:r>
              <a:rPr lang="en-US" sz="1400" dirty="0"/>
              <a:t>(570) 253-4507</a:t>
            </a:r>
          </a:p>
          <a:p>
            <a:r>
              <a:rPr lang="en-US" sz="1400" dirty="0"/>
              <a:t>===========================</a:t>
            </a:r>
          </a:p>
          <a:p>
            <a:r>
              <a:rPr lang="en-US" sz="1400" dirty="0"/>
              <a:t>NORTH AMERICAN WARHORSE, INC.</a:t>
            </a:r>
          </a:p>
          <a:p>
            <a:r>
              <a:rPr lang="en-US" sz="1400" dirty="0"/>
              <a:t>38.2 miles away</a:t>
            </a:r>
          </a:p>
          <a:p>
            <a:r>
              <a:rPr lang="en-US" sz="1400" dirty="0"/>
              <a:t>1000 Dunham Dr., Dunmore, PA 18512-2666</a:t>
            </a:r>
          </a:p>
          <a:p>
            <a:r>
              <a:rPr lang="en-US" sz="1400" dirty="0">
                <a:hlinkClick r:id="rId4"/>
              </a:rPr>
              <a:t>https://www.nawarhorse.com</a:t>
            </a:r>
            <a:endParaRPr lang="en-US" sz="1400" dirty="0"/>
          </a:p>
          <a:p>
            <a:r>
              <a:rPr lang="en-US" sz="1400" dirty="0"/>
              <a:t>(570) 346-2453</a:t>
            </a:r>
          </a:p>
          <a:p>
            <a:r>
              <a:rPr lang="en-US" sz="1400" dirty="0"/>
              <a:t>===========================</a:t>
            </a:r>
          </a:p>
          <a:p>
            <a:r>
              <a:rPr lang="en-US" sz="1400" dirty="0"/>
              <a:t>MAVRIX MOTORSPORTS</a:t>
            </a:r>
          </a:p>
          <a:p>
            <a:r>
              <a:rPr lang="en-US" sz="1400" dirty="0"/>
              <a:t>44.4 miles away</a:t>
            </a:r>
          </a:p>
          <a:p>
            <a:r>
              <a:rPr lang="en-US" sz="1400" dirty="0"/>
              <a:t>21 Dunning Rd., Middletown, NY 10940-2212</a:t>
            </a:r>
          </a:p>
          <a:p>
            <a:r>
              <a:rPr lang="en-US" sz="1400" dirty="0">
                <a:hlinkClick r:id="rId5"/>
              </a:rPr>
              <a:t>https://</a:t>
            </a:r>
            <a:r>
              <a:rPr lang="en-US" sz="1400" dirty="0" err="1">
                <a:hlinkClick r:id="rId5"/>
              </a:rPr>
              <a:t>www.mavrixmotorsports.com</a:t>
            </a:r>
            <a:endParaRPr lang="en-US" sz="1400" dirty="0"/>
          </a:p>
          <a:p>
            <a:r>
              <a:rPr lang="en-US" sz="1400" dirty="0"/>
              <a:t>(845) 344-2453</a:t>
            </a:r>
          </a:p>
          <a:p>
            <a:r>
              <a:rPr lang="en-US" sz="1400" dirty="0"/>
              <a:t>===========================</a:t>
            </a:r>
          </a:p>
          <a:p>
            <a:r>
              <a:rPr lang="en-US" sz="1400" dirty="0"/>
              <a:t>BINGHAMTON Honda</a:t>
            </a:r>
          </a:p>
          <a:p>
            <a:r>
              <a:rPr lang="en-US" sz="1400" dirty="0"/>
              <a:t>47.5 miles away</a:t>
            </a:r>
          </a:p>
          <a:p>
            <a:r>
              <a:rPr lang="en-US" sz="1400" dirty="0"/>
              <a:t>120 E Service Hwy, Binghamton, NY 13901</a:t>
            </a:r>
          </a:p>
          <a:p>
            <a:r>
              <a:rPr lang="en-US" sz="1400" dirty="0">
                <a:hlinkClick r:id="rId6"/>
              </a:rPr>
              <a:t>https://</a:t>
            </a:r>
            <a:r>
              <a:rPr lang="en-US" sz="1400" dirty="0" err="1">
                <a:hlinkClick r:id="rId6"/>
              </a:rPr>
              <a:t>binghamtonhonda.net</a:t>
            </a:r>
            <a:endParaRPr lang="en-US" sz="1400" dirty="0"/>
          </a:p>
          <a:p>
            <a:r>
              <a:rPr lang="en-US" sz="1400" dirty="0"/>
              <a:t>(607) 722-7433</a:t>
            </a:r>
          </a:p>
          <a:p>
            <a:r>
              <a:rPr lang="en-US" sz="1400" dirty="0"/>
              <a:t>===========================</a:t>
            </a:r>
          </a:p>
        </p:txBody>
      </p:sp>
    </p:spTree>
    <p:extLst>
      <p:ext uri="{BB962C8B-B14F-4D97-AF65-F5344CB8AC3E}">
        <p14:creationId xmlns:p14="http://schemas.microsoft.com/office/powerpoint/2010/main" val="259053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6DEE-AA49-0C7C-DA8F-D5301D2A24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39D60B-128B-801A-B99A-9B15E9AAA67D}"/>
              </a:ext>
            </a:extLst>
          </p:cNvPr>
          <p:cNvSpPr txBox="1"/>
          <p:nvPr/>
        </p:nvSpPr>
        <p:spPr>
          <a:xfrm>
            <a:off x="108319" y="616562"/>
            <a:ext cx="3973350" cy="461665"/>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b="1" dirty="0">
                <a:solidFill>
                  <a:srgbClr val="FF0000"/>
                </a:solidFill>
              </a:rPr>
              <a:t>APC Motor Company </a:t>
            </a:r>
            <a:r>
              <a:rPr lang="en-US" sz="1200" dirty="0"/>
              <a:t>– importing and selling budget (Chinese) youth ATVs,... Basic, no-frills, cheap, 50 .. 125cc</a:t>
            </a:r>
          </a:p>
        </p:txBody>
      </p:sp>
      <p:sp>
        <p:nvSpPr>
          <p:cNvPr id="3" name="TextBox 2">
            <a:extLst>
              <a:ext uri="{FF2B5EF4-FFF2-40B4-BE49-F238E27FC236}">
                <a16:creationId xmlns:a16="http://schemas.microsoft.com/office/drawing/2014/main" id="{E709A3FE-0F09-4ABC-7DE9-2B4EC3C46893}"/>
              </a:ext>
            </a:extLst>
          </p:cNvPr>
          <p:cNvSpPr txBox="1"/>
          <p:nvPr/>
        </p:nvSpPr>
        <p:spPr>
          <a:xfrm>
            <a:off x="0" y="0"/>
            <a:ext cx="3318553" cy="523220"/>
          </a:xfrm>
          <a:prstGeom prst="rect">
            <a:avLst/>
          </a:prstGeom>
          <a:noFill/>
        </p:spPr>
        <p:txBody>
          <a:bodyPr wrap="square" rtlCol="0">
            <a:spAutoFit/>
          </a:bodyPr>
          <a:lstStyle/>
          <a:p>
            <a:r>
              <a:rPr lang="en-US" sz="2800" b="1" dirty="0"/>
              <a:t>APC EDGE 90cc </a:t>
            </a:r>
            <a:r>
              <a:rPr lang="en-US" sz="2800" b="1" dirty="0" err="1"/>
              <a:t>atv</a:t>
            </a:r>
            <a:endParaRPr lang="en-US" sz="2800" dirty="0"/>
          </a:p>
        </p:txBody>
      </p:sp>
      <p:sp>
        <p:nvSpPr>
          <p:cNvPr id="4" name="AutoShape 2">
            <a:extLst>
              <a:ext uri="{FF2B5EF4-FFF2-40B4-BE49-F238E27FC236}">
                <a16:creationId xmlns:a16="http://schemas.microsoft.com/office/drawing/2014/main" id="{9743FE71-C1A0-5AAA-2522-6CCAC6A414E1}"/>
              </a:ext>
            </a:extLst>
          </p:cNvPr>
          <p:cNvSpPr>
            <a:spLocks noChangeAspect="1" noChangeArrowheads="1"/>
          </p:cNvSpPr>
          <p:nvPr/>
        </p:nvSpPr>
        <p:spPr bwMode="auto">
          <a:xfrm>
            <a:off x="4200939" y="1533939"/>
            <a:ext cx="2047461" cy="20474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376E0D6-BC38-C08F-4B61-71B8B3D51A6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63094" y="78655"/>
            <a:ext cx="1994351" cy="1712842"/>
          </a:xfrm>
          <a:prstGeom prst="rect">
            <a:avLst/>
          </a:prstGeom>
          <a:ln>
            <a:solidFill>
              <a:srgbClr val="FF0000"/>
            </a:solidFill>
          </a:ln>
        </p:spPr>
      </p:pic>
      <p:pic>
        <p:nvPicPr>
          <p:cNvPr id="6" name="Picture 5">
            <a:extLst>
              <a:ext uri="{FF2B5EF4-FFF2-40B4-BE49-F238E27FC236}">
                <a16:creationId xmlns:a16="http://schemas.microsoft.com/office/drawing/2014/main" id="{C7AFE26B-AFC1-340F-F377-D9E921982C0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4245431" y="78656"/>
            <a:ext cx="2914505" cy="2646629"/>
          </a:xfrm>
          <a:prstGeom prst="rect">
            <a:avLst/>
          </a:prstGeom>
          <a:ln>
            <a:solidFill>
              <a:srgbClr val="FF0000"/>
            </a:solidFill>
          </a:ln>
        </p:spPr>
      </p:pic>
      <p:pic>
        <p:nvPicPr>
          <p:cNvPr id="7" name="Picture 6">
            <a:extLst>
              <a:ext uri="{FF2B5EF4-FFF2-40B4-BE49-F238E27FC236}">
                <a16:creationId xmlns:a16="http://schemas.microsoft.com/office/drawing/2014/main" id="{1E20BD5B-3847-55FC-9213-1A784BD380E8}"/>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7204428" y="78655"/>
            <a:ext cx="2780655" cy="2646629"/>
          </a:xfrm>
          <a:prstGeom prst="rect">
            <a:avLst/>
          </a:prstGeom>
          <a:ln>
            <a:solidFill>
              <a:srgbClr val="FF0000"/>
            </a:solidFill>
          </a:ln>
        </p:spPr>
      </p:pic>
      <p:sp>
        <p:nvSpPr>
          <p:cNvPr id="8" name="TextBox 7">
            <a:extLst>
              <a:ext uri="{FF2B5EF4-FFF2-40B4-BE49-F238E27FC236}">
                <a16:creationId xmlns:a16="http://schemas.microsoft.com/office/drawing/2014/main" id="{44674D9C-D40B-D383-BA6F-8C5393F21A98}"/>
              </a:ext>
            </a:extLst>
          </p:cNvPr>
          <p:cNvSpPr txBox="1"/>
          <p:nvPr/>
        </p:nvSpPr>
        <p:spPr>
          <a:xfrm>
            <a:off x="108319" y="1171569"/>
            <a:ext cx="3973350" cy="1754326"/>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The left handlebar usually includes the rear brake lever, a red kill switch (emergency engine stop), and an electric start button or switch. The dials and toggles near the grip are often used for headlight control or ignition and sometimes for throttle governor adjustment (speed limiter).</a:t>
            </a:r>
          </a:p>
          <a:p>
            <a:pPr marL="171450" indent="-171450">
              <a:buFont typeface="Arial" panose="020B0604020202020204" pitchFamily="34" charset="0"/>
              <a:buChar char="•"/>
            </a:pPr>
            <a:r>
              <a:rPr lang="en-US" sz="1200" dirty="0"/>
              <a:t>The right handlebar typically provides the front brake lever and, on some models, and the thumb throttle lever just beside the grip.</a:t>
            </a:r>
          </a:p>
        </p:txBody>
      </p:sp>
      <p:sp>
        <p:nvSpPr>
          <p:cNvPr id="9" name="TextBox 8">
            <a:extLst>
              <a:ext uri="{FF2B5EF4-FFF2-40B4-BE49-F238E27FC236}">
                <a16:creationId xmlns:a16="http://schemas.microsoft.com/office/drawing/2014/main" id="{AE016576-C292-0D5A-0A5D-18C56FA42A81}"/>
              </a:ext>
            </a:extLst>
          </p:cNvPr>
          <p:cNvSpPr txBox="1"/>
          <p:nvPr/>
        </p:nvSpPr>
        <p:spPr>
          <a:xfrm>
            <a:off x="108319" y="3015948"/>
            <a:ext cx="3973350" cy="2862322"/>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b="1" dirty="0">
                <a:solidFill>
                  <a:srgbClr val="FF0000"/>
                </a:solidFill>
              </a:rPr>
              <a:t>START</a:t>
            </a:r>
            <a:r>
              <a:rPr lang="en-US" sz="1200" dirty="0"/>
              <a:t>: Put red kill switch in the ON or RUN position (not STOP/OFF); Turn the ignition key (if present) to the ON position; Some models require squeezing the left brake lever to enable the electric starter.</a:t>
            </a:r>
          </a:p>
          <a:p>
            <a:pPr marL="171450" indent="-171450">
              <a:buFont typeface="Arial" panose="020B0604020202020204" pitchFamily="34" charset="0"/>
              <a:buChar char="•"/>
            </a:pPr>
            <a:r>
              <a:rPr lang="en-US" sz="1200" dirty="0"/>
              <a:t>Press the start button (usually near the red kill switch) to crank the engine.</a:t>
            </a:r>
          </a:p>
          <a:p>
            <a:pPr marL="171450" indent="-171450">
              <a:buFont typeface="Arial" panose="020B0604020202020204" pitchFamily="34" charset="0"/>
              <a:buChar char="•"/>
            </a:pPr>
            <a:r>
              <a:rPr lang="en-US" sz="1200" dirty="0"/>
              <a:t>If the engine doesn’t start, check that the ATV is in NEUTRAL and the kill switch is not set to OFF.</a:t>
            </a:r>
          </a:p>
          <a:p>
            <a:pPr marL="171450" indent="-171450">
              <a:buFont typeface="Arial" panose="020B0604020202020204" pitchFamily="34" charset="0"/>
              <a:buChar char="•"/>
            </a:pPr>
            <a:r>
              <a:rPr lang="en-US" sz="1200" dirty="0"/>
              <a:t>Twist the right handlebar throttle or press down the thumb lever to increase engine speed</a:t>
            </a:r>
          </a:p>
          <a:p>
            <a:pPr marL="171450" indent="-171450">
              <a:buFont typeface="Arial" panose="020B0604020202020204" pitchFamily="34" charset="0"/>
              <a:buChar char="•"/>
            </a:pPr>
            <a:r>
              <a:rPr lang="en-US" sz="1200" b="1" dirty="0">
                <a:solidFill>
                  <a:srgbClr val="FF0000"/>
                </a:solidFill>
              </a:rPr>
              <a:t>Speed limiter. </a:t>
            </a:r>
            <a:r>
              <a:rPr lang="en-US" sz="1200" dirty="0"/>
              <a:t>Many youth ATVs have adjustment screws or knobs near the throttle. You can limit maximum throttle and speed by turning these screws in.</a:t>
            </a:r>
          </a:p>
          <a:p>
            <a:pPr marL="171450" indent="-171450">
              <a:buFont typeface="Arial" panose="020B0604020202020204" pitchFamily="34" charset="0"/>
              <a:buChar char="•"/>
            </a:pPr>
            <a:r>
              <a:rPr lang="en-US" sz="1200" b="1" dirty="0">
                <a:solidFill>
                  <a:srgbClr val="FF0000"/>
                </a:solidFill>
              </a:rPr>
              <a:t>Shut Down </a:t>
            </a:r>
            <a:r>
              <a:rPr lang="en-US" sz="1200" dirty="0"/>
              <a:t>- Move the red kill switch to OFF/STOP to immediately cut engine power. Turn off the ignition key.</a:t>
            </a:r>
          </a:p>
        </p:txBody>
      </p:sp>
      <p:sp>
        <p:nvSpPr>
          <p:cNvPr id="10" name="TextBox 9">
            <a:extLst>
              <a:ext uri="{FF2B5EF4-FFF2-40B4-BE49-F238E27FC236}">
                <a16:creationId xmlns:a16="http://schemas.microsoft.com/office/drawing/2014/main" id="{F63AD5C1-5567-6AB1-F524-7F703C15DAF6}"/>
              </a:ext>
            </a:extLst>
          </p:cNvPr>
          <p:cNvSpPr txBox="1"/>
          <p:nvPr/>
        </p:nvSpPr>
        <p:spPr>
          <a:xfrm>
            <a:off x="108319" y="5968323"/>
            <a:ext cx="7446560" cy="646331"/>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Supervise young riders at all times, Wear helmets and protective gear.</a:t>
            </a:r>
          </a:p>
          <a:p>
            <a:pPr marL="171450" indent="-171450">
              <a:buFont typeface="Arial" panose="020B0604020202020204" pitchFamily="34" charset="0"/>
              <a:buChar char="•"/>
            </a:pPr>
            <a:r>
              <a:rPr lang="en-US" sz="1200" dirty="0">
                <a:hlinkClick r:id="rId5"/>
              </a:rPr>
              <a:t>https://media.tractorsupply.com/is/content/TractorSupplyCompany/</a:t>
            </a:r>
            <a:r>
              <a:rPr lang="en-US" sz="1200" dirty="0" err="1">
                <a:hlinkClick r:id="rId5"/>
              </a:rPr>
              <a:t>tsc</a:t>
            </a:r>
            <a:r>
              <a:rPr lang="en-US" sz="1200" dirty="0">
                <a:hlinkClick r:id="rId5"/>
              </a:rPr>
              <a:t>/product/1/55/55/14/1555514_Man1.pdf</a:t>
            </a:r>
            <a:endParaRPr lang="en-US" sz="1200" dirty="0"/>
          </a:p>
          <a:p>
            <a:pPr marL="171450" indent="-171450">
              <a:buFont typeface="Arial" panose="020B0604020202020204" pitchFamily="34" charset="0"/>
              <a:buChar char="•"/>
            </a:pPr>
            <a:r>
              <a:rPr lang="en-US" sz="1200" dirty="0">
                <a:hlinkClick r:id="rId6"/>
              </a:rPr>
              <a:t>https://www.offroad-ed.com/wisconsin/studyGuide/Common-ATV-Controls/40105103_173650/</a:t>
            </a:r>
            <a:endParaRPr lang="en-US" sz="1200" dirty="0"/>
          </a:p>
        </p:txBody>
      </p:sp>
      <p:sp>
        <p:nvSpPr>
          <p:cNvPr id="11" name="TextBox 10">
            <a:extLst>
              <a:ext uri="{FF2B5EF4-FFF2-40B4-BE49-F238E27FC236}">
                <a16:creationId xmlns:a16="http://schemas.microsoft.com/office/drawing/2014/main" id="{FE495537-EE95-471A-A071-D66E579BB110}"/>
              </a:ext>
            </a:extLst>
          </p:cNvPr>
          <p:cNvSpPr txBox="1"/>
          <p:nvPr/>
        </p:nvSpPr>
        <p:spPr>
          <a:xfrm>
            <a:off x="4245431" y="2815337"/>
            <a:ext cx="4484230" cy="2492990"/>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2002 APC EDGE 90cc </a:t>
            </a:r>
            <a:r>
              <a:rPr lang="en-US" sz="1200" dirty="0" err="1"/>
              <a:t>atv</a:t>
            </a:r>
            <a:r>
              <a:rPr lang="en-US" sz="1200" dirty="0"/>
              <a:t> </a:t>
            </a:r>
            <a:br>
              <a:rPr lang="en-US" sz="1200" dirty="0"/>
            </a:br>
            <a:r>
              <a:rPr lang="en-US" sz="1200" b="1" dirty="0">
                <a:solidFill>
                  <a:srgbClr val="0070C0"/>
                </a:solidFill>
              </a:rPr>
              <a:t>It is a clone of Polaris Scrambler 90cc 2-stroke</a:t>
            </a:r>
            <a:br>
              <a:rPr lang="en-US" sz="1200" b="1" dirty="0">
                <a:solidFill>
                  <a:srgbClr val="0070C0"/>
                </a:solidFill>
              </a:rPr>
            </a:br>
            <a:r>
              <a:rPr lang="en-US" sz="1200" b="1" dirty="0">
                <a:solidFill>
                  <a:srgbClr val="0070C0"/>
                </a:solidFill>
              </a:rPr>
              <a:t>  (search for 2002, 2003 Polaris scrambler, predator, sportsman)</a:t>
            </a:r>
          </a:p>
          <a:p>
            <a:pPr marL="171450" indent="-171450">
              <a:buFont typeface="Arial" panose="020B0604020202020204" pitchFamily="34" charset="0"/>
              <a:buChar char="•"/>
            </a:pPr>
            <a:r>
              <a:rPr lang="en-US" sz="1200" dirty="0"/>
              <a:t>APC green ATV, 90cc, electric start</a:t>
            </a:r>
          </a:p>
          <a:p>
            <a:pPr marL="171450" indent="-171450">
              <a:buFont typeface="Arial" panose="020B0604020202020204" pitchFamily="34" charset="0"/>
              <a:buChar char="•"/>
            </a:pPr>
            <a:r>
              <a:rPr lang="en-US" sz="1200" dirty="0"/>
              <a:t>Two wheel drive</a:t>
            </a:r>
          </a:p>
          <a:p>
            <a:pPr marL="171450" indent="-171450">
              <a:buFont typeface="Arial" panose="020B0604020202020204" pitchFamily="34" charset="0"/>
              <a:buChar char="•"/>
            </a:pPr>
            <a:r>
              <a:rPr lang="en-US" sz="1200" dirty="0"/>
              <a:t>Two-stroke, oil injected, high output engine, </a:t>
            </a:r>
          </a:p>
          <a:p>
            <a:pPr marL="171450" indent="-171450">
              <a:buFont typeface="Arial" panose="020B0604020202020204" pitchFamily="34" charset="0"/>
              <a:buChar char="•"/>
            </a:pPr>
            <a:r>
              <a:rPr lang="en-US" sz="1200" dirty="0"/>
              <a:t>single-cylinder, air-cooled, horizontal, oil-injection lubrication</a:t>
            </a:r>
          </a:p>
          <a:p>
            <a:pPr marL="171450" indent="-171450">
              <a:buFont typeface="Arial" panose="020B0604020202020204" pitchFamily="34" charset="0"/>
              <a:buChar char="•"/>
            </a:pPr>
            <a:r>
              <a:rPr lang="en-US" sz="1200" dirty="0"/>
              <a:t>Up to 300 </a:t>
            </a:r>
            <a:r>
              <a:rPr lang="en-US" sz="1200" dirty="0" err="1"/>
              <a:t>lbs</a:t>
            </a:r>
            <a:r>
              <a:rPr lang="en-US" sz="1200" dirty="0"/>
              <a:t> </a:t>
            </a:r>
            <a:r>
              <a:rPr lang="en-US" sz="1200" dirty="0" err="1"/>
              <a:t>capacitym</a:t>
            </a:r>
            <a:r>
              <a:rPr lang="en-US" sz="1200" dirty="0"/>
              <a:t> 2..3 horse power</a:t>
            </a:r>
          </a:p>
          <a:p>
            <a:pPr marL="171450" indent="-171450">
              <a:buFont typeface="Arial" panose="020B0604020202020204" pitchFamily="34" charset="0"/>
              <a:buChar char="•"/>
            </a:pPr>
            <a:r>
              <a:rPr lang="en-US" sz="1200" dirty="0"/>
              <a:t>Maker: gy6  ??   Tao ??</a:t>
            </a:r>
          </a:p>
          <a:p>
            <a:pPr marL="171450" indent="-171450">
              <a:buFont typeface="Arial" panose="020B0604020202020204" pitchFamily="34" charset="0"/>
              <a:buChar char="•"/>
            </a:pPr>
            <a:r>
              <a:rPr lang="en-US" sz="1200" dirty="0"/>
              <a:t>Two Stroke 2 APC 90cc 4 Wheeler APC</a:t>
            </a:r>
          </a:p>
          <a:p>
            <a:pPr marL="171450" indent="-171450">
              <a:buFont typeface="Arial" panose="020B0604020202020204" pitchFamily="34" charset="0"/>
              <a:buChar char="•"/>
            </a:pPr>
            <a:r>
              <a:rPr lang="en-US" sz="900" dirty="0">
                <a:hlinkClick r:id="rId7"/>
              </a:rPr>
              <a:t>https://www.youtube.com/watch?v=9p4mn1336yw </a:t>
            </a:r>
            <a:r>
              <a:rPr lang="en-US" sz="900" dirty="0"/>
              <a:t> </a:t>
            </a:r>
          </a:p>
          <a:p>
            <a:pPr marL="171450" indent="-171450">
              <a:buFont typeface="Arial" panose="020B0604020202020204" pitchFamily="34" charset="0"/>
              <a:buChar char="•"/>
            </a:pPr>
            <a:r>
              <a:rPr lang="en-US" sz="900" dirty="0">
                <a:hlinkClick r:id="rId8"/>
              </a:rPr>
              <a:t>https://www.youtube.com/watch?v=-Lekb7Exnxw</a:t>
            </a:r>
            <a:endParaRPr lang="en-US" sz="900" dirty="0"/>
          </a:p>
          <a:p>
            <a:pPr marL="171450" indent="-171450">
              <a:buFont typeface="Arial" panose="020B0604020202020204" pitchFamily="34" charset="0"/>
              <a:buChar char="•"/>
            </a:pPr>
            <a:r>
              <a:rPr lang="en-US" sz="900" dirty="0">
                <a:hlinkClick r:id="rId9"/>
              </a:rPr>
              <a:t>https://</a:t>
            </a:r>
            <a:r>
              <a:rPr lang="en-US" sz="900" dirty="0" err="1">
                <a:hlinkClick r:id="rId9"/>
              </a:rPr>
              <a:t>www.youtube.com</a:t>
            </a:r>
            <a:r>
              <a:rPr lang="en-US" sz="900" dirty="0">
                <a:hlinkClick r:id="rId9"/>
              </a:rPr>
              <a:t>/</a:t>
            </a:r>
            <a:r>
              <a:rPr lang="en-US" sz="900" dirty="0" err="1">
                <a:hlinkClick r:id="rId9"/>
              </a:rPr>
              <a:t>watch?v</a:t>
            </a:r>
            <a:r>
              <a:rPr lang="en-US" sz="900" dirty="0">
                <a:hlinkClick r:id="rId9"/>
              </a:rPr>
              <a:t>=rV6NRiy05sg </a:t>
            </a:r>
            <a:endParaRPr lang="en-US" sz="900" dirty="0"/>
          </a:p>
          <a:p>
            <a:pPr marL="171450" indent="-171450">
              <a:buFont typeface="Arial" panose="020B0604020202020204" pitchFamily="34" charset="0"/>
              <a:buChar char="•"/>
            </a:pPr>
            <a:r>
              <a:rPr lang="en-US" sz="900" dirty="0">
                <a:hlinkClick r:id="rId10"/>
              </a:rPr>
              <a:t>https://www.youtube.com/watch?v=xGUp04KyB7w</a:t>
            </a:r>
            <a:r>
              <a:rPr lang="en-US" sz="900" dirty="0"/>
              <a:t> </a:t>
            </a:r>
          </a:p>
        </p:txBody>
      </p:sp>
      <p:pic>
        <p:nvPicPr>
          <p:cNvPr id="1028" name="Picture 4" descr="90cc Gy6 Quad 🏍">
            <a:extLst>
              <a:ext uri="{FF2B5EF4-FFF2-40B4-BE49-F238E27FC236}">
                <a16:creationId xmlns:a16="http://schemas.microsoft.com/office/drawing/2014/main" id="{13E6740C-9525-D8B4-1CBA-0ACC045E535C}"/>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0163094" y="1898634"/>
            <a:ext cx="1994351" cy="265913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BDCE2C-456A-61F7-C531-6B617277BE2B}"/>
              </a:ext>
            </a:extLst>
          </p:cNvPr>
          <p:cNvSpPr txBox="1"/>
          <p:nvPr/>
        </p:nvSpPr>
        <p:spPr>
          <a:xfrm>
            <a:off x="7665540" y="4647820"/>
            <a:ext cx="4484230" cy="175432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CVT Transmission at idle doesn't pull. It engages when you give more gas. </a:t>
            </a:r>
          </a:p>
          <a:p>
            <a:r>
              <a:rPr lang="en-US" sz="1200" dirty="0"/>
              <a:t>There are two conical sheaves on the engine's crankshaft.</a:t>
            </a:r>
          </a:p>
          <a:p>
            <a:r>
              <a:rPr lang="en-US" sz="1200" dirty="0"/>
              <a:t>The spring pushes them apart. </a:t>
            </a:r>
          </a:p>
          <a:p>
            <a:r>
              <a:rPr lang="en-US" sz="1200" dirty="0"/>
              <a:t>One of these sheaves has an assembly with "fly weights". As RPM increases, these weights (arms) are pushed by centrifugal force out, causing the sheave to move along the crankshaft overpowering the spring to squeeze the belt between those two conical sheaves</a:t>
            </a:r>
          </a:p>
          <a:p>
            <a:r>
              <a:rPr lang="en-US" sz="1200" dirty="0">
                <a:hlinkClick r:id="rId12"/>
              </a:rPr>
              <a:t>https://</a:t>
            </a:r>
            <a:r>
              <a:rPr lang="en-US" sz="1200" dirty="0" err="1">
                <a:hlinkClick r:id="rId12"/>
              </a:rPr>
              <a:t>www.youtube.com</a:t>
            </a:r>
            <a:r>
              <a:rPr lang="en-US" sz="1200" dirty="0">
                <a:hlinkClick r:id="rId12"/>
              </a:rPr>
              <a:t>/shorts/l83OZUWh3Us </a:t>
            </a:r>
            <a:endParaRPr lang="en-US" sz="1200" dirty="0"/>
          </a:p>
        </p:txBody>
      </p:sp>
    </p:spTree>
    <p:extLst>
      <p:ext uri="{BB962C8B-B14F-4D97-AF65-F5344CB8AC3E}">
        <p14:creationId xmlns:p14="http://schemas.microsoft.com/office/powerpoint/2010/main" val="300616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1028</Words>
  <Application>Microsoft Macintosh PowerPoint</Application>
  <PresentationFormat>Widescreen</PresentationFormat>
  <Paragraphs>106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64</cp:revision>
  <dcterms:created xsi:type="dcterms:W3CDTF">2022-05-02T00:38:22Z</dcterms:created>
  <dcterms:modified xsi:type="dcterms:W3CDTF">2025-10-26T20:22:55Z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