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0"/>
    <p:restoredTop sz="94752"/>
  </p:normalViewPr>
  <p:slideViewPr>
    <p:cSldViewPr snapToGrid="0" snapToObjects="1">
      <p:cViewPr varScale="1">
        <p:scale>
          <a:sx n="120" d="100"/>
          <a:sy n="120" d="100"/>
        </p:scale>
        <p:origin x="19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echnerspropan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3" Type="http://schemas.openxmlformats.org/officeDocument/2006/relationships/image" Target="../media/image12.jpeg"/><Relationship Id="rId7" Type="http://schemas.openxmlformats.org/officeDocument/2006/relationships/hyperlink" Target="https://www.amazon.com/dp/B08XYH6TND/" TargetMode="External"/><Relationship Id="rId12" Type="http://schemas.openxmlformats.org/officeDocument/2006/relationships/hyperlink" Target="https://www.ebay.com/itm/224568534085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mazon.com/gp/aw/d/B0DR3SSBV8/" TargetMode="External"/><Relationship Id="rId11" Type="http://schemas.openxmlformats.org/officeDocument/2006/relationships/hyperlink" Target="https://www.amazon.com/dp/B07F9LCYRT" TargetMode="External"/><Relationship Id="rId5" Type="http://schemas.openxmlformats.org/officeDocument/2006/relationships/image" Target="../media/image14.jpeg"/><Relationship Id="rId15" Type="http://schemas.openxmlformats.org/officeDocument/2006/relationships/image" Target="../media/image20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80aiXv-Yaw4" TargetMode="External"/><Relationship Id="rId3" Type="http://schemas.openxmlformats.org/officeDocument/2006/relationships/image" Target="../media/image24.png"/><Relationship Id="rId7" Type="http://schemas.openxmlformats.org/officeDocument/2006/relationships/hyperlink" Target="https://www.jmesales.com/jme-a7793a-3-4-in-fnpt-x-1-3-4-in-facme-16-gpm-quick-acting-minimum-loss-hose-end-angle-valve-w-locking-handle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mesales.com/jme-a7797a-1-in-fnpt-x-1-3-4-in-facme-16-gpm-quick-acting-minimum-loss-hose-end-angle-valve-w-locking-handle/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jpeg"/><Relationship Id="rId9" Type="http://schemas.openxmlformats.org/officeDocument/2006/relationships/hyperlink" Target="https://www.youtube.com/watch?v=KgiYjjl-xz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shorts/bXqpQ8w2ZRA" TargetMode="External"/><Relationship Id="rId5" Type="http://schemas.openxmlformats.org/officeDocument/2006/relationships/hyperlink" Target="https://www.youtube.com/watch?v=VEs8n_bqMLc" TargetMode="Externa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Propane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EB734-25C1-5F8A-526D-3CB1B8DD47B1}"/>
              </a:ext>
            </a:extLst>
          </p:cNvPr>
          <p:cNvSpPr txBox="1"/>
          <p:nvPr/>
        </p:nvSpPr>
        <p:spPr>
          <a:xfrm>
            <a:off x="122184" y="523220"/>
            <a:ext cx="4208078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Leecher's</a:t>
            </a:r>
            <a:r>
              <a:rPr lang="en-US" sz="1400" dirty="0"/>
              <a:t> Propane </a:t>
            </a:r>
            <a:br>
              <a:rPr lang="en-US" sz="1400" dirty="0"/>
            </a:br>
            <a:r>
              <a:rPr lang="en-US" sz="1400" dirty="0"/>
              <a:t>family business - George &amp; Kevin </a:t>
            </a:r>
            <a:r>
              <a:rPr lang="en-US" sz="1400" dirty="0" err="1"/>
              <a:t>Leecher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 err="1"/>
              <a:t>George@LechnersPropane.com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 err="1"/>
              <a:t>Kevin@LechnersPropane.com</a:t>
            </a:r>
            <a:br>
              <a:rPr lang="en-US" sz="1400" dirty="0"/>
            </a:br>
            <a:r>
              <a:rPr lang="en-US" sz="1400" dirty="0"/>
              <a:t>+1(607) 363-2434  •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1217 </a:t>
            </a:r>
            <a:r>
              <a:rPr lang="en-US" sz="1400" dirty="0" err="1"/>
              <a:t>Burnwood</a:t>
            </a:r>
            <a:r>
              <a:rPr lang="en-US" sz="1400" dirty="0"/>
              <a:t> Rd, East Branch, NY 13756-2109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https://www.lechnerspropane.com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DB6371-0A2A-AC78-35B1-19D46F33BB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4632" y="261610"/>
            <a:ext cx="6610624" cy="4005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2ED740-9785-C560-B67A-5056585DCFA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184" y="2168942"/>
            <a:ext cx="5006864" cy="4519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F140C-4D3B-B135-9E06-2F479D811430}"/>
              </a:ext>
            </a:extLst>
          </p:cNvPr>
          <p:cNvSpPr txBox="1"/>
          <p:nvPr/>
        </p:nvSpPr>
        <p:spPr>
          <a:xfrm>
            <a:off x="5417696" y="4607615"/>
            <a:ext cx="261220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Price (June 2022): 4.65/gallon</a:t>
            </a:r>
          </a:p>
          <a:p>
            <a:endParaRPr lang="en-US" sz="1400"/>
          </a:p>
          <a:p>
            <a:r>
              <a:rPr lang="en-US" sz="1400"/>
              <a:t>Expect $60 refill every 2 months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AC8A0E-DFE2-DF02-F515-722BD38E1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43140" y="4343399"/>
            <a:ext cx="3226676" cy="242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596C6-5BA7-5B95-CA33-6F92FC551F7E}"/>
              </a:ext>
            </a:extLst>
          </p:cNvPr>
          <p:cNvSpPr txBox="1"/>
          <p:nvPr/>
        </p:nvSpPr>
        <p:spPr>
          <a:xfrm>
            <a:off x="7254483" y="5950272"/>
            <a:ext cx="1588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Backup Generator</a:t>
            </a:r>
          </a:p>
          <a:p>
            <a:r>
              <a:rPr lang="en-US" sz="1400"/>
              <a:t>min 12KW</a:t>
            </a:r>
          </a:p>
          <a:p>
            <a:r>
              <a:rPr lang="en-US" sz="1400"/>
              <a:t>better 20-26KW</a:t>
            </a:r>
          </a:p>
        </p:txBody>
      </p:sp>
    </p:spTree>
    <p:extLst>
      <p:ext uri="{BB962C8B-B14F-4D97-AF65-F5344CB8AC3E}">
        <p14:creationId xmlns:p14="http://schemas.microsoft.com/office/powerpoint/2010/main" val="328805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7FCC9-7A23-BE96-A667-43204C26E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28B814-3A5D-493D-E715-2F5B277DC7E9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Propane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68D7B-6DA8-D8C9-B980-D07A6DDE5B32}"/>
              </a:ext>
            </a:extLst>
          </p:cNvPr>
          <p:cNvSpPr txBox="1"/>
          <p:nvPr/>
        </p:nvSpPr>
        <p:spPr>
          <a:xfrm>
            <a:off x="6651156" y="1615915"/>
            <a:ext cx="1863933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T-°F | P-PSI|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|------|------|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  0  |  24  |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 10  |  31  |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 20  |  39  |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 32  |  50  |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 40  |  59  |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 50  |  71  |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 60  |  84  |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 70  | 100  |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 80  | 117  |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 90  | 136  |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100  | 157  |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6EDFE-AA24-9015-726F-280A48963E04}"/>
              </a:ext>
            </a:extLst>
          </p:cNvPr>
          <p:cNvSpPr txBox="1"/>
          <p:nvPr/>
        </p:nvSpPr>
        <p:spPr>
          <a:xfrm>
            <a:off x="7903319" y="159498"/>
            <a:ext cx="1707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Line Regulator</a:t>
            </a:r>
          </a:p>
          <a:p>
            <a:r>
              <a:rPr lang="en-US" sz="1400" dirty="0"/>
              <a:t>(pressure regulator)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9FA98A-A580-D7F3-C423-053ED9490B1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3381" y="159498"/>
            <a:ext cx="1106436" cy="1238866"/>
          </a:xfrm>
          <a:prstGeom prst="rect">
            <a:avLst/>
          </a:prstGeom>
        </p:spPr>
      </p:pic>
      <p:pic>
        <p:nvPicPr>
          <p:cNvPr id="1028" name="Picture 4" descr="Propane Gas Regulator AR-19 CGA 510 ...">
            <a:extLst>
              <a:ext uri="{FF2B5EF4-FFF2-40B4-BE49-F238E27FC236}">
                <a16:creationId xmlns:a16="http://schemas.microsoft.com/office/drawing/2014/main" id="{A9A88994-ABF7-7FFA-ABB5-FD7178C47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85068" y="128865"/>
            <a:ext cx="1238866" cy="123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pane Tank Sizes (Standard Weight ...">
            <a:extLst>
              <a:ext uri="{FF2B5EF4-FFF2-40B4-BE49-F238E27FC236}">
                <a16:creationId xmlns:a16="http://schemas.microsoft.com/office/drawing/2014/main" id="{257CA555-319D-C9C0-5D31-A3FC1123C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38370" y="4877191"/>
            <a:ext cx="3690439" cy="1922351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ruma LevelCheck LP Gas Gauge">
            <a:extLst>
              <a:ext uri="{FF2B5EF4-FFF2-40B4-BE49-F238E27FC236}">
                <a16:creationId xmlns:a16="http://schemas.microsoft.com/office/drawing/2014/main" id="{04FC1A7C-D840-B8FA-58D6-C5609F3AE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183" y="2968147"/>
            <a:ext cx="1644919" cy="130666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7217F7-B516-CE00-2D65-C182046A5057}"/>
              </a:ext>
            </a:extLst>
          </p:cNvPr>
          <p:cNvSpPr txBox="1"/>
          <p:nvPr/>
        </p:nvSpPr>
        <p:spPr>
          <a:xfrm>
            <a:off x="63191" y="4768197"/>
            <a:ext cx="390412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Transfer propane from one tank to another: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 pour liquid via high-pressure hose and fittings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 use a pump for 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LPG (Liquid Petroleum Gas)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proper fittings, hoses and safety valves.</a:t>
            </a:r>
          </a:p>
          <a:p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Most common pump type is a 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sliding vane pump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it has a rotor with sliding vanes that create sealed chambers to move the liquid propane without allowing it to vaporize.</a:t>
            </a:r>
          </a:p>
        </p:txBody>
      </p:sp>
      <p:pic>
        <p:nvPicPr>
          <p:cNvPr id="1034" name="Picture 10" descr="Rotary Vane Pumps | Blackmer">
            <a:extLst>
              <a:ext uri="{FF2B5EF4-FFF2-40B4-BE49-F238E27FC236}">
                <a16:creationId xmlns:a16="http://schemas.microsoft.com/office/drawing/2014/main" id="{5B8BDE01-93EC-6417-22BF-3E6056776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67317" y="5654175"/>
            <a:ext cx="2840820" cy="115081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95734A-F23C-0E4F-D805-07C0B0ECFD5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2464" y="2906836"/>
            <a:ext cx="1229752" cy="239504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26" name="Picture 2" descr="Figure M: Tank Presure Versus Temperature. | Math Encounters Blog">
            <a:extLst>
              <a:ext uri="{FF2B5EF4-FFF2-40B4-BE49-F238E27FC236}">
                <a16:creationId xmlns:a16="http://schemas.microsoft.com/office/drawing/2014/main" id="{E2FA3B30-A75C-FC03-DBEF-44064BA76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88301" y="1612815"/>
            <a:ext cx="3540508" cy="289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5C9ECA-F98E-B72E-9734-4FE0BF2CA0FE}"/>
              </a:ext>
            </a:extLst>
          </p:cNvPr>
          <p:cNvSpPr txBox="1"/>
          <p:nvPr/>
        </p:nvSpPr>
        <p:spPr>
          <a:xfrm>
            <a:off x="122183" y="464226"/>
            <a:ext cx="5973817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Tank pressure depends only on temperature (not on tank's size)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100PSI at room temperature, up to 250 PSI in hot weather and full tank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Cooking stove uses 0.4 PSI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reduction of pressure in two steps: to 10 PSI, then to 0.4 PSI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Tank should be transported only in vertical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Tank should be filled no more than 80% (to leave some space for expansion)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full100 </a:t>
            </a:r>
            <a:r>
              <a:rPr lang="en-US" sz="1400" b="0" i="0" dirty="0" err="1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lb</a:t>
            </a:r>
            <a:r>
              <a:rPr lang="en-US" sz="14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propane tank weighs ~ 170 lbs. It holds ~23.6 gallons of propane, and propane weighs around 4.2 pounds per gallon.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Measure fulness: by weight, by sound, by temperature,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ultrasound meter -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truma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propane level check</a:t>
            </a:r>
          </a:p>
        </p:txBody>
      </p:sp>
    </p:spTree>
    <p:extLst>
      <p:ext uri="{BB962C8B-B14F-4D97-AF65-F5344CB8AC3E}">
        <p14:creationId xmlns:p14="http://schemas.microsoft.com/office/powerpoint/2010/main" val="232429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C5A9F-E43C-467C-DD3A-B3140D9A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8E2FA-33E7-6BC6-A2B8-BD662B7E9EDE}"/>
              </a:ext>
            </a:extLst>
          </p:cNvPr>
          <p:cNvSpPr txBox="1"/>
          <p:nvPr/>
        </p:nvSpPr>
        <p:spPr>
          <a:xfrm>
            <a:off x="0" y="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Retail Propane Tank Fittings in USA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8A7BE-49F7-3A16-8A9C-E19D03409265}"/>
              </a:ext>
            </a:extLst>
          </p:cNvPr>
          <p:cNvSpPr txBox="1"/>
          <p:nvPr/>
        </p:nvSpPr>
        <p:spPr>
          <a:xfrm>
            <a:off x="122183" y="643146"/>
            <a:ext cx="6697071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 fitting (CGA-510)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For standard 20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lb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and 100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lb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propane tanks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POL = Prest-O-Lite; CGA = Compressed Gas Association 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Uses 3/4" NGT (National Gas Thread) </a:t>
            </a:r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left-hand thread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at 14 threads/inch;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have a check valve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that prevents gas flow when disconnected.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3/8" Flare Connector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 RV and camping, has 45-degree "flare" shape for a tight, metal-to-metal seal, no sealant or Teflon tape, up to 350 PSI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1 ACME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 a.k.a.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QCC1 (Quick Closing Coupling)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- grills, stoves, ... up to 350 PSI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CGA-600 connection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 for small 1lb disposable cylinders</a:t>
            </a:r>
            <a:endParaRPr lang="en-US" sz="1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 interconnect 2 tanks, you'll need a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"tank-to-tank" transfer hose or "propane tank equalizer hose"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 fittings on both ends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Look for hoses labeled for LP (Liquid Propane) or LPG (Liquid Propane Gas)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972EE1C-90B9-F740-C66D-E5603C3E8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79958" y="2756317"/>
            <a:ext cx="1472690" cy="130902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B49F39-F007-C050-E6B9-997D019C5DDB}"/>
              </a:ext>
            </a:extLst>
          </p:cNvPr>
          <p:cNvSpPr txBox="1"/>
          <p:nvPr/>
        </p:nvSpPr>
        <p:spPr>
          <a:xfrm>
            <a:off x="8629499" y="5065923"/>
            <a:ext cx="344775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Male POL fitting </a:t>
            </a:r>
            <a:r>
              <a:rPr lang="en-US" sz="12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swivel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"Propane hose with swivel POL connection"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"Rotating POL propane hose"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"Hand-wheel swivel POL propane hose"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"Propane hose with rotating connector"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"Propane hose with twist handle POL fitting"</a:t>
            </a:r>
          </a:p>
        </p:txBody>
      </p:sp>
      <p:pic>
        <p:nvPicPr>
          <p:cNvPr id="12" name="Picture 8" descr="Coleman Coleman Propane Fuel 16.4 Oz at OutdoorShopping">
            <a:extLst>
              <a:ext uri="{FF2B5EF4-FFF2-40B4-BE49-F238E27FC236}">
                <a16:creationId xmlns:a16="http://schemas.microsoft.com/office/drawing/2014/main" id="{9C81F557-591E-F313-1607-906699757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319707" y="4702878"/>
            <a:ext cx="783465" cy="155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C9AD01-0422-DE74-F579-840D51EBE09C}"/>
              </a:ext>
            </a:extLst>
          </p:cNvPr>
          <p:cNvSpPr txBox="1"/>
          <p:nvPr/>
        </p:nvSpPr>
        <p:spPr>
          <a:xfrm>
            <a:off x="7324247" y="4465875"/>
            <a:ext cx="76762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CGA-600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649B28-DF3A-36D8-A452-8ECC2AEF4C5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5510" y="84328"/>
            <a:ext cx="1126584" cy="130082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Picture 10" descr="Universal Fit Propane Tank Adapter Converts POL LP Tank Service Valve to QCC1/Type 1 with Wrench Old to New Connection Style">
            <a:extLst>
              <a:ext uri="{FF2B5EF4-FFF2-40B4-BE49-F238E27FC236}">
                <a16:creationId xmlns:a16="http://schemas.microsoft.com/office/drawing/2014/main" id="{2B05130A-AFA6-4096-25B1-EE52BCBEE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1326" y="3344949"/>
            <a:ext cx="2045426" cy="122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1F3AED-22F9-518B-2283-4D32195A56C7}"/>
              </a:ext>
            </a:extLst>
          </p:cNvPr>
          <p:cNvSpPr txBox="1"/>
          <p:nvPr/>
        </p:nvSpPr>
        <p:spPr>
          <a:xfrm>
            <a:off x="8228385" y="1601115"/>
            <a:ext cx="3829300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Flame King 20LB – tank with Gauge &amp; OPD Valve,</a:t>
            </a:r>
            <a:b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(OPD = Overfill Protection Device) </a:t>
            </a:r>
            <a:endParaRPr lang="en-US" sz="1400" b="0" i="0" dirty="0">
              <a:solidFill>
                <a:srgbClr val="2021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 POL and Type 1 ACME fitting</a:t>
            </a:r>
          </a:p>
          <a:p>
            <a:r>
              <a:rPr lang="en-US" sz="10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Aluminum - $200 - 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https://www.amazon.com/gp/aw/d/B0DR3SSBV8/</a:t>
            </a:r>
            <a:endParaRPr lang="en-US" sz="1000" b="0" i="0" dirty="0">
              <a:solidFill>
                <a:srgbClr val="2021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Steel - $60 - </a:t>
            </a:r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https://www.amazon.com/dp/B08XYH6TND/</a:t>
            </a:r>
            <a:endParaRPr lang="en-US" sz="1000" b="0" i="0" dirty="0">
              <a:solidFill>
                <a:srgbClr val="2021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1CEB8F-73C9-CAF5-0D30-7D3CE6E9893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2345" y="82938"/>
            <a:ext cx="2396082" cy="131591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B7AD1C-F294-8F5F-DC92-0AC28029F729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5536" y="84328"/>
            <a:ext cx="1203267" cy="130082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0A0E84-FA74-E502-5CD2-9E31EBC97657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910" y="4173610"/>
            <a:ext cx="1083958" cy="2053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0D0562-A97E-3F15-F4B8-688D76FB3C47}"/>
              </a:ext>
            </a:extLst>
          </p:cNvPr>
          <p:cNvSpPr txBox="1"/>
          <p:nvPr/>
        </p:nvSpPr>
        <p:spPr>
          <a:xfrm>
            <a:off x="5859902" y="6316165"/>
            <a:ext cx="2345787" cy="446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Flame King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Refil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Kit</a:t>
            </a:r>
          </a:p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https://www.amazon.com/dp/B07F9LCYRT/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ABC95-AB7F-F4AA-1CB4-E1A0D544B669}"/>
              </a:ext>
            </a:extLst>
          </p:cNvPr>
          <p:cNvSpPr txBox="1"/>
          <p:nvPr/>
        </p:nvSpPr>
        <p:spPr>
          <a:xfrm>
            <a:off x="8629499" y="4604374"/>
            <a:ext cx="343467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2"/>
              </a:rPr>
              <a:t>https://</a:t>
            </a:r>
            <a:r>
              <a:rPr lang="en-US" sz="1400" dirty="0" err="1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2"/>
              </a:rPr>
              <a:t>www.ebay.com</a:t>
            </a:r>
            <a:r>
              <a:rPr lang="en-US" sz="1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2"/>
              </a:rPr>
              <a:t>/</a:t>
            </a:r>
            <a:r>
              <a:rPr lang="en-US" sz="1400" dirty="0" err="1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2"/>
              </a:rPr>
              <a:t>itm</a:t>
            </a:r>
            <a:r>
              <a:rPr lang="en-US" sz="1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2"/>
              </a:rPr>
              <a:t>/224568534085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CD5822-14CC-8684-3C07-6113852CB5AE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5248" y="2756317"/>
            <a:ext cx="1684180" cy="180631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7505BCB-EDD1-66D6-5A5B-54CA9AAD08A3}"/>
              </a:ext>
            </a:extLst>
          </p:cNvPr>
          <p:cNvSpPr txBox="1"/>
          <p:nvPr/>
        </p:nvSpPr>
        <p:spPr>
          <a:xfrm>
            <a:off x="185210" y="4385869"/>
            <a:ext cx="1739979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swivel = rotating connector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1CECFD-A5D4-36DF-9200-331511878F2B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4250" y="1834416"/>
            <a:ext cx="850914" cy="8173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B64783-A4F1-8013-0D62-DD4518B8DC14}"/>
              </a:ext>
            </a:extLst>
          </p:cNvPr>
          <p:cNvSpPr txBox="1"/>
          <p:nvPr/>
        </p:nvSpPr>
        <p:spPr>
          <a:xfrm>
            <a:off x="6887712" y="2696483"/>
            <a:ext cx="850914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3/8" flare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B23188A-0E38-D5B0-1A33-9404A483DEF5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817" y="5277027"/>
            <a:ext cx="1465978" cy="7629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036CDAC-D075-43FD-5DF2-3C17718C3423}"/>
              </a:ext>
            </a:extLst>
          </p:cNvPr>
          <p:cNvSpPr txBox="1"/>
          <p:nvPr/>
        </p:nvSpPr>
        <p:spPr>
          <a:xfrm>
            <a:off x="2601295" y="3345262"/>
            <a:ext cx="74518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 male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92AC3D-4192-230B-71EE-94A72F3783BD}"/>
              </a:ext>
            </a:extLst>
          </p:cNvPr>
          <p:cNvSpPr txBox="1"/>
          <p:nvPr/>
        </p:nvSpPr>
        <p:spPr>
          <a:xfrm>
            <a:off x="71930" y="3810181"/>
            <a:ext cx="789307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 female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096AB6-5E1D-F7DD-0BD2-B1FA1207C130}"/>
              </a:ext>
            </a:extLst>
          </p:cNvPr>
          <p:cNvSpPr txBox="1"/>
          <p:nvPr/>
        </p:nvSpPr>
        <p:spPr>
          <a:xfrm>
            <a:off x="768837" y="3204599"/>
            <a:ext cx="1219454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1 ACME Male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F4324A-1E85-B1F9-5D83-7274D78F301F}"/>
              </a:ext>
            </a:extLst>
          </p:cNvPr>
          <p:cNvSpPr txBox="1"/>
          <p:nvPr/>
        </p:nvSpPr>
        <p:spPr>
          <a:xfrm>
            <a:off x="459210" y="6130204"/>
            <a:ext cx="1403585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POL  Female to Female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1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1F6AB-D892-C44F-ABD8-E1B2DA019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02AD93-E18F-71FB-CB07-C31D1D82723F}"/>
              </a:ext>
            </a:extLst>
          </p:cNvPr>
          <p:cNvSpPr txBox="1"/>
          <p:nvPr/>
        </p:nvSpPr>
        <p:spPr>
          <a:xfrm>
            <a:off x="0" y="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Our 100 </a:t>
            </a:r>
            <a:r>
              <a:rPr lang="en-US" sz="2800" b="1" dirty="0" err="1"/>
              <a:t>lb</a:t>
            </a:r>
            <a:r>
              <a:rPr lang="en-US" sz="2800" b="1" dirty="0"/>
              <a:t> tank connector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3E8EF-A94F-1330-D432-D92B12F8E05B}"/>
              </a:ext>
            </a:extLst>
          </p:cNvPr>
          <p:cNvSpPr txBox="1"/>
          <p:nvPr/>
        </p:nvSpPr>
        <p:spPr>
          <a:xfrm>
            <a:off x="3109092" y="523219"/>
            <a:ext cx="8899782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Our tank is a cylinder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approx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45 inches heigh and 15 inches in diameter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Which is typical size of a 100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lb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tank </a:t>
            </a:r>
            <a:r>
              <a:rPr lang="en-US" sz="1400" dirty="0"/>
              <a:t>which typically holds about 23.6 gallons of propane when full.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weight of an empty tank is ~ 75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lbs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full - ~ 175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lbs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a 1-3/4 inch filling connector (larger than the standard Type 1 ACME/QCC1 which is 0.885 inches).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appears to be an industrial-grade REGO quick-connect fitting designed for larger propane tanks (100 </a:t>
            </a:r>
            <a:r>
              <a:rPr lang="en-US" sz="1400" dirty="0" err="1"/>
              <a:t>lb</a:t>
            </a:r>
            <a:r>
              <a:rPr lang="en-US" sz="1400" dirty="0"/>
              <a:t> and 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Search for: "REGO industrial quick-connect" ,  "1-3/4 inch REGO propane fitting"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Visit a commercial propane supplier rather than a standard hardware store</a:t>
            </a:r>
          </a:p>
        </p:txBody>
      </p:sp>
      <p:pic>
        <p:nvPicPr>
          <p:cNvPr id="22" name="Picture 21" descr="A hand measuring a pipe&#10;&#10;AI-generated content may be incorrect.">
            <a:extLst>
              <a:ext uri="{FF2B5EF4-FFF2-40B4-BE49-F238E27FC236}">
                <a16:creationId xmlns:a16="http://schemas.microsoft.com/office/drawing/2014/main" id="{968E34E2-226A-243B-5F5F-AF4AFAB6DFE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-294353" y="1000699"/>
            <a:ext cx="3819832" cy="2864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30A16D-C2E5-8A5A-B200-C8FB823DDAC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1025" y="2286503"/>
            <a:ext cx="6880676" cy="381983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00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D4CBD-8724-B739-B9AD-DAAA49473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03A355-4E63-4ACF-9DE3-3FD473FE6815}"/>
              </a:ext>
            </a:extLst>
          </p:cNvPr>
          <p:cNvSpPr txBox="1"/>
          <p:nvPr/>
        </p:nvSpPr>
        <p:spPr>
          <a:xfrm>
            <a:off x="0" y="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Our 100 </a:t>
            </a:r>
            <a:r>
              <a:rPr lang="en-US" sz="2800" b="1" dirty="0" err="1"/>
              <a:t>lb</a:t>
            </a:r>
            <a:r>
              <a:rPr lang="en-US" sz="2800" b="1" dirty="0"/>
              <a:t> tank connector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291F57-9657-7BC8-9A12-E60838A8A2E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127" y="556578"/>
            <a:ext cx="2831736" cy="287242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A11E35-758B-C249-EEE6-9B7DB263E906}"/>
              </a:ext>
            </a:extLst>
          </p:cNvPr>
          <p:cNvSpPr txBox="1"/>
          <p:nvPr/>
        </p:nvSpPr>
        <p:spPr>
          <a:xfrm>
            <a:off x="5507294" y="3548614"/>
            <a:ext cx="6640461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REGO Hose End Valves A7793A A7797A for LPG Gas Bobtail Truck</a:t>
            </a:r>
          </a:p>
          <a:p>
            <a:endParaRPr lang="en-US" sz="1200" i="0" dirty="0">
              <a:solidFill>
                <a:srgbClr val="4F4F4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i="0" dirty="0">
                <a:solidFill>
                  <a:srgbClr val="4F4F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2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RegO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A7797A </a:t>
            </a:r>
            <a:r>
              <a:rPr lang="en-US" sz="1200" i="0" dirty="0">
                <a:solidFill>
                  <a:srgbClr val="4F4F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 quick-acting minimum loss hose-end angle valve designed for efficient and safe propane refilling operations, used on delivery trucks and dispensing stations.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4F4F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1-inch FNPT inlet connection  (3/4-inch for 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A7793</a:t>
            </a:r>
            <a:r>
              <a:rPr lang="en-US" sz="1200" i="0" dirty="0">
                <a:solidFill>
                  <a:srgbClr val="4F4F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4F4F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1-3/4 inch F ACME outlet connection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4F4F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flow rate of 16 GPM (gallons per minute) for propane at 1 PSIG pressure drop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4F4F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locking handle for added safety during use and transport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4F4F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Instant full-on flow and shutoff capabilities with minimal effort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rgbClr val="4F4F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design that minimizes product loss during disconnections, reducing vented propane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840474-E0A5-30AE-3DC5-977214F4B0C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75291" y="46847"/>
            <a:ext cx="3372465" cy="329285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26" name="Picture 2" descr="A7797A - - Tarantin Industries">
            <a:extLst>
              <a:ext uri="{FF2B5EF4-FFF2-40B4-BE49-F238E27FC236}">
                <a16:creationId xmlns:a16="http://schemas.microsoft.com/office/drawing/2014/main" id="{D6049BB1-3F75-8159-B366-2ADA0A4FD4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70788" y="795295"/>
            <a:ext cx="1283111" cy="2394987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C6F194-34BE-8538-01EA-E9EC6BF3D65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1150" y="48671"/>
            <a:ext cx="3231074" cy="329347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F69D65-00EA-A66E-4965-D7148C513E02}"/>
              </a:ext>
            </a:extLst>
          </p:cNvPr>
          <p:cNvSpPr txBox="1"/>
          <p:nvPr/>
        </p:nvSpPr>
        <p:spPr>
          <a:xfrm>
            <a:off x="183127" y="3548614"/>
            <a:ext cx="4344629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1-3/4 inch REGO industrial fitting on your 100 </a:t>
            </a:r>
            <a:r>
              <a:rPr lang="en-US" sz="1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lb</a:t>
            </a:r>
            <a:r>
              <a:rPr lang="en-US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propane tank likely includes a check valve in the center. This valve typically requires a special connector like </a:t>
            </a:r>
          </a:p>
          <a:p>
            <a:r>
              <a:rPr lang="en-US" sz="12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RegO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A7797</a:t>
            </a:r>
          </a:p>
          <a:p>
            <a:r>
              <a:rPr lang="en-US" sz="1200" i="0" dirty="0">
                <a:solidFill>
                  <a:srgbClr val="4F4F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https://www.jmesales.com/jme-a7797a-1-in-fnpt-x-1-3-4-in-facme-16-gpm-quick-acting-minimum-loss-hose-end-angle-valve-w-locking-handle/</a:t>
            </a:r>
            <a:endParaRPr lang="en-US" sz="1200" dirty="0">
              <a:solidFill>
                <a:srgbClr val="4F4F4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i="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RegO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A7793</a:t>
            </a:r>
            <a:endParaRPr lang="en-US" sz="1200" dirty="0">
              <a:solidFill>
                <a:srgbClr val="4F4F4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i="0" dirty="0">
                <a:solidFill>
                  <a:srgbClr val="4F4F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https://www.jmesales.com/jme-a7793a-3-4-in-fnpt-x-1-3-4-in-facme-16-gpm-quick-acting-minimum-loss-hose-end-angle-valve-w-locking-handle/</a:t>
            </a:r>
            <a:endParaRPr lang="en-US" sz="1200" i="0" dirty="0">
              <a:solidFill>
                <a:srgbClr val="4F4F4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i="0" dirty="0">
              <a:solidFill>
                <a:srgbClr val="4F4F4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i="0" dirty="0">
                <a:solidFill>
                  <a:srgbClr val="4F4F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video: </a:t>
            </a:r>
            <a:r>
              <a:rPr lang="en-US" sz="1200" i="0" dirty="0">
                <a:solidFill>
                  <a:srgbClr val="4F4F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https://www.youtube.com/watch?v=80aiXv-Yaw4</a:t>
            </a:r>
            <a:r>
              <a:rPr lang="en-US" sz="1200" i="0" dirty="0">
                <a:solidFill>
                  <a:srgbClr val="4F4F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200" dirty="0">
                <a:solidFill>
                  <a:srgbClr val="4F4F4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- </a:t>
            </a:r>
            <a:r>
              <a:rPr lang="en-US" sz="1200" dirty="0">
                <a:solidFill>
                  <a:srgbClr val="4F4F4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https://www.youtube.com/watch?v=KgiYjjl-xzg</a:t>
            </a:r>
            <a:endParaRPr lang="en-US" sz="1200" i="0" dirty="0">
              <a:solidFill>
                <a:srgbClr val="4F4F4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67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C68E8-7C14-639C-F8EC-49A5C45CF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D73521-557C-1C81-B427-32D795156403}"/>
              </a:ext>
            </a:extLst>
          </p:cNvPr>
          <p:cNvSpPr txBox="1"/>
          <p:nvPr/>
        </p:nvSpPr>
        <p:spPr>
          <a:xfrm>
            <a:off x="0" y="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Propane Bobtail Truck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497A8E-EEDF-600C-C8D3-A212F7E5131F}"/>
              </a:ext>
            </a:extLst>
          </p:cNvPr>
          <p:cNvSpPr txBox="1"/>
          <p:nvPr/>
        </p:nvSpPr>
        <p:spPr>
          <a:xfrm>
            <a:off x="92363" y="543197"/>
            <a:ext cx="714556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i="0" dirty="0">
                <a:solidFill>
                  <a:srgbClr val="4F4F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"Bobtail" is a general term in trucking that refers to a truck driving without a trailer attached </a:t>
            </a:r>
          </a:p>
          <a:p>
            <a:endParaRPr lang="en-US" sz="1200" dirty="0">
              <a:solidFill>
                <a:srgbClr val="4F4F4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i="0" dirty="0">
                <a:solidFill>
                  <a:srgbClr val="4F4F4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"propane bobtail truck" is a specialized truck for delivering propane. It has a large storage tank holding 1,000+ gallons of liquid propane. It has pumps, hoses, and safety features.</a:t>
            </a:r>
          </a:p>
        </p:txBody>
      </p:sp>
      <p:pic>
        <p:nvPicPr>
          <p:cNvPr id="5" name="Picture 2" descr="Propane Bobtails | Blueline® Bobtails ...">
            <a:extLst>
              <a:ext uri="{FF2B5EF4-FFF2-40B4-BE49-F238E27FC236}">
                <a16:creationId xmlns:a16="http://schemas.microsoft.com/office/drawing/2014/main" id="{AC66120E-D755-7EC9-EAEB-5251902A9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23544" y="157931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01652A-A150-0414-EBD6-7AAC4AC3C00C}"/>
              </a:ext>
            </a:extLst>
          </p:cNvPr>
          <p:cNvSpPr txBox="1"/>
          <p:nvPr/>
        </p:nvSpPr>
        <p:spPr>
          <a:xfrm>
            <a:off x="92362" y="3430156"/>
            <a:ext cx="7145565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Both Blackmer and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Corken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pumps operate on similar principles.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Blackmer sliding vane pump can create 125 psi differential pressure </a:t>
            </a:r>
          </a:p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Corken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Coro-Vane Pumps can be "Sliding Vane" or "Regenerative Turbine" (Coro-Flo) and can go up to 400 psi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Typic. Typical pump cost $2K-$4K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E2CEDD-666A-B43C-E633-F510A4D5EA43}"/>
              </a:ext>
            </a:extLst>
          </p:cNvPr>
          <p:cNvSpPr txBox="1"/>
          <p:nvPr/>
        </p:nvSpPr>
        <p:spPr>
          <a:xfrm>
            <a:off x="92362" y="1421052"/>
            <a:ext cx="7145565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The deck behind the storage tank on a propane bobtail truck is typically referred to as the "rear deck" or "open deck" and typically has the following equipment: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.. A meter in a metal box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.. Hose reel with 150 feet 1 inch hose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.. a Blackmer or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Corken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pump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.. Various valves including Fisher and Rego valves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.. BASE remote control multi-function system for operations like emergency shutdown, PTO control, and hose reel operation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.. Stainless steel or welded/flanged liquid piping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.. Lights, tool boxes, pressure gauge and thermometer, float gauge, air operated controls for internal valves</a:t>
            </a:r>
          </a:p>
        </p:txBody>
      </p:sp>
      <p:pic>
        <p:nvPicPr>
          <p:cNvPr id="1028" name="Picture 4" descr="Product Image 1 of 1">
            <a:extLst>
              <a:ext uri="{FF2B5EF4-FFF2-40B4-BE49-F238E27FC236}">
                <a16:creationId xmlns:a16="http://schemas.microsoft.com/office/drawing/2014/main" id="{1EE702E9-73EB-CD8C-DA36-B4F83B3D6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6307" y="2679713"/>
            <a:ext cx="1772008" cy="199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duct Image 1 of 1">
            <a:extLst>
              <a:ext uri="{FF2B5EF4-FFF2-40B4-BE49-F238E27FC236}">
                <a16:creationId xmlns:a16="http://schemas.microsoft.com/office/drawing/2014/main" id="{A05E2365-B27B-DC18-E2C6-718C5029F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5138" y="2647730"/>
            <a:ext cx="1770906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755FC4-04CD-38E0-BDE9-ADEE1E2AA00D}"/>
              </a:ext>
            </a:extLst>
          </p:cNvPr>
          <p:cNvSpPr txBox="1"/>
          <p:nvPr/>
        </p:nvSpPr>
        <p:spPr>
          <a:xfrm>
            <a:off x="79484" y="4447587"/>
            <a:ext cx="714556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https://www.youtube.com/watch?v=VEs8n_bqMLc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– propane delivery driver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https://www.youtube.com/shorts/bXqpQ8w2ZRA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– truck driver filling propane tank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539CAD-ABAC-1A7A-ADD2-80156E40520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608" y="4610413"/>
            <a:ext cx="2511436" cy="213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1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1228</Words>
  <Application>Microsoft Macintosh PowerPoint</Application>
  <PresentationFormat>Widescreen</PresentationFormat>
  <Paragraphs>106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33</cp:revision>
  <dcterms:created xsi:type="dcterms:W3CDTF">2022-06-02T16:58:09Z</dcterms:created>
  <dcterms:modified xsi:type="dcterms:W3CDTF">2025-03-02T23:17:33Z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