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4"/>
    <p:restoredTop sz="93605"/>
  </p:normalViewPr>
  <p:slideViewPr>
    <p:cSldViewPr snapToGrid="0" snapToObjects="1">
      <p:cViewPr varScale="1">
        <p:scale>
          <a:sx n="115" d="100"/>
          <a:sy n="115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DE972-A30E-EB4D-8E6E-AA4C5D685F81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8E7CD-ECDC-AF4F-BE57-C5F612713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4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hyperlink" Target="https://www.youtube.com/watch?v=QkP5PLcY5UM" TargetMode="External"/><Relationship Id="rId7" Type="http://schemas.openxmlformats.org/officeDocument/2006/relationships/image" Target="../media/image2.jpeg"/><Relationship Id="rId2" Type="http://schemas.openxmlformats.org/officeDocument/2006/relationships/hyperlink" Target="https://www.youtube.com/watch?v=rAGEuk3RgHg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www.amazon.com/dp/B07ZJWY9CT" TargetMode="External"/><Relationship Id="rId4" Type="http://schemas.openxmlformats.org/officeDocument/2006/relationships/hyperlink" Target="https://www.youtube.com/watch?v=a0_plfSMEm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30921" y="0"/>
            <a:ext cx="3379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Septic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121478" y="523220"/>
            <a:ext cx="5974521" cy="37856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We have a very simple single tank system.</a:t>
            </a:r>
          </a:p>
          <a:p>
            <a:r>
              <a:rPr lang="en-US" sz="1200" dirty="0"/>
              <a:t>Septic tank is made of metal reinforced concrete</a:t>
            </a:r>
          </a:p>
          <a:p>
            <a:r>
              <a:rPr lang="en-US" sz="1200" dirty="0"/>
              <a:t>Size: 4' x 8'.</a:t>
            </a:r>
          </a:p>
          <a:p>
            <a:r>
              <a:rPr lang="en-US" sz="1200" dirty="0"/>
              <a:t>May 2025 - we used metal detector to locate it and mark with red flags</a:t>
            </a:r>
          </a:p>
          <a:p>
            <a:endParaRPr lang="en-US" sz="1200" dirty="0"/>
          </a:p>
          <a:p>
            <a:r>
              <a:rPr lang="en-US" sz="1200" dirty="0"/>
              <a:t>There is one hatch 20" (50cm) across made of steel.</a:t>
            </a:r>
          </a:p>
          <a:p>
            <a:r>
              <a:rPr lang="en-US" sz="1200" dirty="0"/>
              <a:t>4-6" below ground level.</a:t>
            </a:r>
          </a:p>
          <a:p>
            <a:endParaRPr lang="en-US" sz="1200" dirty="0"/>
          </a:p>
          <a:p>
            <a:r>
              <a:rPr lang="en-US" sz="1200" dirty="0"/>
              <a:t>Previous owners don't remember when it was pumped (if ever).</a:t>
            </a:r>
          </a:p>
          <a:p>
            <a:r>
              <a:rPr lang="en-US" sz="1200" dirty="0"/>
              <a:t>It actually should be inspected annually and pumped every 3-5 years</a:t>
            </a:r>
          </a:p>
          <a:p>
            <a:r>
              <a:rPr lang="en-US" sz="1200" dirty="0"/>
              <a:t>to avoid overflowing and blocking the output leach field tubes:</a:t>
            </a:r>
          </a:p>
          <a:p>
            <a:r>
              <a:rPr lang="en-US" sz="1200" dirty="0"/>
              <a:t>..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www.youtube.com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watch?v</a:t>
            </a:r>
            <a:r>
              <a:rPr lang="en-US" sz="1200" dirty="0">
                <a:hlinkClick r:id="rId2"/>
              </a:rPr>
              <a:t>=rAGEuk3RgHg 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Here is how to locate the lid of the septic tank, open and inspect:</a:t>
            </a:r>
          </a:p>
          <a:p>
            <a:r>
              <a:rPr lang="en-US" sz="1200" dirty="0"/>
              <a:t>..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www.youtube.com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watch?v</a:t>
            </a:r>
            <a:r>
              <a:rPr lang="en-US" sz="1200" dirty="0">
                <a:hlinkClick r:id="rId3"/>
              </a:rPr>
              <a:t>=QkP5PLcY5UM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Video on how to use </a:t>
            </a:r>
            <a:r>
              <a:rPr lang="en-US" sz="1200" dirty="0" err="1"/>
              <a:t>Roebic</a:t>
            </a:r>
            <a:r>
              <a:rPr lang="en-US" sz="1200" dirty="0"/>
              <a:t> K-57 (flush down toilet) to </a:t>
            </a:r>
            <a:r>
              <a:rPr lang="en-US" sz="1200" dirty="0" err="1"/>
              <a:t>preven</a:t>
            </a:r>
            <a:r>
              <a:rPr lang="en-US" sz="1200" dirty="0"/>
              <a:t> leach field blockage</a:t>
            </a:r>
          </a:p>
          <a:p>
            <a:r>
              <a:rPr lang="en-US" sz="1200" dirty="0"/>
              <a:t>.. </a:t>
            </a:r>
            <a:r>
              <a:rPr lang="en-US" sz="1200" dirty="0">
                <a:hlinkClick r:id="rId4"/>
              </a:rPr>
              <a:t>https://www.youtube.com/watch?v=a0_plfSMEmI </a:t>
            </a:r>
            <a:endParaRPr lang="en-US" sz="1200" dirty="0"/>
          </a:p>
          <a:p>
            <a:r>
              <a:rPr lang="en-US" sz="1200" dirty="0"/>
              <a:t>..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www.amazon.com</a:t>
            </a:r>
            <a:r>
              <a:rPr lang="en-US" sz="1200" dirty="0">
                <a:hlinkClick r:id="rId5"/>
              </a:rPr>
              <a:t>/</a:t>
            </a:r>
            <a:r>
              <a:rPr lang="en-US" sz="1200" dirty="0" err="1">
                <a:hlinkClick r:id="rId5"/>
              </a:rPr>
              <a:t>dp</a:t>
            </a:r>
            <a:r>
              <a:rPr lang="en-US" sz="1200" dirty="0">
                <a:hlinkClick r:id="rId5"/>
              </a:rPr>
              <a:t>/B07ZJWY9CT </a:t>
            </a:r>
            <a:r>
              <a:rPr lang="en-US" sz="1200" dirty="0"/>
              <a:t>- </a:t>
            </a:r>
            <a:r>
              <a:rPr lang="en-US" sz="1200" dirty="0" err="1"/>
              <a:t>Roebic</a:t>
            </a:r>
            <a:r>
              <a:rPr lang="en-US" sz="1200" dirty="0"/>
              <a:t> </a:t>
            </a:r>
            <a:r>
              <a:rPr lang="en-US" sz="1200" dirty="0" err="1"/>
              <a:t>Laboratories,Inc</a:t>
            </a:r>
            <a:r>
              <a:rPr lang="en-US" sz="1200" dirty="0"/>
              <a:t>. K-57 Septic System Treatment, 32-Ounce - 3 Pack</a:t>
            </a:r>
          </a:p>
        </p:txBody>
      </p:sp>
      <p:pic>
        <p:nvPicPr>
          <p:cNvPr id="13" name="Picture 2" descr="Restoring A Septic Drain Field: First Steps (Least Vs. Most Expensive)">
            <a:extLst>
              <a:ext uri="{FF2B5EF4-FFF2-40B4-BE49-F238E27FC236}">
                <a16:creationId xmlns:a16="http://schemas.microsoft.com/office/drawing/2014/main" id="{D9728C75-947A-5C02-86B6-34D83E145E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1521" y="3921781"/>
            <a:ext cx="5233639" cy="21967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ptic Systems - Tips on Managing Your Wastewater - Mountain Luxury">
            <a:extLst>
              <a:ext uri="{FF2B5EF4-FFF2-40B4-BE49-F238E27FC236}">
                <a16:creationId xmlns:a16="http://schemas.microsoft.com/office/drawing/2014/main" id="{27179D6A-BF1B-63B0-7986-EF8CBCD4E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01521" y="523220"/>
            <a:ext cx="3365500" cy="2413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ltimate Homeowner's Guide to Septic Tank Systems - How Often to Pump a  Septic Tank">
            <a:extLst>
              <a:ext uri="{FF2B5EF4-FFF2-40B4-BE49-F238E27FC236}">
                <a16:creationId xmlns:a16="http://schemas.microsoft.com/office/drawing/2014/main" id="{4E71EB27-31A0-56CE-5BA3-70A55D799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478" y="4506155"/>
            <a:ext cx="3349083" cy="175826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F322-45CF-D751-D6C3-998DDB7A9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2B558-7898-C9E9-733D-16452D659176}"/>
              </a:ext>
            </a:extLst>
          </p:cNvPr>
          <p:cNvSpPr txBox="1"/>
          <p:nvPr/>
        </p:nvSpPr>
        <p:spPr>
          <a:xfrm>
            <a:off x="30920" y="0"/>
            <a:ext cx="5656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More about Septic 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E760B-7B82-85E6-6656-8F7B4C001F69}"/>
              </a:ext>
            </a:extLst>
          </p:cNvPr>
          <p:cNvSpPr txBox="1"/>
          <p:nvPr/>
        </p:nvSpPr>
        <p:spPr>
          <a:xfrm>
            <a:off x="121479" y="523220"/>
            <a:ext cx="3112376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Using second camera for cleaner output</a:t>
            </a:r>
          </a:p>
        </p:txBody>
      </p:sp>
      <p:pic>
        <p:nvPicPr>
          <p:cNvPr id="2050" name="Picture 2" descr="Your Septic System: Pumping Your Septic Tank | Greenbar Excavation">
            <a:extLst>
              <a:ext uri="{FF2B5EF4-FFF2-40B4-BE49-F238E27FC236}">
                <a16:creationId xmlns:a16="http://schemas.microsoft.com/office/drawing/2014/main" id="{482607E1-7EF3-6883-FB10-C2902A412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17005" y="166625"/>
            <a:ext cx="4253517" cy="255321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Future of Septic Tanks: Uncovering Technological Trends through Patent  Analysis">
            <a:extLst>
              <a:ext uri="{FF2B5EF4-FFF2-40B4-BE49-F238E27FC236}">
                <a16:creationId xmlns:a16="http://schemas.microsoft.com/office/drawing/2014/main" id="{FE28FD36-8D7F-9B4C-EADB-8B023100B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478" y="912625"/>
            <a:ext cx="5656201" cy="287670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Zflow® Septic System | Gravel-less Leach Field Pipe">
            <a:extLst>
              <a:ext uri="{FF2B5EF4-FFF2-40B4-BE49-F238E27FC236}">
                <a16:creationId xmlns:a16="http://schemas.microsoft.com/office/drawing/2014/main" id="{7B00D1DA-0A61-0990-C993-E60F48D46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54276" y="2803379"/>
            <a:ext cx="2716246" cy="150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316B5-5DED-4D18-63D7-49FE19A7FF2D}"/>
              </a:ext>
            </a:extLst>
          </p:cNvPr>
          <p:cNvSpPr txBox="1"/>
          <p:nvPr/>
        </p:nvSpPr>
        <p:spPr>
          <a:xfrm>
            <a:off x="7732699" y="4496506"/>
            <a:ext cx="4337823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Leach tubes (also called leach lines or drain pipes)  should be surrounded with gravel or a similar permeable material</a:t>
            </a:r>
          </a:p>
          <a:p>
            <a:r>
              <a:rPr lang="en-US" sz="1200" dirty="0"/>
              <a:t>.. prevents Soil Blockage of Pipe Perforations</a:t>
            </a:r>
          </a:p>
          <a:p>
            <a:r>
              <a:rPr lang="en-US" sz="1200" dirty="0"/>
              <a:t>.. Enhances Drainage and Effluent Distribution</a:t>
            </a:r>
          </a:p>
          <a:p>
            <a:r>
              <a:rPr lang="en-US" sz="1200" dirty="0"/>
              <a:t>.. Increases Surface Area for Filtration**  </a:t>
            </a:r>
          </a:p>
          <a:p>
            <a:r>
              <a:rPr lang="en-US" sz="1200" dirty="0"/>
              <a:t>.. Structural Support and Protection</a:t>
            </a:r>
          </a:p>
          <a:p>
            <a:r>
              <a:rPr lang="en-US" sz="1200" dirty="0"/>
              <a:t>.. Additional Filtration when using Geotextile Fabric</a:t>
            </a:r>
          </a:p>
          <a:p>
            <a:endParaRPr lang="en-US" sz="1200" dirty="0"/>
          </a:p>
          <a:p>
            <a:r>
              <a:rPr lang="en-US" sz="1200" dirty="0"/>
              <a:t>Alternatives to Gravel: protective wraps, sand or select fill</a:t>
            </a:r>
          </a:p>
        </p:txBody>
      </p:sp>
    </p:spTree>
    <p:extLst>
      <p:ext uri="{BB962C8B-B14F-4D97-AF65-F5344CB8AC3E}">
        <p14:creationId xmlns:p14="http://schemas.microsoft.com/office/powerpoint/2010/main" val="1451479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273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92</cp:revision>
  <dcterms:created xsi:type="dcterms:W3CDTF">2022-06-02T16:58:09Z</dcterms:created>
  <dcterms:modified xsi:type="dcterms:W3CDTF">2025-05-14T15:33:23Z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