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A11-173D-CE45-9DFF-DDFFA3BF43A4}" type="datetimeFigureOut"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96C0-93EA-5F48-9251-7E37659FEA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96C0-93EA-5F48-9251-7E37659FEAD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orilla-Carts-GOR866D-Heavy-Duty-Convertible/dp/B00B0C683K/" TargetMode="External"/><Relationship Id="rId2" Type="http://schemas.openxmlformats.org/officeDocument/2006/relationships/hyperlink" Target="https://www.amazon.com/Marathon-Yard-Rover-Wheelbarrow-Garden/dp/B0721CX298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oKPhr2r90" TargetMode="External"/><Relationship Id="rId2" Type="http://schemas.openxmlformats.org/officeDocument/2006/relationships/hyperlink" Target="https://www.amazon.com/Quictent-Waterproof-Protected-Reinforced-Greenhouse/dp/B07SSS2K5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x83ZwRHaDi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hyperlink" Target="https://www.precisiontreemn.com/tips/5-must-have-pruning-too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E5NQ2U4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www.amazon.com/gp/product/B003BC79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www.amazon.com/dp/B00004SD7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rmerdresupply.com/products/anvil-loppers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farmerdresupply.com/products/anvil-hand-prun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hyperlink" Target="https://www.amazon.com/dp/B083PQFW62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dp/B01MY4NI2D" TargetMode="External"/><Relationship Id="rId5" Type="http://schemas.openxmlformats.org/officeDocument/2006/relationships/hyperlink" Target="https://www.homedepot.com/p/Gorilla-175-ft-Aluminum-Zero-Rust-Mobile-Hose-Reel-GRS-175H/314448093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hyperlink" Target="https://www.amazon.com/dp/B00YQ73WBW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Silo Bags, Compost Bins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156472" y="624095"/>
            <a:ext cx="207299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Silo bags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Compost Bins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0AD6F-EFD3-1F38-C933-69094FE3E1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193" y="2757964"/>
            <a:ext cx="3334235" cy="1805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C8D42-9C62-C88F-C5C1-99EA25407A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72" y="1281266"/>
            <a:ext cx="2072994" cy="261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44D77-29A3-E721-3826-F66A2E41B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743" y="570176"/>
            <a:ext cx="2183577" cy="137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72B95-0EDF-8517-E497-101600ADDB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62" y="4140485"/>
            <a:ext cx="2072994" cy="1971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51097-0E20-964F-ADA3-395D2241F111}"/>
              </a:ext>
            </a:extLst>
          </p:cNvPr>
          <p:cNvSpPr txBox="1"/>
          <p:nvPr/>
        </p:nvSpPr>
        <p:spPr>
          <a:xfrm>
            <a:off x="142316" y="6177989"/>
            <a:ext cx="191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Wooden Compost Bin </a:t>
            </a:r>
          </a:p>
          <a:p>
            <a:pPr algn="ctr"/>
            <a:r>
              <a:rPr lang="en-US" sz="1400"/>
              <a:t>using Pallets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7541C-9AEA-7367-0109-4A1973BB7E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13" y="127786"/>
            <a:ext cx="3702658" cy="246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CD3D6-F60C-B3A5-305C-E069233C1D8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4119955"/>
            <a:ext cx="1904027" cy="104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B1E29-62D1-2BC6-22D6-EE0335BDFA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5229077"/>
            <a:ext cx="1798927" cy="1139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31AAF-9DB6-82C1-6F2F-5192FA4893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535" y="2020280"/>
            <a:ext cx="863504" cy="1015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CA113-9D45-B82A-EFD9-9F9976F86A1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5" y="2027878"/>
            <a:ext cx="863504" cy="1015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88A66-89FA-2C09-0BB0-2A8D736B57C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862" y="5161220"/>
            <a:ext cx="1323368" cy="8509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5CEDC-44F5-CFEC-502E-567236411C70}"/>
              </a:ext>
            </a:extLst>
          </p:cNvPr>
          <p:cNvSpPr txBox="1"/>
          <p:nvPr/>
        </p:nvSpPr>
        <p:spPr>
          <a:xfrm>
            <a:off x="7370513" y="6266638"/>
            <a:ext cx="99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Trailer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87F658-983F-3814-6A48-A484607315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6940" y="5071183"/>
            <a:ext cx="1271002" cy="1106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8F235D-5A85-73DB-6ECC-93088D8081F2}"/>
              </a:ext>
            </a:extLst>
          </p:cNvPr>
          <p:cNvSpPr txBox="1"/>
          <p:nvPr/>
        </p:nvSpPr>
        <p:spPr>
          <a:xfrm>
            <a:off x="9607505" y="6266638"/>
            <a:ext cx="140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Wheelbarrow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B17D8-522C-9CF7-B1E8-613D4ACDBFE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895" y="5144435"/>
            <a:ext cx="1564508" cy="93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B3B27-79A2-C4D6-459E-22CE5029995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224" y="2263425"/>
            <a:ext cx="1613946" cy="1635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E43D8C-3A87-A46D-B94C-FE1C93CD35DE}"/>
              </a:ext>
            </a:extLst>
          </p:cNvPr>
          <p:cNvSpPr txBox="1"/>
          <p:nvPr/>
        </p:nvSpPr>
        <p:spPr>
          <a:xfrm>
            <a:off x="5415187" y="3888330"/>
            <a:ext cx="139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 Chipper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B6701-0C62-AA01-0AED-AFE332A0231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493" y="127786"/>
            <a:ext cx="796372" cy="1283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21A70-A6A3-6D93-9028-A348CB19057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28" y="5265321"/>
            <a:ext cx="1371600" cy="93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0E3F40-4070-5065-E01F-5979A7D80367}"/>
              </a:ext>
            </a:extLst>
          </p:cNvPr>
          <p:cNvSpPr txBox="1"/>
          <p:nvPr/>
        </p:nvSpPr>
        <p:spPr>
          <a:xfrm>
            <a:off x="4348520" y="6224875"/>
            <a:ext cx="139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Heavy Duty </a:t>
            </a:r>
            <a:br>
              <a:rPr lang="en-US" sz="1400"/>
            </a:br>
            <a:r>
              <a:rPr lang="en-US" sz="1400"/>
              <a:t>PE Bags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4E594-C323-F81D-7577-80752524765C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461" y="160417"/>
            <a:ext cx="752827" cy="1250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297C88-4FEE-600F-79E1-2EF4D0269B61}"/>
              </a:ext>
            </a:extLst>
          </p:cNvPr>
          <p:cNvSpPr txBox="1"/>
          <p:nvPr/>
        </p:nvSpPr>
        <p:spPr>
          <a:xfrm>
            <a:off x="5067061" y="1478058"/>
            <a:ext cx="26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Compost Starters/Accelerators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Wheelbarrow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C9D73-C300-1A43-82F3-B0A7141478D8}"/>
              </a:ext>
            </a:extLst>
          </p:cNvPr>
          <p:cNvSpPr txBox="1"/>
          <p:nvPr/>
        </p:nvSpPr>
        <p:spPr>
          <a:xfrm>
            <a:off x="283779" y="966787"/>
            <a:ext cx="7577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Marathon Yard Rover – 2 Tire Wheelbarrow Garden Cart - $90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https://www.amazon.com/Marathon-Yard-Rover-Wheelbarrow-Garden/dp/B0721CX298/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Gorilla Carts GOR866D Heavy-Duty Garden Poly Dump Cart - $194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https://www.amazon.com/Gorilla-Carts-GOR866D-Heavy-Duty-Convertible/dp/B00B0C683K/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E3FD-18D9-598A-B6DC-197DFD5F4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953" y="187324"/>
            <a:ext cx="2147691" cy="2021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E52C9-3A8A-2E69-CF8C-51E36FECD3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2202" y="2969062"/>
            <a:ext cx="1199501" cy="1181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EA822-19D8-31AA-492A-D265C44249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164" y="2923949"/>
            <a:ext cx="1791485" cy="12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01900-363E-307A-E459-3C7F74B892C2}"/>
              </a:ext>
            </a:extLst>
          </p:cNvPr>
          <p:cNvSpPr txBox="1"/>
          <p:nvPr/>
        </p:nvSpPr>
        <p:spPr>
          <a:xfrm>
            <a:off x="126123" y="115614"/>
            <a:ext cx="358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Грядка = </a:t>
            </a:r>
            <a:r>
              <a:rPr lang="en-US" sz="2800" b="1"/>
              <a:t>Garden Bed</a:t>
            </a:r>
            <a:r>
              <a:rPr lang="ru-RU" sz="2800" b="1"/>
              <a:t> 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47DB5-65FA-B00B-C41F-2A503A3BAEED}"/>
              </a:ext>
            </a:extLst>
          </p:cNvPr>
          <p:cNvSpPr txBox="1"/>
          <p:nvPr/>
        </p:nvSpPr>
        <p:spPr>
          <a:xfrm>
            <a:off x="378370" y="1082565"/>
            <a:ext cx="8208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Quictent Waterproof UV Protected Reinforced Mini Cloche Greenhouse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https://www.amazon.com/Quictent-Waterproof-Protected-Reinforced-Greenhouse/dp/B07SSS2K5M/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and cheap – raised garden covers using plastic tubing as skeleton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https://www.youtube.com/watch?v=yCoKPhr2r90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https://www.youtube.com/watch?v=x83ZwRHaDi4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B480-4345-FBCE-0523-ACA2E0599E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528" y="733424"/>
            <a:ext cx="2906999" cy="2367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E45CE-13F1-D44F-CE77-CAFA67E478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160" y="3573517"/>
            <a:ext cx="4633368" cy="2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rdening Tools: List of 44 Useful Tools Names for Gardening">
            <a:extLst>
              <a:ext uri="{FF2B5EF4-FFF2-40B4-BE49-F238E27FC236}">
                <a16:creationId xmlns:a16="http://schemas.microsoft.com/office/drawing/2014/main" id="{2DA251A1-F89E-A05B-5490-C4CA4EE12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36234" y="578069"/>
            <a:ext cx="4675187" cy="611417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D7F793-5510-7BC6-0C3A-0009B259C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57" y="3114304"/>
            <a:ext cx="2583574" cy="35779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21D00-1E27-6487-0529-76A9914FBD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6017" y="3087069"/>
            <a:ext cx="2487831" cy="36051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73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C1FC2-3030-3583-3E86-0E7F183D22D7}"/>
              </a:ext>
            </a:extLst>
          </p:cNvPr>
          <p:cNvSpPr txBox="1"/>
          <p:nvPr/>
        </p:nvSpPr>
        <p:spPr>
          <a:xfrm>
            <a:off x="210207" y="1026468"/>
            <a:ext cx="4803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shear</a:t>
            </a:r>
            <a:r>
              <a:rPr lang="en-US" sz="1400"/>
              <a:t> - a garden tool to cut branches. There are three types: bypass, anvil, ratchets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Loppers</a:t>
            </a:r>
            <a:r>
              <a:rPr lang="en-US" sz="1400"/>
              <a:t> - sheers with long handles </a:t>
            </a:r>
            <a:br>
              <a:rPr lang="en-US" sz="1400"/>
            </a:br>
            <a:r>
              <a:rPr lang="en-US" sz="1400"/>
              <a:t>(cut up to 2.5")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Saw</a:t>
            </a:r>
            <a:r>
              <a:rPr lang="en-US" sz="1400"/>
              <a:t> - cut up to 5"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Pole (tree) Pruner</a:t>
            </a:r>
            <a:r>
              <a:rPr lang="en-US" sz="1400"/>
              <a:t> - allows to reach high (8 ft) and cut branches up to 1.25". There are hand cutting and </a:t>
            </a:r>
            <a:r>
              <a:rPr lang="en-US" sz="1400" b="1">
                <a:solidFill>
                  <a:srgbClr val="FF0000"/>
                </a:solidFill>
              </a:rPr>
              <a:t>electric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18BB6-79C2-59C9-39E4-27A17C7980D1}"/>
              </a:ext>
            </a:extLst>
          </p:cNvPr>
          <p:cNvSpPr txBox="1"/>
          <p:nvPr/>
        </p:nvSpPr>
        <p:spPr>
          <a:xfrm>
            <a:off x="0" y="38404"/>
            <a:ext cx="668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Pruner</a:t>
            </a:r>
            <a:br>
              <a:rPr lang="en-US" sz="2800" b="1"/>
            </a:br>
            <a:r>
              <a:rPr lang="en-US" sz="1200" b="1">
                <a:hlinkClick r:id="rId2"/>
              </a:rPr>
              <a:t>https://www.precisiontreemn.com/tips/5-must-have-pruning-tools.html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AFB0-D773-CA50-9C17-6F9EF7F9F1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488" y="199338"/>
            <a:ext cx="2582696" cy="91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0B7C-598C-9ADB-4BA2-19E7759D9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543" y="4594765"/>
            <a:ext cx="2189436" cy="101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86D84-290E-FD20-73BA-30EEAA48512D}"/>
              </a:ext>
            </a:extLst>
          </p:cNvPr>
          <p:cNvSpPr txBox="1"/>
          <p:nvPr/>
        </p:nvSpPr>
        <p:spPr>
          <a:xfrm>
            <a:off x="8839200" y="1201252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bypass pruner</a:t>
            </a:r>
            <a:r>
              <a:rPr lang="en-US" sz="1400"/>
              <a:t> - cut soft branches &amp; leaves. </a:t>
            </a:r>
            <a:br>
              <a:rPr lang="en-US" sz="1400"/>
            </a:br>
            <a:r>
              <a:rPr lang="en-US" sz="1400"/>
              <a:t>It has curved sharp blade and hook (like scissors).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871A6-A42F-F021-3473-1C6BD1DFA2F1}"/>
              </a:ext>
            </a:extLst>
          </p:cNvPr>
          <p:cNvSpPr txBox="1"/>
          <p:nvPr/>
        </p:nvSpPr>
        <p:spPr>
          <a:xfrm>
            <a:off x="8923283" y="5715881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Hedge Shears</a:t>
            </a:r>
            <a:r>
              <a:rPr lang="en-US" sz="1400"/>
              <a:t> – to cut hedges, small shrubs, evergreens, or deadheading perennials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AEF1-1015-2BAE-27CA-65DE4EDCFF2E}"/>
              </a:ext>
            </a:extLst>
          </p:cNvPr>
          <p:cNvSpPr txBox="1"/>
          <p:nvPr/>
        </p:nvSpPr>
        <p:spPr>
          <a:xfrm>
            <a:off x="9133488" y="3561479"/>
            <a:ext cx="305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Anvil pruners</a:t>
            </a:r>
            <a:r>
              <a:rPr lang="en-US" sz="1400"/>
              <a:t> look similar to bypass pruners, has a sharp blade and a metal "pocket" that the blade crushes upon.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909C5-0BF9-FD7F-4562-668B4529A4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7820" y="2209969"/>
            <a:ext cx="2189436" cy="12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24CA3-1600-40B2-036F-FDAA468B32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12420" y="4163043"/>
            <a:ext cx="1023161" cy="2313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0CAF4-FD2B-1F24-6319-DC652608321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134" y="4815782"/>
            <a:ext cx="1613201" cy="189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1E771-90AC-1E31-2009-9A9C86119A67}"/>
              </a:ext>
            </a:extLst>
          </p:cNvPr>
          <p:cNvSpPr txBox="1"/>
          <p:nvPr/>
        </p:nvSpPr>
        <p:spPr>
          <a:xfrm>
            <a:off x="94592" y="5923886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Rachet Shears</a:t>
            </a:r>
            <a:r>
              <a:rPr lang="en-US" sz="1400"/>
              <a:t> – multiplies your hands’ power by up to 5 times, so you can cut through thick branches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928CFC-7930-4A2A-C928-837B271DE9B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4866" y="2707711"/>
            <a:ext cx="1122513" cy="109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94AD9-7164-C6C0-9A90-D172AD34407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917" y="3492499"/>
            <a:ext cx="735286" cy="16943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54B58-6C57-4A4E-1E95-7B7986C81B9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289" y="1694963"/>
            <a:ext cx="2048641" cy="659128"/>
          </a:xfrm>
          <a:prstGeom prst="rect">
            <a:avLst/>
          </a:prstGeom>
        </p:spPr>
      </p:pic>
      <p:pic>
        <p:nvPicPr>
          <p:cNvPr id="1026" name="Picture 2" descr="Amazon.com: Mini Chainsaw Cordless 20V 2pcs Batteries, GOXAWEE 4 Inch  Electric Power Chain Saw, One-Hand Operated Portable Wood Saw for Farming  Tree Limbs, Garden Pruning, Bonsai Trunk, and Firewood : Patio, Lawn">
            <a:extLst>
              <a:ext uri="{FF2B5EF4-FFF2-40B4-BE49-F238E27FC236}">
                <a16:creationId xmlns:a16="http://schemas.microsoft.com/office/drawing/2014/main" id="{957ACDA5-5BC4-707E-3FBC-539E6584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1075" y="2513587"/>
            <a:ext cx="1489951" cy="14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53F5D1-3719-623D-5560-E4EBDC89682D}"/>
              </a:ext>
            </a:extLst>
          </p:cNvPr>
          <p:cNvSpPr txBox="1"/>
          <p:nvPr/>
        </p:nvSpPr>
        <p:spPr>
          <a:xfrm>
            <a:off x="6676689" y="4097571"/>
            <a:ext cx="148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Mini  Cordless Chainsaw Electric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71BA-B591-09D0-D686-C17C4D381DCE}"/>
              </a:ext>
            </a:extLst>
          </p:cNvPr>
          <p:cNvSpPr txBox="1"/>
          <p:nvPr/>
        </p:nvSpPr>
        <p:spPr>
          <a:xfrm>
            <a:off x="6161307" y="1416696"/>
            <a:ext cx="204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Famous FELCO Pruners:</a:t>
            </a:r>
          </a:p>
          <a:p>
            <a:pPr algn="ctr"/>
            <a:r>
              <a:rPr lang="en-US" sz="1400"/>
              <a:t> F2, F6, F15</a:t>
            </a:r>
          </a:p>
        </p:txBody>
      </p:sp>
      <p:pic>
        <p:nvPicPr>
          <p:cNvPr id="1028" name="Picture 4" descr="All About Felco Pruning Shears">
            <a:extLst>
              <a:ext uri="{FF2B5EF4-FFF2-40B4-BE49-F238E27FC236}">
                <a16:creationId xmlns:a16="http://schemas.microsoft.com/office/drawing/2014/main" id="{2891211D-7D41-BD41-8792-C31D3CA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399" y="65533"/>
            <a:ext cx="2360335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B81B-E17A-1063-F078-D29B4D203B17}"/>
              </a:ext>
            </a:extLst>
          </p:cNvPr>
          <p:cNvSpPr txBox="1"/>
          <p:nvPr/>
        </p:nvSpPr>
        <p:spPr>
          <a:xfrm>
            <a:off x="1" y="38404"/>
            <a:ext cx="16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Loopers</a:t>
            </a:r>
            <a:endParaRPr lang="en-US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BB0F-87C9-0B52-62F3-0E034AFE7E52}"/>
              </a:ext>
            </a:extLst>
          </p:cNvPr>
          <p:cNvSpPr txBox="1"/>
          <p:nvPr/>
        </p:nvSpPr>
        <p:spPr>
          <a:xfrm>
            <a:off x="388883" y="1051035"/>
            <a:ext cx="570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F1111"/>
                </a:solidFill>
                <a:effectLst/>
              </a:rPr>
              <a:t>Fiskars Ratchet Drive Anvil Lopper 27"</a:t>
            </a:r>
          </a:p>
          <a:p>
            <a:r>
              <a:rPr lang="en-US" sz="1400"/>
              <a:t> .. </a:t>
            </a:r>
            <a:r>
              <a:rPr lang="en-US" sz="1400">
                <a:hlinkClick r:id="rId2"/>
              </a:rPr>
              <a:t>https://www.amazon.com/gp/product/B003BC79KS/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 b="0" i="0">
                <a:solidFill>
                  <a:srgbClr val="0F1111"/>
                </a:solidFill>
                <a:effectLst/>
              </a:rPr>
              <a:t>TABOR TOOLS GG12A Anvil Lopper 30"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https://www.amazon.com/dp/B01E5NQ2U4/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Fiskars-32-Inch-PowerGear-Bypass-Lopper  32"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https://www.amazon.com/dp/B00004SD74/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F00F-8F9D-6904-9C83-283053737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3061" y="4683655"/>
            <a:ext cx="3127050" cy="107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0A67-1405-B518-4602-3815265655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3" y="1043069"/>
            <a:ext cx="2591962" cy="76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DA855-250F-251D-D751-F73C61AAC4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2" y="2767630"/>
            <a:ext cx="2971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BBD31-44D6-C45A-41FD-117271D447EE}"/>
              </a:ext>
            </a:extLst>
          </p:cNvPr>
          <p:cNvSpPr txBox="1"/>
          <p:nvPr/>
        </p:nvSpPr>
        <p:spPr>
          <a:xfrm>
            <a:off x="0" y="0"/>
            <a:ext cx="314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Best Hand Pruners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502D-97A2-A5A2-8F84-6050DF6821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56" y="1161831"/>
            <a:ext cx="3486589" cy="1159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3D4AA-6CA2-3C9D-E589-9F7406DE28D6}"/>
              </a:ext>
            </a:extLst>
          </p:cNvPr>
          <p:cNvSpPr txBox="1"/>
          <p:nvPr/>
        </p:nvSpPr>
        <p:spPr>
          <a:xfrm>
            <a:off x="247432" y="2580334"/>
            <a:ext cx="466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8.107 Anvil ergonomic pruner with curved blade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https://farmerdresupply.com/products/anvil-hand-pruner</a:t>
            </a:r>
            <a:r>
              <a:rPr lang="en-US" sz="1400"/>
              <a:t> </a:t>
            </a:r>
          </a:p>
          <a:p>
            <a:r>
              <a:rPr lang="en-US" sz="1400"/>
              <a:t>$84.99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2E9C-E573-7299-4BB0-BA76D337BD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220" y="261610"/>
            <a:ext cx="5181600" cy="199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6B07F-4796-ACA0-809E-E0FFDB829E42}"/>
              </a:ext>
            </a:extLst>
          </p:cNvPr>
          <p:cNvSpPr txBox="1"/>
          <p:nvPr/>
        </p:nvSpPr>
        <p:spPr>
          <a:xfrm>
            <a:off x="6963103" y="2327630"/>
            <a:ext cx="44038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22.050 - 20"</a:t>
            </a:r>
          </a:p>
          <a:p>
            <a:r>
              <a:rPr lang="en-US" sz="1400"/>
              <a:t>LÖWE 22.080 - 32"</a:t>
            </a:r>
          </a:p>
          <a:p>
            <a:r>
              <a:rPr lang="en-US" sz="1400"/>
              <a:t>.. Very easy cuttings</a:t>
            </a:r>
          </a:p>
          <a:p>
            <a:r>
              <a:rPr lang="en-US" sz="1400"/>
              <a:t>.. Very robust and ideal for harder woods</a:t>
            </a:r>
          </a:p>
          <a:p>
            <a:r>
              <a:rPr lang="en-US" sz="1400"/>
              <a:t>.. Low-cost maintenance</a:t>
            </a:r>
          </a:p>
          <a:p>
            <a:r>
              <a:rPr lang="en-US" sz="1400"/>
              <a:t>.. </a:t>
            </a:r>
            <a:r>
              <a:rPr lang="en-US" sz="1400">
                <a:hlinkClick r:id="rId6"/>
              </a:rPr>
              <a:t>https://farmerdresupply.com/products/anvil-loppers</a:t>
            </a:r>
            <a:endParaRPr lang="en-US" sz="1400"/>
          </a:p>
          <a:p>
            <a:r>
              <a:rPr lang="en-US" sz="1400"/>
              <a:t>$141.37</a:t>
            </a:r>
          </a:p>
        </p:txBody>
      </p:sp>
    </p:spTree>
    <p:extLst>
      <p:ext uri="{BB962C8B-B14F-4D97-AF65-F5344CB8AC3E}">
        <p14:creationId xmlns:p14="http://schemas.microsoft.com/office/powerpoint/2010/main" val="10634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Garden Hose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0D447-5A26-DEBC-3385-912489DA94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741" y="124168"/>
            <a:ext cx="4106480" cy="2254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07655-B50C-008F-6D5A-36AE1ED2B0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858" y="3599662"/>
            <a:ext cx="3448701" cy="1893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B593-5620-0E27-DD70-49AEE487E4C9}"/>
              </a:ext>
            </a:extLst>
          </p:cNvPr>
          <p:cNvSpPr txBox="1"/>
          <p:nvPr/>
        </p:nvSpPr>
        <p:spPr>
          <a:xfrm>
            <a:off x="20458" y="545857"/>
            <a:ext cx="350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Look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solid brass fittings (connectors) - 3/4 inch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heavy duty hose 75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Shutoff valve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D11C7-5C6D-2C9D-B383-7631B0C72E5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79" y="2956502"/>
            <a:ext cx="2071771" cy="2401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CAAF4-2990-C13A-EF5B-DEE9ED7C01D9}"/>
              </a:ext>
            </a:extLst>
          </p:cNvPr>
          <p:cNvSpPr txBox="1"/>
          <p:nvPr/>
        </p:nvSpPr>
        <p:spPr>
          <a:xfrm>
            <a:off x="200733" y="5493235"/>
            <a:ext cx="4223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Gorilla</a:t>
            </a:r>
            <a:r>
              <a:rPr lang="en-US" sz="1400"/>
              <a:t> 175 ft. Aluminum Zero Rust MObile Hose Reel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5"/>
              </a:rPr>
              <a:t>https://www.homedepot.com/p/Gorilla-175-ft-Aluminum-Zero-Rust-Mobile-Hose-Reel-GRS-175H/314448093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3493E-E433-78E4-94F1-FA12B9467C48}"/>
              </a:ext>
            </a:extLst>
          </p:cNvPr>
          <p:cNvSpPr txBox="1"/>
          <p:nvPr/>
        </p:nvSpPr>
        <p:spPr>
          <a:xfrm>
            <a:off x="8860285" y="5508623"/>
            <a:ext cx="315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J&amp;B XpandaHose</a:t>
            </a:r>
            <a:r>
              <a:rPr lang="en-US" sz="1200"/>
              <a:t> (expandable)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https://www.amazon.com/dp/B01MY4NI2D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D641A-D24E-5760-673E-B6FD9F1E829E}"/>
              </a:ext>
            </a:extLst>
          </p:cNvPr>
          <p:cNvSpPr txBox="1"/>
          <p:nvPr/>
        </p:nvSpPr>
        <p:spPr>
          <a:xfrm>
            <a:off x="8398042" y="2423766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TheFitLife</a:t>
            </a:r>
            <a:r>
              <a:rPr lang="en-US" sz="1200"/>
              <a:t> (expandable)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https://www.amazon.com/dp/B083PQFW62</a:t>
            </a:r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65CEED-3017-F3C1-95A2-734601C8BF5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879" y="1673336"/>
            <a:ext cx="4423817" cy="2099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6084-D7B8-65F2-8A43-32E6F3732E0A}"/>
              </a:ext>
            </a:extLst>
          </p:cNvPr>
          <p:cNvSpPr txBox="1"/>
          <p:nvPr/>
        </p:nvSpPr>
        <p:spPr>
          <a:xfrm>
            <a:off x="3164305" y="3946358"/>
            <a:ext cx="393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SprayTec</a:t>
            </a:r>
            <a:r>
              <a:rPr lang="en-US" sz="1400"/>
              <a:t> Garden Hose Nozzle Sprayer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9"/>
              </a:rPr>
              <a:t>https://www.amazon.com/dp/B00YQ73WBW/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27E81-CF54-8732-9D55-911E3D02437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623" y="4974703"/>
            <a:ext cx="768744" cy="1037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728F8-B775-D9AA-492B-E76430D1FE94}"/>
              </a:ext>
            </a:extLst>
          </p:cNvPr>
          <p:cNvSpPr txBox="1"/>
          <p:nvPr/>
        </p:nvSpPr>
        <p:spPr>
          <a:xfrm>
            <a:off x="5153197" y="6071208"/>
            <a:ext cx="262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Melnor Heavyweight Metal</a:t>
            </a:r>
            <a:br>
              <a:rPr lang="en-US" sz="1400"/>
            </a:br>
            <a:r>
              <a:rPr lang="en-US" sz="1400"/>
              <a:t>7-Pattern Nozzle (Walmart, $23)</a:t>
            </a:r>
          </a:p>
        </p:txBody>
      </p:sp>
    </p:spTree>
    <p:extLst>
      <p:ext uri="{BB962C8B-B14F-4D97-AF65-F5344CB8AC3E}">
        <p14:creationId xmlns:p14="http://schemas.microsoft.com/office/powerpoint/2010/main" val="229196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E61A1-5594-509D-CB76-18E12CAAE604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Chain Saw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ACD9-BB33-D508-31C1-19931C18A92D}"/>
              </a:ext>
            </a:extLst>
          </p:cNvPr>
          <p:cNvSpPr txBox="1"/>
          <p:nvPr/>
        </p:nvSpPr>
        <p:spPr>
          <a:xfrm>
            <a:off x="115410" y="523220"/>
            <a:ext cx="35688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Types of engines: gas, battery, corded</a:t>
            </a:r>
          </a:p>
          <a:p>
            <a:endParaRPr lang="en-US" sz="1400"/>
          </a:p>
          <a:p>
            <a:r>
              <a:rPr lang="en-US" sz="1400"/>
              <a:t>gas engines (cc = cubic centimeters)</a:t>
            </a:r>
          </a:p>
          <a:p>
            <a:r>
              <a:rPr lang="en-US" sz="1400"/>
              <a:t>Get two (50,70) or three (30,50,70):</a:t>
            </a:r>
          </a:p>
          <a:p>
            <a:r>
              <a:rPr lang="en-US" sz="1400"/>
              <a:t>  30 cc = </a:t>
            </a:r>
          </a:p>
          <a:p>
            <a:r>
              <a:rPr lang="en-US" sz="1400"/>
              <a:t>  50 cc = 3.9 HP</a:t>
            </a:r>
          </a:p>
          <a:p>
            <a:r>
              <a:rPr lang="en-US" sz="1400"/>
              <a:t>  70 cc = 5HP</a:t>
            </a:r>
          </a:p>
          <a:p>
            <a:r>
              <a:rPr lang="en-US" sz="1400"/>
              <a:t>90 cc is too big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6261-22DC-C35C-129E-7A89B68A6B1F}"/>
              </a:ext>
            </a:extLst>
          </p:cNvPr>
          <p:cNvSpPr txBox="1"/>
          <p:nvPr/>
        </p:nvSpPr>
        <p:spPr>
          <a:xfrm>
            <a:off x="3827131" y="218954"/>
            <a:ext cx="481590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Main two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(preferred by professionals)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(dealer only, a bit chaper, less maintenance)</a:t>
            </a:r>
          </a:p>
          <a:p>
            <a:endParaRPr lang="en-US" sz="1400"/>
          </a:p>
          <a:p>
            <a:r>
              <a:rPr lang="en-US" sz="1400"/>
              <a:t>bar length: 16", 18", 20", ... , 28", ...</a:t>
            </a:r>
          </a:p>
          <a:p>
            <a:r>
              <a:rPr lang="en-US" sz="1400"/>
              <a:t>bar weight, steel, titanium, plastic inserts to reduce weight</a:t>
            </a:r>
          </a:p>
          <a:p>
            <a:endParaRPr lang="en-US" sz="1400"/>
          </a:p>
          <a:p>
            <a:r>
              <a:rPr lang="en-US" sz="1400"/>
              <a:t>chains:</a:t>
            </a:r>
          </a:p>
          <a:p>
            <a:r>
              <a:rPr lang="en-US" sz="1400"/>
              <a:t>chain pitch = distance between any 3 riverts – and divide by 2</a:t>
            </a:r>
          </a:p>
          <a:p>
            <a:r>
              <a:rPr lang="en-US" sz="1400"/>
              <a:t>chain gauge = width of the drivelink – same as bar</a:t>
            </a:r>
          </a:p>
          <a:p>
            <a:r>
              <a:rPr lang="en-US" sz="1400"/>
              <a:t>chain length (in drive lengths)</a:t>
            </a:r>
          </a:p>
          <a:p>
            <a:r>
              <a:rPr lang="en-US" sz="1400"/>
              <a:t>full-chisel vs semi-chisel (how teeth are bent)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EF069-63FF-5E9B-6DDC-1F9AE803A661}"/>
              </a:ext>
            </a:extLst>
          </p:cNvPr>
          <p:cNvSpPr txBox="1"/>
          <p:nvPr/>
        </p:nvSpPr>
        <p:spPr>
          <a:xfrm>
            <a:off x="209704" y="3026182"/>
            <a:ext cx="491093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</a:t>
            </a:r>
          </a:p>
          <a:p>
            <a:r>
              <a:rPr lang="en-US" sz="1400"/>
              <a:t>30cc: MS 170, 180 – limbing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MS 261 – great all around (Pro) (lighter, ...) $670, 18", 20"</a:t>
            </a:r>
          </a:p>
          <a:p>
            <a:r>
              <a:rPr lang="en-US" sz="1400"/>
              <a:t>50cc: MS 271 Farm Boss (cheap plastic) $470, 18", 20"</a:t>
            </a:r>
          </a:p>
          <a:p>
            <a:r>
              <a:rPr lang="en-US" sz="1400" b="1">
                <a:solidFill>
                  <a:srgbClr val="0070C0"/>
                </a:solidFill>
              </a:rPr>
              <a:t>72cc: MS  462  – light (13 lbs), 16"-28", $1,100</a:t>
            </a:r>
          </a:p>
          <a:p>
            <a:r>
              <a:rPr lang="en-US" sz="1400"/>
              <a:t>Even bigger: 500i, 661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B0D8-AA37-AFC9-B75C-999970C88654}"/>
              </a:ext>
            </a:extLst>
          </p:cNvPr>
          <p:cNvSpPr txBox="1"/>
          <p:nvPr/>
        </p:nvSpPr>
        <p:spPr>
          <a:xfrm>
            <a:off x="8780016" y="426128"/>
            <a:ext cx="32965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Cutting trees</a:t>
            </a:r>
          </a:p>
          <a:p>
            <a:r>
              <a:rPr lang="en-US" sz="1400"/>
              <a:t>Limbing – cutting off branches</a:t>
            </a:r>
          </a:p>
          <a:p>
            <a:r>
              <a:rPr lang="en-US" sz="1400"/>
              <a:t>Bucking – cutting delimbed tree into logs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976A2-4CCA-7927-9F8D-A0C13EA16D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799" y="1233945"/>
            <a:ext cx="976753" cy="849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E690E-ED2E-2D65-307D-64F97FC4483D}"/>
              </a:ext>
            </a:extLst>
          </p:cNvPr>
          <p:cNvSpPr txBox="1"/>
          <p:nvPr/>
        </p:nvSpPr>
        <p:spPr>
          <a:xfrm>
            <a:off x="9789528" y="2083181"/>
            <a:ext cx="55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B42E-C6E2-A7E4-06DD-454FC8F25229}"/>
              </a:ext>
            </a:extLst>
          </p:cNvPr>
          <p:cNvSpPr txBox="1"/>
          <p:nvPr/>
        </p:nvSpPr>
        <p:spPr>
          <a:xfrm>
            <a:off x="5304767" y="3026302"/>
            <a:ext cx="481590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</a:t>
            </a:r>
          </a:p>
          <a:p>
            <a:r>
              <a:rPr lang="en-US" sz="1400"/>
              <a:t>30cc: 235 – small, similar to Stihl 180</a:t>
            </a:r>
          </a:p>
          <a:p>
            <a:r>
              <a:rPr lang="en-US" sz="1400"/>
              <a:t>50cc: 450 Rancher (or 455, 460) 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550 Mark ii. 16"-20"  $670</a:t>
            </a:r>
          </a:p>
          <a:p>
            <a:r>
              <a:rPr lang="en-US" sz="1400" b="1">
                <a:solidFill>
                  <a:srgbClr val="0070C0"/>
                </a:solidFill>
              </a:rPr>
              <a:t>70cc: 572 - new auto-tune type, 24", $1,100</a:t>
            </a:r>
          </a:p>
          <a:p>
            <a:r>
              <a:rPr lang="en-US" sz="1400"/>
              <a:t>390, 395 – for big trees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07337-4757-AD7F-B1F1-A9341BFFAC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20" y="4471512"/>
            <a:ext cx="2500871" cy="223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AB5A9-387E-8AE8-45AC-B6CA2D3996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85284"/>
            <a:ext cx="2867660" cy="184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58A80-EC2A-DEE2-161A-F986A2DE5BBE}"/>
              </a:ext>
            </a:extLst>
          </p:cNvPr>
          <p:cNvSpPr txBox="1"/>
          <p:nvPr/>
        </p:nvSpPr>
        <p:spPr>
          <a:xfrm>
            <a:off x="3505200" y="539496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MS 261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7395-8B79-4606-42A8-006398ADFDD8}"/>
              </a:ext>
            </a:extLst>
          </p:cNvPr>
          <p:cNvSpPr txBox="1"/>
          <p:nvPr/>
        </p:nvSpPr>
        <p:spPr>
          <a:xfrm>
            <a:off x="9136592" y="5402619"/>
            <a:ext cx="198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550 Mark ii</a:t>
            </a:r>
          </a:p>
          <a:p>
            <a:r>
              <a:rPr lang="en-US" sz="1400"/>
              <a:t>bought July 10, 2022</a:t>
            </a:r>
          </a:p>
        </p:txBody>
      </p:sp>
    </p:spTree>
    <p:extLst>
      <p:ext uri="{BB962C8B-B14F-4D97-AF65-F5344CB8AC3E}">
        <p14:creationId xmlns:p14="http://schemas.microsoft.com/office/powerpoint/2010/main" val="41456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854</Words>
  <Application>Microsoft Macintosh PowerPoint</Application>
  <PresentationFormat>Widescreen</PresentationFormat>
  <Paragraphs>135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40</cp:revision>
  <dcterms:created xsi:type="dcterms:W3CDTF">2022-06-02T16:58:09Z</dcterms:created>
  <dcterms:modified xsi:type="dcterms:W3CDTF">2024-09-15T16:52:51Z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