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9" r:id="rId2"/>
    <p:sldId id="272" r:id="rId3"/>
    <p:sldId id="274" r:id="rId4"/>
    <p:sldId id="273" r:id="rId5"/>
    <p:sldId id="275" r:id="rId6"/>
    <p:sldId id="283" r:id="rId7"/>
    <p:sldId id="268" r:id="rId8"/>
    <p:sldId id="276" r:id="rId9"/>
    <p:sldId id="271" r:id="rId10"/>
    <p:sldId id="261" r:id="rId11"/>
    <p:sldId id="256" r:id="rId12"/>
    <p:sldId id="257" r:id="rId13"/>
    <p:sldId id="277" r:id="rId14"/>
    <p:sldId id="262" r:id="rId15"/>
    <p:sldId id="263" r:id="rId16"/>
    <p:sldId id="264" r:id="rId17"/>
    <p:sldId id="267" r:id="rId18"/>
    <p:sldId id="258" r:id="rId19"/>
    <p:sldId id="265" r:id="rId20"/>
    <p:sldId id="284" r:id="rId21"/>
    <p:sldId id="266" r:id="rId22"/>
    <p:sldId id="270" r:id="rId23"/>
    <p:sldId id="282" r:id="rId24"/>
    <p:sldId id="269" r:id="rId25"/>
    <p:sldId id="278" r:id="rId26"/>
    <p:sldId id="279" r:id="rId27"/>
    <p:sldId id="281"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13"/>
    <p:restoredTop sz="93922"/>
  </p:normalViewPr>
  <p:slideViewPr>
    <p:cSldViewPr snapToGrid="0" snapToObjects="1">
      <p:cViewPr varScale="1">
        <p:scale>
          <a:sx n="96" d="100"/>
          <a:sy n="96" d="100"/>
        </p:scale>
        <p:origin x="200"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3/9/25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3/9/25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3/9/25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3/9/25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3/9/25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3/9/25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3/9/25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3/9/25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3/9/25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3/9/25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3/9/25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3/9/25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3/9/25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www.ncbi.nlm.nih.gov/pmc/articles/PMC2495396/" TargetMode="External"/><Relationship Id="rId7" Type="http://schemas.openxmlformats.org/officeDocument/2006/relationships/image" Target="../media/image15.tiff"/><Relationship Id="rId2" Type="http://schemas.openxmlformats.org/officeDocument/2006/relationships/hyperlink" Target="https://intensivedietarymanagement.com/perils-snacking-hormonal-obesity-xiii/" TargetMode="External"/><Relationship Id="rId1" Type="http://schemas.openxmlformats.org/officeDocument/2006/relationships/slideLayout" Target="../slideLayouts/slideLayout2.xml"/><Relationship Id="rId6" Type="http://schemas.openxmlformats.org/officeDocument/2006/relationships/hyperlink" Target="https://intensivedietarymanagement.com/longer-fasting-regimens-part-7/" TargetMode="External"/><Relationship Id="rId5" Type="http://schemas.openxmlformats.org/officeDocument/2006/relationships/hyperlink" Target="https://intensivedietarymanagement.com/fasting-regimens-part-6/" TargetMode="External"/><Relationship Id="rId4" Type="http://schemas.openxmlformats.org/officeDocument/2006/relationships/hyperlink" Target="https://www.ncbi.nlm.nih.gov/pmc/articles/PMC2495396/pdf/postmedj00315-0056.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www.maryomalley.com/" TargetMode="External"/><Relationship Id="rId13" Type="http://schemas.openxmlformats.org/officeDocument/2006/relationships/image" Target="../media/image17.jpeg"/><Relationship Id="rId3" Type="http://schemas.openxmlformats.org/officeDocument/2006/relationships/hyperlink" Target="https://thefastingmethod.com/blog/" TargetMode="External"/><Relationship Id="rId7" Type="http://schemas.openxmlformats.org/officeDocument/2006/relationships/hyperlink" Target="https://brightlineeating.com/" TargetMode="External"/><Relationship Id="rId12" Type="http://schemas.openxmlformats.org/officeDocument/2006/relationships/hyperlink" Target="https://www.youtube.com/watch?v=6PkJ1MO-LNQ" TargetMode="External"/><Relationship Id="rId2" Type="http://schemas.openxmlformats.org/officeDocument/2006/relationships/hyperlink" Target="https://www.drmcdougall.com/" TargetMode="External"/><Relationship Id="rId1" Type="http://schemas.openxmlformats.org/officeDocument/2006/relationships/slideLayout" Target="../slideLayouts/slideLayout2.xml"/><Relationship Id="rId6" Type="http://schemas.openxmlformats.org/officeDocument/2006/relationships/hyperlink" Target="http://www.ariwhitten.com/" TargetMode="External"/><Relationship Id="rId11" Type="http://schemas.openxmlformats.org/officeDocument/2006/relationships/hyperlink" Target="https://www.youtube.com/watch?v=B6fcMML8-6Q" TargetMode="External"/><Relationship Id="rId5" Type="http://schemas.openxmlformats.org/officeDocument/2006/relationships/hyperlink" Target="http://www.eatstopeat.com/" TargetMode="External"/><Relationship Id="rId10" Type="http://schemas.openxmlformats.org/officeDocument/2006/relationships/hyperlink" Target="https://www.youtube.com/watch?v=0CdwWliv7Hg" TargetMode="External"/><Relationship Id="rId4" Type="http://schemas.openxmlformats.org/officeDocument/2006/relationships/hyperlink" Target="http://www.leangains.com/" TargetMode="External"/><Relationship Id="rId9" Type="http://schemas.openxmlformats.org/officeDocument/2006/relationships/hyperlink" Target="https://bluezones.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MqmSMunAtss" TargetMode="External"/><Relationship Id="rId7"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s://nutritionfacts.org/daily-dozen-challenge/" TargetMode="External"/><Relationship Id="rId5" Type="http://schemas.openxmlformats.org/officeDocument/2006/relationships/hyperlink" Target="https://www.youtube.com/watch?v=MXx14Fu_UYc" TargetMode="External"/><Relationship Id="rId4" Type="http://schemas.openxmlformats.org/officeDocument/2006/relationships/hyperlink" Target="https://www.youtube.com/watch?v=g0UmVKA-4F8&amp;t=277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en.wikipedia.org/wiki/Okinawa_diet" TargetMode="Externa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2" Type="http://schemas.openxmlformats.org/officeDocument/2006/relationships/hyperlink" Target="https://brightlineeating.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eatthis.com/8-diet-experts-order-chinese-restaura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www.amazon.com/dp/B0DMTSL5XG" TargetMode="External"/><Relationship Id="rId7" Type="http://schemas.openxmlformats.org/officeDocument/2006/relationships/hyperlink" Target="https://www.youtube.com/watch?v=rPRDbZDTGyI" TargetMode="External"/><Relationship Id="rId2" Type="http://schemas.openxmlformats.org/officeDocument/2006/relationships/hyperlink" Target="https://www.youtube.com/@KetoKamp"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s://www.youtube.com/watch?v=zBMVq97Hzrg" TargetMode="External"/><Relationship Id="rId4" Type="http://schemas.openxmlformats.org/officeDocument/2006/relationships/hyperlink" Target="https://www.youtube.com/watch?v=r8TpBblCqF8"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LkXwfTsqQgQ" TargetMode="External"/><Relationship Id="rId2" Type="http://schemas.openxmlformats.org/officeDocument/2006/relationships/hyperlink" Target="https://www.veghealth.com/" TargetMode="External"/><Relationship Id="rId1" Type="http://schemas.openxmlformats.org/officeDocument/2006/relationships/slideLayout" Target="../slideLayouts/slideLayout2.xml"/><Relationship Id="rId5" Type="http://schemas.openxmlformats.org/officeDocument/2006/relationships/hyperlink" Target="http://www.npr.org/sections/thesalt/2015/04/11/398325030/eating-to-break-100-longevity-diet-tips-from-the-blue-zones" TargetMode="External"/><Relationship Id="rId4" Type="http://schemas.openxmlformats.org/officeDocument/2006/relationships/hyperlink" Target="https://youtu.be/0z03xkwFbw4"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amazon.com/NOW-His-Vita/dp/B0063G0PWI/"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www.youtube.com/watch?v=gROqn53az2g" TargetMode="External"/><Relationship Id="rId13" Type="http://schemas.openxmlformats.org/officeDocument/2006/relationships/hyperlink" Target="https://www.youtube.com/watch?v=v7AYKMP6rOE" TargetMode="External"/><Relationship Id="rId18" Type="http://schemas.openxmlformats.org/officeDocument/2006/relationships/image" Target="../media/image36.jpeg"/><Relationship Id="rId3" Type="http://schemas.openxmlformats.org/officeDocument/2006/relationships/hyperlink" Target="https://www.youtube.com/watch?v=QT4hvcIjKtc" TargetMode="External"/><Relationship Id="rId21" Type="http://schemas.openxmlformats.org/officeDocument/2006/relationships/image" Target="../media/image39.jpeg"/><Relationship Id="rId7" Type="http://schemas.openxmlformats.org/officeDocument/2006/relationships/hyperlink" Target="https://www.youtube.com/watch?v=q0bo-kDHT7Y" TargetMode="External"/><Relationship Id="rId12" Type="http://schemas.openxmlformats.org/officeDocument/2006/relationships/hyperlink" Target="https://www.youtube.com/watch?v=oX6I6vs1EFs" TargetMode="External"/><Relationship Id="rId17" Type="http://schemas.openxmlformats.org/officeDocument/2006/relationships/image" Target="../media/image35.png"/><Relationship Id="rId2" Type="http://schemas.openxmlformats.org/officeDocument/2006/relationships/hyperlink" Target="https://youtu.be/hoQbrx955-8" TargetMode="External"/><Relationship Id="rId16" Type="http://schemas.openxmlformats.org/officeDocument/2006/relationships/image" Target="../media/image34.jpeg"/><Relationship Id="rId20"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hyperlink" Target="https://www.youtube.com/watch?v=2KDJdDfaEHM" TargetMode="External"/><Relationship Id="rId11" Type="http://schemas.openxmlformats.org/officeDocument/2006/relationships/hyperlink" Target="https://www.youtube.com/user/yogaglo" TargetMode="External"/><Relationship Id="rId24" Type="http://schemas.openxmlformats.org/officeDocument/2006/relationships/image" Target="../media/image42.jpeg"/><Relationship Id="rId5" Type="http://schemas.openxmlformats.org/officeDocument/2006/relationships/hyperlink" Target="https://www.youtube.com/watch?v=3HVsDRjOHqU" TargetMode="External"/><Relationship Id="rId15" Type="http://schemas.openxmlformats.org/officeDocument/2006/relationships/image" Target="../media/image33.jpeg"/><Relationship Id="rId23" Type="http://schemas.openxmlformats.org/officeDocument/2006/relationships/image" Target="../media/image41.jpeg"/><Relationship Id="rId10" Type="http://schemas.openxmlformats.org/officeDocument/2006/relationships/hyperlink" Target="https://www.youtube.com/watch?v=NnN8ksvVRIQ" TargetMode="External"/><Relationship Id="rId19" Type="http://schemas.openxmlformats.org/officeDocument/2006/relationships/image" Target="../media/image37.jpeg"/><Relationship Id="rId4" Type="http://schemas.openxmlformats.org/officeDocument/2006/relationships/hyperlink" Target="https://www.youtube.com/watch?v=askyPISMogs" TargetMode="External"/><Relationship Id="rId9" Type="http://schemas.openxmlformats.org/officeDocument/2006/relationships/hyperlink" Target="https://www.youtube.com/watch?v=nj_bOz2aigQ" TargetMode="External"/><Relationship Id="rId14" Type="http://schemas.openxmlformats.org/officeDocument/2006/relationships/image" Target="../media/image32.jpeg"/><Relationship Id="rId22" Type="http://schemas.openxmlformats.org/officeDocument/2006/relationships/image" Target="../media/image40.jpeg"/></Relationships>
</file>

<file path=ppt/slides/_rels/slide25.xml.rels><?xml version="1.0" encoding="UTF-8" standalone="yes"?>
<Relationships xmlns="http://schemas.openxmlformats.org/package/2006/relationships"><Relationship Id="rId2" Type="http://schemas.openxmlformats.org/officeDocument/2006/relationships/hyperlink" Target="http://www.bodybuilding.com/fun/bmr_calculator.htm"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cdc.gov/obesity/data-and-statistics/adult-obesity-prevalence-maps.html" TargetMode="External"/><Relationship Id="rId7" Type="http://schemas.openxmlformats.org/officeDocument/2006/relationships/image" Target="../media/image46.png"/><Relationship Id="rId2" Type="http://schemas.openxmlformats.org/officeDocument/2006/relationships/hyperlink" Target="https://www.cdc.gov/obesity/data/prevalence-maps.html" TargetMode="External"/><Relationship Id="rId1" Type="http://schemas.openxmlformats.org/officeDocument/2006/relationships/slideLayout" Target="../slideLayouts/slideLayout7.xml"/><Relationship Id="rId6" Type="http://schemas.openxmlformats.org/officeDocument/2006/relationships/image" Target="../media/image45.tiff"/><Relationship Id="rId5" Type="http://schemas.openxmlformats.org/officeDocument/2006/relationships/image" Target="../media/image44.jpe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hyperlink" Target="http://www.dailymail.co.uk/femail/article-2927207/We-fat-Former-Biggest-Loser-contestants-admit-controversial-regained-weight-endure-lasting-health-issues.html" TargetMode="External"/><Relationship Id="rId2" Type="http://schemas.openxmlformats.org/officeDocument/2006/relationships/hyperlink" Target="https://healthyeater.com/biggest-loser-then-now" TargetMode="External"/><Relationship Id="rId1" Type="http://schemas.openxmlformats.org/officeDocument/2006/relationships/slideLayout" Target="../slideLayouts/slideLayout7.xml"/><Relationship Id="rId5" Type="http://schemas.openxmlformats.org/officeDocument/2006/relationships/image" Target="../media/image47.jpeg"/><Relationship Id="rId4" Type="http://schemas.openxmlformats.org/officeDocument/2006/relationships/hyperlink" Target="https://www.youtube.com/watch?v=DTlvDMBDIxQ"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4DWKf5RqU-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itunes.apple.com/us/podcast/big-change-the-film-podcast/id1093956175?mt=2" TargetMode="External"/><Relationship Id="rId2" Type="http://schemas.openxmlformats.org/officeDocument/2006/relationships/hyperlink" Target="https://www.youtube.com/channel/UCzFwW-13NfNBAtGbJxvJsQQ/videos"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PD1oIKnnjs" TargetMode="External"/><Relationship Id="rId2" Type="http://schemas.openxmlformats.org/officeDocument/2006/relationships/hyperlink" Target="https://www.forksoverknives.com/" TargetMode="External"/><Relationship Id="rId1" Type="http://schemas.openxmlformats.org/officeDocument/2006/relationships/slideLayout" Target="../slideLayouts/slideLayout2.xml"/><Relationship Id="rId5" Type="http://schemas.openxmlformats.org/officeDocument/2006/relationships/hyperlink" Target="https://www.youtube.com/watch?v=ove9b16OeR4" TargetMode="External"/><Relationship Id="rId4" Type="http://schemas.openxmlformats.org/officeDocument/2006/relationships/hyperlink" Target="https://humanlongevityfilm.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526"/>
            <a:ext cx="10889673" cy="2062103"/>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Almost everyone is on a diet </a:t>
            </a:r>
            <a:r>
              <a:rPr lang="mr-IN" altLang="x-none" sz="1600" dirty="0">
                <a:latin typeface="Arial" charset="0"/>
              </a:rPr>
              <a:t>–</a:t>
            </a:r>
            <a:r>
              <a:rPr lang="en-US" altLang="x-none" sz="1600" dirty="0">
                <a:latin typeface="Arial" charset="0"/>
              </a:rPr>
              <a:t> but most people fail to lose weight long term.</a:t>
            </a:r>
          </a:p>
          <a:p>
            <a:pPr lvl="0" eaLnBrk="0" fontAlgn="base" hangingPunct="0">
              <a:spcBef>
                <a:spcPct val="0"/>
              </a:spcBef>
              <a:spcAft>
                <a:spcPct val="0"/>
              </a:spcAft>
            </a:pPr>
            <a:r>
              <a:rPr lang="en-US" altLang="x-none" sz="1600" dirty="0">
                <a:latin typeface="Arial" charset="0"/>
              </a:rPr>
              <a:t>According to the data of American </a:t>
            </a:r>
            <a:r>
              <a:rPr lang="en-US" altLang="x-none" sz="1600" b="1" dirty="0">
                <a:solidFill>
                  <a:srgbClr val="0070C0"/>
                </a:solidFill>
                <a:latin typeface="Arial" charset="0"/>
              </a:rPr>
              <a:t>National Weight Control Registry</a:t>
            </a:r>
            <a:r>
              <a:rPr lang="en-US" altLang="x-none" sz="1600" dirty="0">
                <a:latin typeface="Arial" charset="0"/>
              </a:rPr>
              <a:t>, t</a:t>
            </a:r>
            <a:r>
              <a:rPr lang="x-none" altLang="x-none" sz="1600" dirty="0">
                <a:latin typeface="Arial" charset="0"/>
              </a:rPr>
              <a:t>he probability of </a:t>
            </a:r>
            <a:r>
              <a:rPr lang="en-US" altLang="x-none" sz="1600" dirty="0">
                <a:latin typeface="Arial" charset="0"/>
              </a:rPr>
              <a:t>losing 30+ </a:t>
            </a:r>
            <a:r>
              <a:rPr lang="en-US" altLang="x-none" sz="1600" dirty="0" err="1">
                <a:latin typeface="Arial" charset="0"/>
              </a:rPr>
              <a:t>lbs</a:t>
            </a:r>
            <a:r>
              <a:rPr lang="en-US" altLang="x-none" sz="1600" dirty="0">
                <a:latin typeface="Arial" charset="0"/>
              </a:rPr>
              <a:t> and keeping it off for just 1 year </a:t>
            </a:r>
            <a:r>
              <a:rPr lang="en-US" altLang="x-none" sz="1600" b="1" dirty="0">
                <a:solidFill>
                  <a:srgbClr val="0070C0"/>
                </a:solidFill>
                <a:latin typeface="Arial" charset="0"/>
              </a:rPr>
              <a:t>is less than </a:t>
            </a:r>
            <a:r>
              <a:rPr lang="x-none" altLang="x-none" sz="1600" b="1" dirty="0">
                <a:solidFill>
                  <a:srgbClr val="0070C0"/>
                </a:solidFill>
                <a:latin typeface="Arial" charset="0"/>
              </a:rPr>
              <a:t>1 in 10,000</a:t>
            </a:r>
            <a:r>
              <a:rPr lang="x-none" altLang="x-none" sz="1600" dirty="0">
                <a:latin typeface="Arial" charset="0"/>
              </a:rPr>
              <a:t>.</a:t>
            </a:r>
            <a:r>
              <a:rPr lang="en-US" altLang="x-none" sz="1600" dirty="0">
                <a:latin typeface="Arial" charset="0"/>
              </a:rPr>
              <a:t>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For 15 years I was failing too. I tried different approaches. Finally I started to succeed. </a:t>
            </a:r>
          </a:p>
          <a:p>
            <a:pPr lvl="0" eaLnBrk="0" fontAlgn="base" hangingPunct="0">
              <a:spcBef>
                <a:spcPct val="0"/>
              </a:spcBef>
              <a:spcAft>
                <a:spcPct val="0"/>
              </a:spcAft>
            </a:pPr>
            <a:r>
              <a:rPr lang="en-US" altLang="x-none" sz="1600" dirty="0">
                <a:latin typeface="Arial" charset="0"/>
              </a:rPr>
              <a:t>I slowly lost more than 60 </a:t>
            </a:r>
            <a:r>
              <a:rPr lang="en-US" altLang="x-none" sz="1600" dirty="0" err="1">
                <a:latin typeface="Arial" charset="0"/>
              </a:rPr>
              <a:t>lbs</a:t>
            </a:r>
            <a:r>
              <a:rPr lang="en-US" altLang="x-none" sz="1600" dirty="0">
                <a:latin typeface="Arial" charset="0"/>
              </a:rPr>
              <a:t> - I am definitely in “1 in 10,000” category mentioned above.</a:t>
            </a:r>
          </a:p>
          <a:p>
            <a:pPr lvl="0" eaLnBrk="0" fontAlgn="base" hangingPunct="0">
              <a:spcBef>
                <a:spcPct val="0"/>
              </a:spcBef>
              <a:spcAft>
                <a:spcPct val="0"/>
              </a:spcAft>
            </a:pPr>
            <a:r>
              <a:rPr lang="en-US" altLang="x-none" sz="1600" dirty="0">
                <a:latin typeface="Arial" charset="0"/>
              </a:rPr>
              <a:t>This presentation describes what really works (and what doesn’t).</a:t>
            </a:r>
          </a:p>
          <a:p>
            <a:pPr lvl="0" eaLnBrk="0" fontAlgn="base" hangingPunct="0">
              <a:spcBef>
                <a:spcPct val="0"/>
              </a:spcBef>
              <a:spcAft>
                <a:spcPct val="0"/>
              </a:spcAft>
            </a:pPr>
            <a:r>
              <a:rPr lang="en-US" altLang="x-none" sz="1600" dirty="0">
                <a:latin typeface="Arial" charset="0"/>
              </a:rPr>
              <a:t>And how to be healthy and live longer (like people in “Blue Zones” </a:t>
            </a:r>
            <a:r>
              <a:rPr lang="mr-IN" altLang="x-none" sz="1600" dirty="0">
                <a:latin typeface="Arial" charset="0"/>
              </a:rPr>
              <a:t>–</a:t>
            </a:r>
            <a:r>
              <a:rPr lang="en-US" altLang="x-none" sz="1600" dirty="0">
                <a:latin typeface="Arial" charset="0"/>
              </a:rPr>
              <a:t> later in this presentation).</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455" y="2496411"/>
            <a:ext cx="3198899" cy="372687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2646" y="2813182"/>
            <a:ext cx="4001870" cy="245448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55807" y="1074781"/>
            <a:ext cx="1967052" cy="5352524"/>
          </a:xfrm>
          <a:prstGeom prst="rect">
            <a:avLst/>
          </a:prstGeom>
        </p:spPr>
      </p:pic>
      <p:sp>
        <p:nvSpPr>
          <p:cNvPr id="6" name="TextBox 5"/>
          <p:cNvSpPr txBox="1"/>
          <p:nvPr/>
        </p:nvSpPr>
        <p:spPr>
          <a:xfrm>
            <a:off x="566029" y="6255890"/>
            <a:ext cx="1600823" cy="369332"/>
          </a:xfrm>
          <a:prstGeom prst="rect">
            <a:avLst/>
          </a:prstGeom>
          <a:noFill/>
        </p:spPr>
        <p:txBody>
          <a:bodyPr wrap="none" rtlCol="0">
            <a:spAutoFit/>
          </a:bodyPr>
          <a:lstStyle/>
          <a:p>
            <a:r>
              <a:rPr lang="en-US" dirty="0"/>
              <a:t>268 </a:t>
            </a:r>
            <a:r>
              <a:rPr lang="en-US" dirty="0" err="1"/>
              <a:t>lbs</a:t>
            </a:r>
            <a:r>
              <a:rPr lang="en-US" dirty="0"/>
              <a:t> in 2010</a:t>
            </a:r>
          </a:p>
        </p:txBody>
      </p:sp>
      <p:sp>
        <p:nvSpPr>
          <p:cNvPr id="7" name="TextBox 6"/>
          <p:cNvSpPr txBox="1"/>
          <p:nvPr/>
        </p:nvSpPr>
        <p:spPr>
          <a:xfrm>
            <a:off x="10038921" y="6427304"/>
            <a:ext cx="1600823" cy="369332"/>
          </a:xfrm>
          <a:prstGeom prst="rect">
            <a:avLst/>
          </a:prstGeom>
          <a:noFill/>
        </p:spPr>
        <p:txBody>
          <a:bodyPr wrap="none" rtlCol="0">
            <a:spAutoFit/>
          </a:bodyPr>
          <a:lstStyle/>
          <a:p>
            <a:r>
              <a:rPr lang="en-US" dirty="0"/>
              <a:t>208 </a:t>
            </a:r>
            <a:r>
              <a:rPr lang="en-US" dirty="0" err="1"/>
              <a:t>lbs</a:t>
            </a:r>
            <a:r>
              <a:rPr lang="en-US" dirty="0"/>
              <a:t> in 2017</a:t>
            </a:r>
          </a:p>
        </p:txBody>
      </p:sp>
    </p:spTree>
    <p:extLst>
      <p:ext uri="{BB962C8B-B14F-4D97-AF65-F5344CB8AC3E}">
        <p14:creationId xmlns:p14="http://schemas.microsoft.com/office/powerpoint/2010/main" val="78666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42678"/>
            <a:ext cx="10096836" cy="6555641"/>
          </a:xfrm>
          <a:prstGeom prst="rect">
            <a:avLst/>
          </a:prstGeom>
          <a:noFill/>
        </p:spPr>
        <p:txBody>
          <a:bodyPr wrap="square" rtlCol="0">
            <a:spAutoFit/>
          </a:bodyPr>
          <a:lstStyle/>
          <a:p>
            <a:r>
              <a:rPr lang="en-US" altLang="x-none" sz="2000" b="1" dirty="0">
                <a:latin typeface="Arial" charset="0"/>
              </a:rPr>
              <a:t>Notes:</a:t>
            </a:r>
            <a:br>
              <a:rPr lang="x-none" altLang="x-none" sz="2000" b="1" dirty="0">
                <a:latin typeface="Arial" charset="0"/>
              </a:rPr>
            </a:br>
            <a:r>
              <a:rPr lang="x-none" altLang="x-none" sz="1600" dirty="0">
                <a:latin typeface="Arial" charset="0"/>
              </a:rPr>
              <a:t>-- losing weight on </a:t>
            </a:r>
            <a:r>
              <a:rPr lang="x-none" altLang="x-none" sz="1600" b="1" dirty="0">
                <a:solidFill>
                  <a:srgbClr val="FF0000"/>
                </a:solidFill>
                <a:latin typeface="Arial" charset="0"/>
              </a:rPr>
              <a:t>"will power" doesn't work long term</a:t>
            </a:r>
            <a:r>
              <a:rPr lang="x-none" altLang="x-none" sz="1600" dirty="0">
                <a:latin typeface="Arial" charset="0"/>
              </a:rPr>
              <a:t> </a:t>
            </a:r>
            <a:endParaRPr lang="en-US" altLang="x-none" sz="1600" dirty="0">
              <a:latin typeface="Arial" charset="0"/>
            </a:endParaRPr>
          </a:p>
          <a:p>
            <a:r>
              <a:rPr lang="x-none" altLang="x-none" sz="1600" dirty="0">
                <a:latin typeface="Arial" charset="0"/>
              </a:rPr>
              <a:t>-- </a:t>
            </a:r>
            <a:r>
              <a:rPr lang="x-none" altLang="x-none" sz="1600" b="1" dirty="0">
                <a:solidFill>
                  <a:srgbClr val="FF0000"/>
                </a:solidFill>
                <a:latin typeface="Arial" charset="0"/>
              </a:rPr>
              <a:t>"eat less, exercise more" formula doesn't work long term</a:t>
            </a:r>
            <a:r>
              <a:rPr lang="x-none" altLang="x-none" sz="1600" dirty="0">
                <a:latin typeface="Arial" charset="0"/>
              </a:rPr>
              <a:t>: </a:t>
            </a:r>
            <a:br>
              <a:rPr lang="x-none" altLang="x-none" sz="1600" dirty="0">
                <a:latin typeface="Arial" charset="0"/>
              </a:rPr>
            </a:br>
            <a:r>
              <a:rPr lang="x-none" altLang="x-none" sz="1600" dirty="0">
                <a:latin typeface="Arial" charset="0"/>
              </a:rPr>
              <a:t>    -- eating less - causes metabolism slowdown and doesn't work long term for 95% </a:t>
            </a:r>
            <a:r>
              <a:rPr lang="x-none" altLang="x-none" sz="1600">
                <a:latin typeface="Arial" charset="0"/>
              </a:rPr>
              <a:t>of people</a:t>
            </a:r>
            <a:endParaRPr lang="en-US" altLang="x-none" sz="1600" dirty="0">
              <a:latin typeface="Arial" charset="0"/>
            </a:endParaRPr>
          </a:p>
          <a:p>
            <a:r>
              <a:rPr lang="en-US" altLang="x-none" sz="1600" dirty="0">
                <a:latin typeface="Arial" charset="0"/>
              </a:rPr>
              <a:t>       But ... </a:t>
            </a:r>
            <a:r>
              <a:rPr lang="x-none" altLang="x-none" sz="1600" b="1">
                <a:solidFill>
                  <a:srgbClr val="0070C0"/>
                </a:solidFill>
                <a:latin typeface="Arial" charset="0"/>
              </a:rPr>
              <a:t>intermitting</a:t>
            </a:r>
            <a:r>
              <a:rPr lang="en-US" altLang="x-none" sz="1600" b="1" dirty="0">
                <a:solidFill>
                  <a:srgbClr val="0070C0"/>
                </a:solidFill>
                <a:latin typeface="Arial" charset="0"/>
              </a:rPr>
              <a:t> fasting does NOT cause metabolism slowdown</a:t>
            </a:r>
            <a:r>
              <a:rPr lang="en-US" altLang="x-none" sz="1600" dirty="0">
                <a:latin typeface="Arial" charset="0"/>
              </a:rPr>
              <a:t> </a:t>
            </a:r>
            <a:br>
              <a:rPr lang="x-none" altLang="x-none" sz="1600" dirty="0">
                <a:latin typeface="Arial" charset="0"/>
              </a:rPr>
            </a:br>
            <a:r>
              <a:rPr lang="x-none" altLang="x-none" sz="1600" dirty="0">
                <a:latin typeface="Arial" charset="0"/>
              </a:rPr>
              <a:t>    -- exercise - contributes less than 5% (if any) if you consider </a:t>
            </a:r>
            <a:r>
              <a:rPr lang="x-none" altLang="x-none" sz="1600">
                <a:latin typeface="Arial" charset="0"/>
              </a:rPr>
              <a:t>long term</a:t>
            </a:r>
            <a:br>
              <a:rPr lang="x-none" altLang="x-none" sz="1600" dirty="0">
                <a:latin typeface="Arial" charset="0"/>
              </a:rPr>
            </a:br>
            <a:r>
              <a:rPr lang="x-none" altLang="x-none" sz="1600" dirty="0">
                <a:latin typeface="Arial" charset="0"/>
              </a:rPr>
              <a:t>-- </a:t>
            </a:r>
            <a:r>
              <a:rPr lang="x-none" altLang="x-none" sz="1600" b="1" dirty="0">
                <a:solidFill>
                  <a:srgbClr val="00B050"/>
                </a:solidFill>
                <a:latin typeface="Arial" charset="0"/>
              </a:rPr>
              <a:t>eat lots of vegetables</a:t>
            </a:r>
            <a:r>
              <a:rPr lang="x-none" altLang="x-none" sz="1600" dirty="0">
                <a:latin typeface="Arial" charset="0"/>
              </a:rPr>
              <a:t>. Find a way to add a big serving of salad / vegetables to each meal. </a:t>
            </a:r>
            <a:br>
              <a:rPr lang="x-none" altLang="x-none" sz="1600" dirty="0">
                <a:latin typeface="Arial" charset="0"/>
              </a:rPr>
            </a:br>
            <a:r>
              <a:rPr lang="x-none" altLang="x-none" sz="1600" dirty="0">
                <a:latin typeface="Arial" charset="0"/>
              </a:rPr>
              <a:t>   You can eat lots of cabbage, spinach, etc. </a:t>
            </a:r>
            <a:br>
              <a:rPr lang="x-none" altLang="x-none" sz="1600" dirty="0">
                <a:latin typeface="Arial" charset="0"/>
              </a:rPr>
            </a:br>
            <a:r>
              <a:rPr lang="en-US" altLang="x-none" sz="1600" dirty="0">
                <a:latin typeface="Arial" charset="0"/>
              </a:rPr>
              <a:t>-- </a:t>
            </a:r>
            <a:r>
              <a:rPr lang="en-US" altLang="x-none" sz="1600" b="1" dirty="0">
                <a:solidFill>
                  <a:srgbClr val="00B050"/>
                </a:solidFill>
                <a:latin typeface="Arial" charset="0"/>
              </a:rPr>
              <a:t>you don’t need extra protein from meat</a:t>
            </a:r>
            <a:r>
              <a:rPr lang="en-US" altLang="x-none" sz="1600" dirty="0">
                <a:latin typeface="Arial" charset="0"/>
              </a:rPr>
              <a:t>, etc. You get it from vegetables and beans.</a:t>
            </a:r>
          </a:p>
          <a:p>
            <a:r>
              <a:rPr lang="en-US" altLang="x-none" sz="1600" dirty="0">
                <a:latin typeface="Arial" charset="0"/>
              </a:rPr>
              <a:t>-- </a:t>
            </a:r>
            <a:r>
              <a:rPr lang="en-US" altLang="x-none" sz="1600" b="1" dirty="0">
                <a:solidFill>
                  <a:srgbClr val="00B050"/>
                </a:solidFill>
                <a:latin typeface="Arial" charset="0"/>
              </a:rPr>
              <a:t>you don’t need milk for calcium</a:t>
            </a:r>
            <a:r>
              <a:rPr lang="en-US" altLang="x-none" sz="1600" dirty="0">
                <a:latin typeface="Arial" charset="0"/>
              </a:rPr>
              <a:t>. In fact you should stay off milk products (or use only goat or sheep milk).</a:t>
            </a:r>
          </a:p>
          <a:p>
            <a:r>
              <a:rPr lang="en-US" altLang="x-none" sz="1600" dirty="0">
                <a:latin typeface="Arial" charset="0"/>
              </a:rPr>
              <a:t>-- </a:t>
            </a:r>
            <a:r>
              <a:rPr lang="en-US" altLang="x-none" sz="1600" b="1" dirty="0">
                <a:solidFill>
                  <a:srgbClr val="00B050"/>
                </a:solidFill>
                <a:latin typeface="Arial" charset="0"/>
              </a:rPr>
              <a:t>you don’t need vitamin pills</a:t>
            </a:r>
            <a:r>
              <a:rPr lang="en-US" altLang="x-none" sz="1600" dirty="0">
                <a:latin typeface="Arial" charset="0"/>
              </a:rPr>
              <a:t> </a:t>
            </a:r>
            <a:r>
              <a:rPr lang="mr-IN" altLang="x-none" sz="1600" dirty="0">
                <a:latin typeface="Arial" charset="0"/>
              </a:rPr>
              <a:t>–</a:t>
            </a:r>
            <a:r>
              <a:rPr lang="en-US" altLang="x-none" sz="1600" dirty="0">
                <a:latin typeface="Arial" charset="0"/>
              </a:rPr>
              <a:t> you will get everything from food. </a:t>
            </a:r>
            <a:br>
              <a:rPr lang="x-none" altLang="x-none" sz="1600" dirty="0">
                <a:latin typeface="Arial" charset="0"/>
              </a:rPr>
            </a:br>
            <a:r>
              <a:rPr lang="en-US" altLang="x-none" sz="1600" dirty="0">
                <a:latin typeface="Arial" charset="0"/>
              </a:rPr>
              <a:t>   (you do need some sun for vitamin D, and you need vitamin B12 supplements)</a:t>
            </a:r>
          </a:p>
          <a:p>
            <a:r>
              <a:rPr lang="x-none" altLang="x-none" sz="1600" dirty="0">
                <a:latin typeface="Arial" charset="0"/>
              </a:rPr>
              <a:t>-- </a:t>
            </a:r>
            <a:r>
              <a:rPr lang="x-none" altLang="x-none" sz="1600" b="1" dirty="0">
                <a:solidFill>
                  <a:srgbClr val="FF0000"/>
                </a:solidFill>
                <a:latin typeface="Arial" charset="0"/>
              </a:rPr>
              <a:t>eating snacks between meals is bad</a:t>
            </a:r>
            <a:r>
              <a:rPr lang="x-none" altLang="x-none" sz="1600" dirty="0">
                <a:latin typeface="Arial" charset="0"/>
              </a:rPr>
              <a:t>. You should </a:t>
            </a:r>
            <a:r>
              <a:rPr lang="en-US" altLang="x-none" sz="1600" dirty="0">
                <a:latin typeface="Arial" charset="0"/>
              </a:rPr>
              <a:t>eat </a:t>
            </a:r>
            <a:r>
              <a:rPr lang="x-none" altLang="x-none" sz="1600" dirty="0">
                <a:latin typeface="Arial" charset="0"/>
              </a:rPr>
              <a:t>at maximum 3 times per day. </a:t>
            </a:r>
            <a:br>
              <a:rPr lang="x-none" altLang="x-none" sz="1600" dirty="0">
                <a:latin typeface="Arial" charset="0"/>
              </a:rPr>
            </a:br>
            <a:r>
              <a:rPr lang="x-none" altLang="x-none" sz="1600" dirty="0">
                <a:latin typeface="Arial" charset="0"/>
              </a:rPr>
              <a:t>   </a:t>
            </a:r>
            <a:r>
              <a:rPr lang="en-US" altLang="x-none" sz="1600" dirty="0">
                <a:latin typeface="Arial" charset="0"/>
              </a:rPr>
              <a:t>S</a:t>
            </a:r>
            <a:r>
              <a:rPr lang="x-none" altLang="x-none" sz="1600" dirty="0">
                <a:latin typeface="Arial" charset="0"/>
              </a:rPr>
              <a:t>nacks are more harmful than eating big meals. </a:t>
            </a:r>
            <a:br>
              <a:rPr lang="x-none" altLang="x-none" sz="1600" dirty="0">
                <a:latin typeface="Arial" charset="0"/>
              </a:rPr>
            </a:br>
            <a:r>
              <a:rPr lang="x-none" altLang="x-none" sz="1600" dirty="0">
                <a:latin typeface="Arial" charset="0"/>
              </a:rPr>
              <a:t>   It is very important to </a:t>
            </a:r>
            <a:r>
              <a:rPr lang="x-none" altLang="x-none" sz="1600" b="1" dirty="0">
                <a:solidFill>
                  <a:srgbClr val="FF0000"/>
                </a:solidFill>
                <a:latin typeface="Arial" charset="0"/>
              </a:rPr>
              <a:t>avoid snacking between meals</a:t>
            </a:r>
            <a:r>
              <a:rPr lang="x-none" altLang="x-none" sz="1600" dirty="0">
                <a:latin typeface="Arial" charset="0"/>
              </a:rPr>
              <a:t> - to allow insulin levels to decrease. </a:t>
            </a:r>
            <a:br>
              <a:rPr lang="x-none" altLang="x-none" sz="1600" dirty="0">
                <a:latin typeface="Arial" charset="0"/>
              </a:rPr>
            </a:br>
            <a:r>
              <a:rPr lang="x-none" altLang="x-none" sz="1600" dirty="0">
                <a:latin typeface="Arial" charset="0"/>
              </a:rPr>
              <a:t>   - </a:t>
            </a:r>
            <a:r>
              <a:rPr lang="x-none" altLang="x-none" sz="1600" dirty="0">
                <a:latin typeface="Arial" charset="0"/>
                <a:hlinkClick r:id="rId2"/>
              </a:rPr>
              <a:t>https://intensivedietarymanagement.com/perils-snacking-hormonal-obesity-xiii/</a:t>
            </a:r>
            <a:r>
              <a:rPr lang="x-none" altLang="x-none" sz="1600" dirty="0">
                <a:latin typeface="Arial" charset="0"/>
              </a:rPr>
              <a:t> </a:t>
            </a:r>
            <a:br>
              <a:rPr lang="x-none" altLang="x-none" sz="1600" dirty="0">
                <a:latin typeface="Arial" charset="0"/>
              </a:rPr>
            </a:br>
            <a:r>
              <a:rPr lang="x-none" altLang="x-none" sz="1600">
                <a:latin typeface="Arial" charset="0"/>
              </a:rPr>
              <a:t>- </a:t>
            </a:r>
            <a:r>
              <a:rPr lang="x-none" altLang="x-none" sz="1600" b="1">
                <a:solidFill>
                  <a:srgbClr val="FF0000"/>
                </a:solidFill>
                <a:latin typeface="Arial" charset="0"/>
              </a:rPr>
              <a:t>intermittent fasting</a:t>
            </a:r>
            <a:r>
              <a:rPr lang="x-none" altLang="x-none" sz="1600">
                <a:latin typeface="Arial" charset="0"/>
              </a:rPr>
              <a:t> works</a:t>
            </a:r>
            <a:r>
              <a:rPr lang="en-US" altLang="x-none" sz="1600" dirty="0">
                <a:latin typeface="Arial" charset="0"/>
              </a:rPr>
              <a:t> (make long pauses between meals)</a:t>
            </a:r>
          </a:p>
          <a:p>
            <a:r>
              <a:rPr lang="x-none" altLang="x-none" sz="1600">
                <a:latin typeface="Arial" charset="0"/>
              </a:rPr>
              <a:t>  </a:t>
            </a:r>
            <a:r>
              <a:rPr lang="en-US" altLang="x-none" sz="1600" b="1" dirty="0">
                <a:solidFill>
                  <a:srgbClr val="FF0000"/>
                </a:solidFill>
                <a:latin typeface="Arial" charset="0"/>
              </a:rPr>
              <a:t>intermittent fasting</a:t>
            </a:r>
            <a:r>
              <a:rPr lang="en-US" altLang="x-none" sz="1600" dirty="0">
                <a:latin typeface="Arial" charset="0"/>
              </a:rPr>
              <a:t> </a:t>
            </a:r>
            <a:r>
              <a:rPr lang="x-none" altLang="x-none" sz="1600">
                <a:latin typeface="Arial" charset="0"/>
              </a:rPr>
              <a:t>does</a:t>
            </a:r>
            <a:r>
              <a:rPr lang="en-US" altLang="x-none" sz="1600" dirty="0">
                <a:latin typeface="Arial" charset="0"/>
              </a:rPr>
              <a:t> NOT </a:t>
            </a:r>
            <a:r>
              <a:rPr lang="x-none" altLang="x-none" sz="1600">
                <a:latin typeface="Arial" charset="0"/>
              </a:rPr>
              <a:t>cause </a:t>
            </a:r>
            <a:r>
              <a:rPr lang="x-none" altLang="x-none" sz="1600" dirty="0">
                <a:latin typeface="Arial" charset="0"/>
              </a:rPr>
              <a:t>metabolic slowdown</a:t>
            </a:r>
            <a:r>
              <a:rPr lang="x-none" altLang="x-none" sz="1600">
                <a:latin typeface="Arial" charset="0"/>
              </a:rPr>
              <a:t>. </a:t>
            </a:r>
            <a:endParaRPr lang="en-US" altLang="x-none" sz="1600" dirty="0">
              <a:latin typeface="Arial" charset="0"/>
            </a:endParaRPr>
          </a:p>
          <a:p>
            <a:r>
              <a:rPr lang="en-US" altLang="x-none" sz="1600" dirty="0">
                <a:latin typeface="Arial" charset="0"/>
              </a:rPr>
              <a:t>   It doesn’t make you hungry. You feel energetic, alert, and focused.</a:t>
            </a:r>
          </a:p>
          <a:p>
            <a:r>
              <a:rPr lang="en-US" altLang="x-none" sz="1600" dirty="0">
                <a:latin typeface="Arial" charset="0"/>
              </a:rPr>
              <a:t>- </a:t>
            </a:r>
            <a:r>
              <a:rPr lang="x-none" altLang="x-none" sz="1600" dirty="0">
                <a:latin typeface="Arial" charset="0"/>
              </a:rPr>
              <a:t>Note (important!) - </a:t>
            </a:r>
            <a:r>
              <a:rPr lang="x-none" altLang="x-none" sz="1600" b="1" dirty="0">
                <a:solidFill>
                  <a:srgbClr val="FF0000"/>
                </a:solidFill>
                <a:latin typeface="Arial" charset="0"/>
              </a:rPr>
              <a:t>the world record in long fasting is 382 days</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3"/>
              </a:rPr>
              <a:t>http://www.ncbi.nlm.nih.gov/pmc/articles/PMC2495396/</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4"/>
              </a:rPr>
              <a:t>https://www.ncbi.nlm.nih.gov/pmc/articles/PMC2495396/pdf/postmedj00315-0056.pdf</a:t>
            </a:r>
            <a:r>
              <a:rPr lang="x-none" altLang="x-none" sz="1600" dirty="0">
                <a:latin typeface="Arial" charset="0"/>
              </a:rPr>
              <a:t> </a:t>
            </a:r>
            <a:r>
              <a:rPr lang="x-none" altLang="x-none" sz="1600">
                <a:latin typeface="Arial" charset="0"/>
              </a:rPr>
              <a:t>- </a:t>
            </a:r>
            <a:endParaRPr lang="en-US" altLang="x-none" sz="1600" dirty="0">
              <a:latin typeface="Arial" charset="0"/>
            </a:endParaRPr>
          </a:p>
          <a:p>
            <a:r>
              <a:rPr lang="x-none" altLang="x-none" sz="1600">
                <a:latin typeface="Arial" charset="0"/>
              </a:rPr>
              <a:t>You </a:t>
            </a:r>
            <a:r>
              <a:rPr lang="x-none" altLang="x-none" sz="1600" b="1" dirty="0">
                <a:solidFill>
                  <a:srgbClr val="FF0000"/>
                </a:solidFill>
                <a:latin typeface="Arial" charset="0"/>
              </a:rPr>
              <a:t>need to have long periods of not-eating</a:t>
            </a:r>
            <a:r>
              <a:rPr lang="x-none" altLang="x-none" sz="1600" dirty="0">
                <a:latin typeface="Arial" charset="0"/>
              </a:rPr>
              <a:t> to allow body to lose weight. </a:t>
            </a:r>
            <a:br>
              <a:rPr lang="x-none" altLang="x-none" sz="1600" dirty="0">
                <a:latin typeface="Arial" charset="0"/>
              </a:rPr>
            </a:br>
            <a:r>
              <a:rPr lang="x-none" altLang="x-none" sz="1600" dirty="0">
                <a:latin typeface="Arial" charset="0"/>
              </a:rPr>
              <a:t>Recommended lengths of regular fasting are </a:t>
            </a:r>
            <a:r>
              <a:rPr lang="en-US" altLang="x-none" sz="1600" dirty="0">
                <a:latin typeface="Arial" charset="0"/>
              </a:rPr>
              <a:t>anywhere between </a:t>
            </a:r>
            <a:r>
              <a:rPr lang="x-none" altLang="x-none" sz="1600" dirty="0">
                <a:latin typeface="Arial" charset="0"/>
              </a:rPr>
              <a:t>12 hours to several days. </a:t>
            </a:r>
            <a:br>
              <a:rPr lang="x-none" altLang="x-none" sz="1600" dirty="0">
                <a:latin typeface="Arial" charset="0"/>
              </a:rPr>
            </a:br>
            <a:r>
              <a:rPr lang="x-none" altLang="x-none" sz="1600" dirty="0">
                <a:latin typeface="Arial" charset="0"/>
              </a:rPr>
              <a:t>- </a:t>
            </a:r>
            <a:r>
              <a:rPr lang="x-none" altLang="x-none" sz="1600" dirty="0">
                <a:latin typeface="Arial" charset="0"/>
                <a:hlinkClick r:id="rId5"/>
              </a:rPr>
              <a:t>https://intensivedietarymanagement.com/fasting-regimens-part-6/</a:t>
            </a:r>
            <a:r>
              <a:rPr lang="x-none" altLang="x-none" sz="1600" dirty="0">
                <a:latin typeface="Arial" charset="0"/>
              </a:rPr>
              <a:t> - </a:t>
            </a:r>
            <a:br>
              <a:rPr lang="x-none" altLang="x-none" sz="1600" dirty="0">
                <a:latin typeface="Arial" charset="0"/>
              </a:rPr>
            </a:br>
            <a:r>
              <a:rPr lang="x-none" altLang="x-none" sz="1600" dirty="0">
                <a:latin typeface="Arial" charset="0"/>
              </a:rPr>
              <a:t>- </a:t>
            </a:r>
            <a:r>
              <a:rPr lang="x-none" altLang="x-none" sz="1600" dirty="0">
                <a:latin typeface="Arial" charset="0"/>
                <a:hlinkClick r:id="rId6"/>
              </a:rPr>
              <a:t>https://intensivedietarymanagement.com/longer-fasting-regimens-part-7/</a:t>
            </a:r>
            <a:r>
              <a:rPr lang="x-none" altLang="x-none" sz="1600" dirty="0">
                <a:latin typeface="Arial" charset="0"/>
              </a:rPr>
              <a:t> -</a:t>
            </a:r>
            <a:r>
              <a:rPr lang="en-US" altLang="x-none" sz="1600" dirty="0">
                <a:latin typeface="Arial" charset="0"/>
              </a:rPr>
              <a:t> </a:t>
            </a:r>
            <a:endParaRPr lang="en-US" sz="1600" dirty="0"/>
          </a:p>
        </p:txBody>
      </p:sp>
      <p:pic>
        <p:nvPicPr>
          <p:cNvPr id="3" name="Picture 2">
            <a:extLst>
              <a:ext uri="{FF2B5EF4-FFF2-40B4-BE49-F238E27FC236}">
                <a16:creationId xmlns:a16="http://schemas.microsoft.com/office/drawing/2014/main" id="{5CB1A6A3-7531-304A-BB45-3E4691C9D6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44000" y="3149583"/>
            <a:ext cx="3048000" cy="1714500"/>
          </a:xfrm>
          <a:prstGeom prst="rect">
            <a:avLst/>
          </a:prstGeom>
        </p:spPr>
      </p:pic>
      <p:sp>
        <p:nvSpPr>
          <p:cNvPr id="4" name="Right Arrow 3">
            <a:extLst>
              <a:ext uri="{FF2B5EF4-FFF2-40B4-BE49-F238E27FC236}">
                <a16:creationId xmlns:a16="http://schemas.microsoft.com/office/drawing/2014/main" id="{C3B3FC1A-E050-A84B-AB07-4AE52C678591}"/>
              </a:ext>
            </a:extLst>
          </p:cNvPr>
          <p:cNvSpPr/>
          <p:nvPr/>
        </p:nvSpPr>
        <p:spPr>
          <a:xfrm rot="20294715">
            <a:off x="7462684" y="4291777"/>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78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04800" y="555628"/>
            <a:ext cx="878020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b="0" i="0" u="none" strike="noStrike" cap="none" normalizeH="0" baseline="0" dirty="0">
                <a:ln>
                  <a:noFill/>
                </a:ln>
                <a:solidFill>
                  <a:schemeClr val="tx1"/>
                </a:solidFill>
                <a:effectLst/>
                <a:latin typeface="Arial" charset="0"/>
              </a:rPr>
              <a:t>Notes:</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damaged metabolism (even </a:t>
            </a:r>
            <a:r>
              <a:rPr kumimoji="0" lang="en-US" altLang="x-none" b="0" i="0" u="none" strike="noStrike" cap="none" normalizeH="0" baseline="0" dirty="0">
                <a:ln>
                  <a:noFill/>
                </a:ln>
                <a:solidFill>
                  <a:schemeClr val="tx1"/>
                </a:solidFill>
                <a:effectLst/>
                <a:latin typeface="Arial" charset="0"/>
              </a:rPr>
              <a:t>type-2 </a:t>
            </a:r>
            <a:r>
              <a:rPr kumimoji="0" lang="x-none" altLang="x-none" b="0" i="0" u="none" strike="noStrike" cap="none" normalizeH="0" baseline="0" dirty="0">
                <a:ln>
                  <a:noFill/>
                </a:ln>
                <a:solidFill>
                  <a:schemeClr val="tx1"/>
                </a:solidFill>
                <a:effectLst/>
                <a:latin typeface="Arial" charset="0"/>
              </a:rPr>
              <a:t>diabetes) </a:t>
            </a:r>
            <a:r>
              <a:rPr kumimoji="0" lang="x-none" altLang="x-none" b="1" i="0" u="none" strike="noStrike" cap="none" normalizeH="0" baseline="0" dirty="0">
                <a:ln>
                  <a:noFill/>
                </a:ln>
                <a:solidFill>
                  <a:srgbClr val="FF0000"/>
                </a:solidFill>
                <a:effectLst/>
                <a:latin typeface="Arial" charset="0"/>
              </a:rPr>
              <a:t>can be reversed in just 2 weeks</a:t>
            </a:r>
            <a:r>
              <a:rPr kumimoji="0" lang="x-none" altLang="x-none" b="0" i="0" u="none" strike="noStrike" cap="none" normalizeH="0" baseline="0" dirty="0">
                <a:ln>
                  <a:noFill/>
                </a:ln>
                <a:solidFill>
                  <a:schemeClr val="tx1"/>
                </a:solidFill>
                <a:effectLst/>
                <a:latin typeface="Arial" charset="0"/>
              </a:rPr>
              <a:t> </a:t>
            </a:r>
            <a:br>
              <a:rPr kumimoji="0" lang="x-none" altLang="x-none" b="0" i="0" u="none" strike="noStrike" cap="none" normalizeH="0" baseline="0">
                <a:ln>
                  <a:noFill/>
                </a:ln>
                <a:solidFill>
                  <a:schemeClr val="tx1"/>
                </a:solidFill>
                <a:effectLst/>
                <a:latin typeface="Arial" charset="0"/>
              </a:rPr>
            </a:br>
            <a:r>
              <a:rPr kumimoji="0" lang="en-US" altLang="x-none" b="0" i="0" u="none" strike="noStrike" cap="none" normalizeH="0" baseline="0" dirty="0">
                <a:ln>
                  <a:noFill/>
                </a:ln>
                <a:solidFill>
                  <a:schemeClr val="tx1"/>
                </a:solidFill>
                <a:effectLst/>
                <a:latin typeface="Arial" charset="0"/>
              </a:rPr>
              <a:t>   </a:t>
            </a:r>
            <a:r>
              <a:rPr kumimoji="0" lang="x-none" altLang="x-none" b="0" i="0" u="none" strike="noStrike" cap="none" normalizeH="0" baseline="0">
                <a:ln>
                  <a:noFill/>
                </a:ln>
                <a:solidFill>
                  <a:schemeClr val="tx1"/>
                </a:solidFill>
                <a:effectLst/>
                <a:latin typeface="Arial" charset="0"/>
              </a:rPr>
              <a:t>using </a:t>
            </a:r>
            <a:r>
              <a:rPr kumimoji="0" lang="x-none" altLang="x-none" b="0" i="0" u="none" strike="noStrike" cap="none" normalizeH="0" baseline="0" dirty="0">
                <a:ln>
                  <a:noFill/>
                </a:ln>
                <a:solidFill>
                  <a:schemeClr val="tx1"/>
                </a:solidFill>
                <a:effectLst/>
                <a:latin typeface="Arial" charset="0"/>
              </a:rPr>
              <a:t>natural eating (no sugar, no flower, etc. - only natural foods</a:t>
            </a:r>
            <a:r>
              <a:rPr kumimoji="0" lang="x-none" altLang="x-none" b="0" i="0" u="none" strike="noStrike" cap="none" normalizeH="0" baseline="0">
                <a:ln>
                  <a:noFill/>
                </a:ln>
                <a:solidFill>
                  <a:schemeClr val="tx1"/>
                </a:solidFill>
                <a:effectLst/>
                <a:latin typeface="Arial" charset="0"/>
              </a:rPr>
              <a:t>)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dirty="0">
                <a:latin typeface="Arial" charset="0"/>
              </a:rPr>
              <a:t>   </a:t>
            </a:r>
            <a:r>
              <a:rPr kumimoji="0" lang="x-none" altLang="x-none" b="0" i="0" u="none" strike="noStrike" cap="none" normalizeH="0" baseline="0">
                <a:ln>
                  <a:noFill/>
                </a:ln>
                <a:solidFill>
                  <a:schemeClr val="tx1"/>
                </a:solidFill>
                <a:effectLst/>
                <a:latin typeface="Arial" charset="0"/>
              </a:rPr>
              <a:t>plus </a:t>
            </a:r>
            <a:r>
              <a:rPr kumimoji="0" lang="x-none" altLang="x-none" b="0" i="0" u="none" strike="noStrike" cap="none" normalizeH="0" baseline="0" dirty="0">
                <a:ln>
                  <a:noFill/>
                </a:ln>
                <a:solidFill>
                  <a:schemeClr val="tx1"/>
                </a:solidFill>
                <a:effectLst/>
                <a:latin typeface="Arial" charset="0"/>
              </a:rPr>
              <a:t>some fasting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dirty="0">
                <a:ln>
                  <a:noFill/>
                </a:ln>
                <a:solidFill>
                  <a:srgbClr val="FF0000"/>
                </a:solidFill>
                <a:effectLst/>
                <a:latin typeface="Arial" charset="0"/>
              </a:rPr>
              <a:t>removing stress</a:t>
            </a:r>
            <a:r>
              <a:rPr kumimoji="0" lang="x-none" altLang="x-none" b="0" i="0" u="none" strike="noStrike" cap="none" normalizeH="0" baseline="0" dirty="0">
                <a:ln>
                  <a:noFill/>
                </a:ln>
                <a:solidFill>
                  <a:schemeClr val="tx1"/>
                </a:solidFill>
                <a:effectLst/>
                <a:latin typeface="Arial" charset="0"/>
              </a:rPr>
              <a:t> and oscillating between activity and </a:t>
            </a:r>
            <a:r>
              <a:rPr kumimoji="0" lang="x-none" altLang="x-none" b="1" i="0" u="none" strike="noStrike" cap="none" normalizeH="0" baseline="0" dirty="0">
                <a:ln>
                  <a:noFill/>
                </a:ln>
                <a:solidFill>
                  <a:srgbClr val="FF0000"/>
                </a:solidFill>
                <a:effectLst/>
                <a:latin typeface="Arial" charset="0"/>
              </a:rPr>
              <a:t>rest is </a:t>
            </a:r>
            <a:r>
              <a:rPr kumimoji="0" lang="x-none" altLang="x-none" b="1" i="0" u="none" strike="noStrike" cap="none" normalizeH="0" baseline="0">
                <a:ln>
                  <a:noFill/>
                </a:ln>
                <a:solidFill>
                  <a:srgbClr val="FF0000"/>
                </a:solidFill>
                <a:effectLst/>
                <a:latin typeface="Arial" charset="0"/>
              </a:rPr>
              <a:t>very important</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a:ln>
                  <a:noFill/>
                </a:ln>
                <a:solidFill>
                  <a:srgbClr val="FF0000"/>
                </a:solidFill>
                <a:effectLst/>
                <a:latin typeface="Arial" charset="0"/>
              </a:rPr>
              <a:t>inner work</a:t>
            </a:r>
            <a:endParaRPr kumimoji="0" lang="en-US" altLang="x-none"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 </a:t>
            </a:r>
            <a:r>
              <a:rPr kumimoji="0" lang="x-none" altLang="x-none" sz="1600" b="0" i="0" u="none" strike="noStrike" cap="none" normalizeH="0" baseline="0" dirty="0">
                <a:ln>
                  <a:noFill/>
                </a:ln>
                <a:solidFill>
                  <a:schemeClr val="tx1"/>
                </a:solidFill>
                <a:effectLst/>
                <a:latin typeface="Arial" charset="0"/>
              </a:rPr>
              <a:t>took the course "</a:t>
            </a:r>
            <a:r>
              <a:rPr kumimoji="0" lang="x-none" altLang="x-none" sz="1600" b="1" i="0" u="none" strike="noStrike" cap="none" normalizeH="0" baseline="0" dirty="0">
                <a:ln>
                  <a:noFill/>
                </a:ln>
                <a:solidFill>
                  <a:srgbClr val="0070C0"/>
                </a:solidFill>
                <a:effectLst/>
                <a:latin typeface="Arial" charset="0"/>
              </a:rPr>
              <a:t>Bright Line Healing</a:t>
            </a:r>
            <a:r>
              <a:rPr kumimoji="0" lang="x-none" altLang="x-none" sz="1600" b="0" i="0" u="none" strike="noStrike" cap="none" normalizeH="0" baseline="0" dirty="0">
                <a:ln>
                  <a:noFill/>
                </a:ln>
                <a:solidFill>
                  <a:schemeClr val="tx1"/>
                </a:solidFill>
                <a:effectLst/>
                <a:latin typeface="Arial" charset="0"/>
              </a:rPr>
              <a:t>", which is associated with "</a:t>
            </a:r>
            <a:r>
              <a:rPr kumimoji="0" lang="x-none" altLang="x-none" sz="1600" b="1" i="0" u="none" strike="noStrike" cap="none" normalizeH="0" baseline="0" dirty="0">
                <a:ln>
                  <a:noFill/>
                </a:ln>
                <a:solidFill>
                  <a:srgbClr val="0070C0"/>
                </a:solidFill>
                <a:effectLst/>
                <a:latin typeface="Arial" charset="0"/>
              </a:rPr>
              <a:t>Bright Line Eating</a:t>
            </a:r>
            <a:r>
              <a:rPr kumimoji="0" lang="x-none" altLang="x-none" sz="1600" b="0" i="0" u="none" strike="noStrike" cap="none" normalizeH="0" baseline="0" dirty="0">
                <a:ln>
                  <a:noFill/>
                </a:ln>
                <a:solidFill>
                  <a:schemeClr val="tx1"/>
                </a:solidFill>
                <a:effectLst/>
                <a:latin typeface="Arial" charset="0"/>
              </a:rPr>
              <a:t>".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Basic </a:t>
            </a:r>
            <a:r>
              <a:rPr kumimoji="0" lang="x-none" altLang="x-none" sz="1600" b="0" i="0" u="none" strike="noStrike" cap="none" normalizeH="0" baseline="0" dirty="0">
                <a:ln>
                  <a:noFill/>
                </a:ln>
                <a:solidFill>
                  <a:schemeClr val="tx1"/>
                </a:solidFill>
                <a:effectLst/>
                <a:latin typeface="Arial" charset="0"/>
              </a:rPr>
              <a:t>approach - remove judgement and shame, love yourself unconditionally</a:t>
            </a:r>
            <a:r>
              <a:rPr kumimoji="0" lang="en-US" altLang="x-none" sz="1600" b="0" i="0" u="none" strike="noStrike" cap="none" normalizeH="0" baseline="0" dirty="0">
                <a:ln>
                  <a:noFill/>
                </a:ln>
                <a:solidFill>
                  <a:schemeClr val="tx1"/>
                </a:solidFill>
                <a:effectLst/>
                <a:latin typeface="Arial" charset="0"/>
              </a:rPr>
              <a:t> as you are</a:t>
            </a:r>
            <a:r>
              <a:rPr kumimoji="0" lang="x-none" altLang="x-none" sz="1600" b="0" i="0" u="none" strike="noStrike" cap="none" normalizeH="0" baseline="0" dirty="0">
                <a:ln>
                  <a:noFill/>
                </a:ln>
                <a:solidFill>
                  <a:schemeClr val="tx1"/>
                </a:solidFill>
                <a:effectLst/>
                <a:latin typeface="Arial" charset="0"/>
              </a:rPr>
              <a:t>.</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Talk </a:t>
            </a:r>
            <a:r>
              <a:rPr kumimoji="0" lang="x-none" altLang="x-none" sz="1600" b="0" i="0" u="none" strike="noStrike" cap="none" normalizeH="0" baseline="0" dirty="0">
                <a:ln>
                  <a:noFill/>
                </a:ln>
                <a:solidFill>
                  <a:schemeClr val="tx1"/>
                </a:solidFill>
                <a:effectLst/>
                <a:latin typeface="Arial" charset="0"/>
              </a:rPr>
              <a:t>to your compulsion as it is a small child inside of you.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No </a:t>
            </a:r>
            <a:r>
              <a:rPr kumimoji="0" lang="x-none" altLang="x-none" sz="1600" b="0" i="0" u="none" strike="noStrike" cap="none" normalizeH="0" baseline="0" dirty="0">
                <a:ln>
                  <a:noFill/>
                </a:ln>
                <a:solidFill>
                  <a:schemeClr val="tx1"/>
                </a:solidFill>
                <a:effectLst/>
                <a:latin typeface="Arial" charset="0"/>
              </a:rPr>
              <a:t>accusations, no blame, no guilt, no war.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Instead </a:t>
            </a:r>
            <a:r>
              <a:rPr kumimoji="0" lang="x-none" altLang="x-none" sz="1600" b="0" i="0" u="none" strike="noStrike" cap="none" normalizeH="0" baseline="0" dirty="0">
                <a:ln>
                  <a:noFill/>
                </a:ln>
                <a:solidFill>
                  <a:schemeClr val="tx1"/>
                </a:solidFill>
                <a:effectLst/>
                <a:latin typeface="Arial" charset="0"/>
              </a:rPr>
              <a:t>- love, care, game, humor, patience. </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lang="en-US" altLang="x-none" sz="1600" dirty="0">
                <a:latin typeface="Arial" charset="0"/>
              </a:rPr>
              <a:t>A</a:t>
            </a:r>
            <a:r>
              <a:rPr kumimoji="0" lang="x-none" altLang="x-none" sz="1600" b="0" i="0" u="none" strike="noStrike" cap="none" normalizeH="0" baseline="0">
                <a:ln>
                  <a:noFill/>
                </a:ln>
                <a:solidFill>
                  <a:schemeClr val="tx1"/>
                </a:solidFill>
                <a:effectLst/>
                <a:latin typeface="Arial" charset="0"/>
              </a:rPr>
              <a:t>wareness</a:t>
            </a:r>
            <a:r>
              <a:rPr kumimoji="0" lang="x-none" altLang="x-none" sz="1600" b="0" i="0" u="none" strike="noStrike" cap="none" normalizeH="0" baseline="0" dirty="0">
                <a:ln>
                  <a:noFill/>
                </a:ln>
                <a:solidFill>
                  <a:schemeClr val="tx1"/>
                </a:solidFill>
                <a:effectLst/>
                <a:latin typeface="Arial" charset="0"/>
              </a:rPr>
              <a:t>, surrender, forgiveness</a:t>
            </a:r>
            <a:r>
              <a:rPr kumimoji="0" lang="x-none" altLang="x-none" sz="1600" b="0" i="0" u="none" strike="noStrike" cap="none" normalizeH="0" baseline="0">
                <a:ln>
                  <a:noFill/>
                </a:ln>
                <a:solidFill>
                  <a:schemeClr val="tx1"/>
                </a:solidFill>
                <a:effectLst/>
                <a:latin typeface="Arial" charset="0"/>
              </a:rPr>
              <a:t>, connection</a:t>
            </a:r>
            <a:r>
              <a:rPr lang="en-US" altLang="x-none" sz="1600" dirty="0">
                <a:latin typeface="Arial" charset="0"/>
              </a:rPr>
              <a:t>.</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This </a:t>
            </a:r>
            <a:r>
              <a:rPr kumimoji="0" lang="x-none" altLang="x-none" sz="1600" b="0" i="0" u="none" strike="noStrike" cap="none" normalizeH="0" baseline="0" dirty="0">
                <a:ln>
                  <a:noFill/>
                </a:ln>
                <a:solidFill>
                  <a:schemeClr val="tx1"/>
                </a:solidFill>
                <a:effectLst/>
                <a:latin typeface="Arial" charset="0"/>
              </a:rPr>
              <a:t>is best explained by </a:t>
            </a:r>
            <a:r>
              <a:rPr kumimoji="0" lang="x-none" altLang="x-none" sz="1600" b="1" i="0" u="none" strike="noStrike" cap="none" normalizeH="0" baseline="0">
                <a:ln>
                  <a:noFill/>
                </a:ln>
                <a:solidFill>
                  <a:srgbClr val="FF0000"/>
                </a:solidFill>
                <a:effectLst/>
                <a:latin typeface="Arial" charset="0"/>
              </a:rPr>
              <a:t>Mary O'Malley</a:t>
            </a:r>
            <a:endParaRPr kumimoji="0" lang="en-US" altLang="x-none" sz="1600"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sz="1600" dirty="0">
                <a:latin typeface="Arial" charset="0"/>
              </a:rPr>
              <a:t>    S</a:t>
            </a:r>
            <a:r>
              <a:rPr kumimoji="0" lang="x-none" altLang="x-none" sz="1600" b="0" i="0" u="none" strike="noStrike" cap="none" normalizeH="0" baseline="0">
                <a:ln>
                  <a:noFill/>
                </a:ln>
                <a:solidFill>
                  <a:schemeClr val="tx1"/>
                </a:solidFill>
                <a:effectLst/>
                <a:latin typeface="Arial" charset="0"/>
              </a:rPr>
              <a:t>earch </a:t>
            </a:r>
            <a:r>
              <a:rPr kumimoji="0" lang="x-none" altLang="x-none" sz="1600" b="0" i="0" u="none" strike="noStrike" cap="none" normalizeH="0" baseline="0" dirty="0">
                <a:ln>
                  <a:noFill/>
                </a:ln>
                <a:solidFill>
                  <a:schemeClr val="tx1"/>
                </a:solidFill>
                <a:effectLst/>
                <a:latin typeface="Arial" charset="0"/>
              </a:rPr>
              <a:t>for her on youtube and </a:t>
            </a:r>
            <a:r>
              <a:rPr kumimoji="0" lang="x-none" altLang="x-none" sz="1600" b="0" i="0" u="none" strike="noStrike" cap="none" normalizeH="0" baseline="0">
                <a:ln>
                  <a:noFill/>
                </a:ln>
                <a:solidFill>
                  <a:schemeClr val="tx1"/>
                </a:solidFill>
                <a:effectLst/>
                <a:latin typeface="Arial" charset="0"/>
              </a:rPr>
              <a:t>on amazon</a:t>
            </a:r>
            <a:endParaRPr kumimoji="0" lang="x-none" altLang="x-none" sz="1600" b="0" i="0" u="none" strike="noStrike" cap="none" normalizeH="0" baseline="0" dirty="0">
              <a:ln>
                <a:noFill/>
              </a:ln>
              <a:solidFill>
                <a:schemeClr val="tx1"/>
              </a:solidFill>
              <a:effectLst/>
              <a:latin typeface="Arial" charset="0"/>
            </a:endParaRPr>
          </a:p>
        </p:txBody>
      </p:sp>
      <p:sp>
        <p:nvSpPr>
          <p:cNvPr id="6" name="AutoShape 2"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1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0801"/>
            <a:ext cx="9401908" cy="6678751"/>
          </a:xfrm>
          <a:prstGeom prst="rect">
            <a:avLst/>
          </a:prstGeom>
          <a:noFill/>
        </p:spPr>
        <p:txBody>
          <a:bodyPr wrap="square" rtlCol="0">
            <a:spAutoFit/>
          </a:bodyPr>
          <a:lstStyle/>
          <a:p>
            <a:pPr lvl="0" eaLnBrk="0" fontAlgn="base" hangingPunct="0">
              <a:spcBef>
                <a:spcPct val="0"/>
              </a:spcBef>
              <a:spcAft>
                <a:spcPct val="0"/>
              </a:spcAft>
            </a:pPr>
            <a:r>
              <a:rPr kumimoji="0" lang="en-US" altLang="x-none" sz="2800" b="1" i="0" u="none" strike="noStrike" cap="none" normalizeH="0" baseline="0" dirty="0">
                <a:ln>
                  <a:noFill/>
                </a:ln>
                <a:solidFill>
                  <a:srgbClr val="00B050"/>
                </a:solidFill>
                <a:effectLst/>
              </a:rPr>
              <a:t>What am I doing ?</a:t>
            </a:r>
          </a:p>
          <a:p>
            <a:pPr lvl="0" eaLnBrk="0" fontAlgn="base" hangingPunct="0">
              <a:spcBef>
                <a:spcPct val="0"/>
              </a:spcBef>
              <a:spcAft>
                <a:spcPct val="0"/>
              </a:spcAft>
            </a:pPr>
            <a:endParaRPr lang="en-US" altLang="x-none" sz="1600" dirty="0"/>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removed sugar almost completely (and removed </a:t>
            </a:r>
            <a:r>
              <a:rPr kumimoji="0" lang="en-US" altLang="x-none" sz="1600" b="0" i="0" u="none" strike="noStrike" cap="none" normalizeH="0" baseline="0" dirty="0">
                <a:ln>
                  <a:noFill/>
                </a:ln>
                <a:solidFill>
                  <a:schemeClr val="tx1"/>
                </a:solidFill>
                <a:effectLst/>
              </a:rPr>
              <a:t>all </a:t>
            </a:r>
            <a:r>
              <a:rPr kumimoji="0" lang="x-none" altLang="x-none" sz="1600" b="0" i="0" u="none" strike="noStrike" cap="none" normalizeH="0" baseline="0" dirty="0">
                <a:ln>
                  <a:noFill/>
                </a:ln>
                <a:solidFill>
                  <a:schemeClr val="tx1"/>
                </a:solidFill>
                <a:effectLst/>
              </a:rPr>
              <a:t>sweet taste).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removed bre</a:t>
            </a:r>
            <a:r>
              <a:rPr kumimoji="0" lang="en-US" altLang="x-none" sz="1600" b="0" i="0" u="none" strike="noStrike" cap="none" normalizeH="0" baseline="0" dirty="0">
                <a:ln>
                  <a:noFill/>
                </a:ln>
                <a:solidFill>
                  <a:schemeClr val="tx1"/>
                </a:solidFill>
                <a:effectLst/>
              </a:rPr>
              <a:t>a</a:t>
            </a:r>
            <a:r>
              <a:rPr kumimoji="0" lang="x-none" altLang="x-none" sz="1600" b="0" i="0" u="none" strike="noStrike" cap="none" normalizeH="0" baseline="0" dirty="0">
                <a:ln>
                  <a:noFill/>
                </a:ln>
                <a:solidFill>
                  <a:schemeClr val="tx1"/>
                </a:solidFill>
                <a:effectLst/>
              </a:rPr>
              <a:t>d, pasta, and all other products made of flour.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try to eat </a:t>
            </a:r>
            <a:r>
              <a:rPr kumimoji="0" lang="en-US" altLang="x-none" sz="1600" b="0" i="0" u="none" strike="noStrike" cap="none" normalizeH="0" baseline="0" dirty="0">
                <a:ln>
                  <a:noFill/>
                </a:ln>
                <a:solidFill>
                  <a:schemeClr val="tx1"/>
                </a:solidFill>
                <a:effectLst/>
              </a:rPr>
              <a:t>mostly Low-Calorie-Density</a:t>
            </a:r>
            <a:r>
              <a:rPr kumimoji="0" lang="en-US" altLang="x-none" sz="1600" b="0" i="0" u="none" strike="noStrike" cap="none" normalizeH="0" dirty="0">
                <a:ln>
                  <a:noFill/>
                </a:ln>
                <a:solidFill>
                  <a:schemeClr val="tx1"/>
                </a:solidFill>
                <a:effectLst/>
              </a:rPr>
              <a:t> foods </a:t>
            </a:r>
            <a:r>
              <a:rPr kumimoji="0" lang="x-none" altLang="x-none" sz="1600" b="0" i="0" u="none" strike="noStrike" cap="none" normalizeH="0" baseline="0" dirty="0">
                <a:ln>
                  <a:noFill/>
                </a:ln>
                <a:solidFill>
                  <a:schemeClr val="tx1"/>
                </a:solidFill>
                <a:effectLst/>
              </a:rPr>
              <a:t>(salads, vegetables</a:t>
            </a:r>
            <a:r>
              <a:rPr kumimoji="0" lang="en-US" altLang="x-none" sz="1600" b="0" i="0" u="none" strike="noStrike" cap="none" normalizeH="0" baseline="0" dirty="0">
                <a:ln>
                  <a:noFill/>
                </a:ln>
                <a:solidFill>
                  <a:schemeClr val="tx1"/>
                </a:solidFill>
                <a:effectLst/>
              </a:rPr>
              <a:t>) </a:t>
            </a:r>
          </a:p>
          <a:p>
            <a:pPr lvl="0" eaLnBrk="0" fontAlgn="base" hangingPunct="0">
              <a:spcBef>
                <a:spcPct val="0"/>
              </a:spcBef>
              <a:spcAft>
                <a:spcPct val="0"/>
              </a:spcAft>
            </a:pPr>
            <a:r>
              <a:rPr lang="en-US" altLang="x-none" sz="1600" dirty="0"/>
              <a:t>I try to </a:t>
            </a:r>
            <a:r>
              <a:rPr kumimoji="0" lang="en-US" altLang="x-none" sz="1600" b="0" i="0" u="none" strike="noStrike" cap="none" normalizeH="0" baseline="0" dirty="0">
                <a:ln>
                  <a:noFill/>
                </a:ln>
                <a:solidFill>
                  <a:schemeClr val="tx1"/>
                </a:solidFill>
                <a:effectLst/>
              </a:rPr>
              <a:t>reduce</a:t>
            </a:r>
            <a:r>
              <a:rPr kumimoji="0" lang="en-US" altLang="x-none" sz="1600" b="0" i="0" u="none" strike="noStrike" cap="none" normalizeH="0" dirty="0">
                <a:ln>
                  <a:noFill/>
                </a:ln>
                <a:solidFill>
                  <a:schemeClr val="tx1"/>
                </a:solidFill>
                <a:effectLst/>
              </a:rPr>
              <a:t> amount of High-Calorie-Density foods (oils, cheese, nuts, raisins, etc.)</a:t>
            </a:r>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try </a:t>
            </a:r>
            <a:r>
              <a:rPr kumimoji="0" lang="x-none" altLang="x-none" sz="1600" b="0" i="0" u="none" strike="noStrike" cap="none" normalizeH="0" baseline="0">
                <a:ln>
                  <a:noFill/>
                </a:ln>
                <a:solidFill>
                  <a:schemeClr val="tx1"/>
                </a:solidFill>
                <a:effectLst/>
              </a:rPr>
              <a:t>to </a:t>
            </a:r>
            <a:r>
              <a:rPr kumimoji="0" lang="en-US" altLang="x-none" sz="1600" b="0" i="0" u="none" strike="noStrike" cap="none" normalizeH="0" baseline="0" dirty="0">
                <a:ln>
                  <a:noFill/>
                </a:ln>
                <a:solidFill>
                  <a:schemeClr val="tx1"/>
                </a:solidFill>
                <a:effectLst/>
              </a:rPr>
              <a:t>reduce </a:t>
            </a:r>
            <a:r>
              <a:rPr kumimoji="0" lang="x-none" altLang="x-none" sz="1600" b="0" i="0" u="none" strike="noStrike" cap="none" normalizeH="0" baseline="0">
                <a:ln>
                  <a:noFill/>
                </a:ln>
                <a:solidFill>
                  <a:schemeClr val="tx1"/>
                </a:solidFill>
                <a:effectLst/>
              </a:rPr>
              <a:t>portions </a:t>
            </a:r>
            <a:r>
              <a:rPr kumimoji="0" lang="x-none" altLang="x-none" sz="1600" b="0" i="0" u="none" strike="noStrike" cap="none" normalizeH="0" baseline="0" dirty="0">
                <a:ln>
                  <a:noFill/>
                </a:ln>
                <a:solidFill>
                  <a:schemeClr val="tx1"/>
                </a:solidFill>
                <a:effectLst/>
              </a:rPr>
              <a:t>at night</a:t>
            </a:r>
            <a:r>
              <a:rPr kumimoji="0" lang="en-US" altLang="x-none" sz="1600" b="0" i="0" u="none" strike="noStrike" cap="none" normalizeH="0" baseline="0" dirty="0">
                <a:ln>
                  <a:noFill/>
                </a:ln>
                <a:solidFill>
                  <a:schemeClr val="tx1"/>
                </a:solidFill>
                <a:effectLst/>
              </a:rPr>
              <a:t>.</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weigh myself daily and keep records with phone app "</a:t>
            </a:r>
            <a:r>
              <a:rPr kumimoji="0" lang="x-none" altLang="x-none" sz="1600" b="1" i="0" u="none" strike="noStrike" cap="none" normalizeH="0" baseline="0">
                <a:ln>
                  <a:noFill/>
                </a:ln>
                <a:solidFill>
                  <a:srgbClr val="0070C0"/>
                </a:solidFill>
                <a:effectLst/>
              </a:rPr>
              <a:t>MyFitnessPal</a:t>
            </a:r>
            <a:r>
              <a:rPr kumimoji="0" lang="x-none" altLang="x-none" sz="1600" b="0" i="0" u="none" strike="noStrike" cap="none" normalizeH="0" baseline="0">
                <a:ln>
                  <a:noFill/>
                </a:ln>
                <a:solidFill>
                  <a:schemeClr val="tx1"/>
                </a:solidFill>
                <a:effectLst/>
              </a:rPr>
              <a:t>"</a:t>
            </a:r>
            <a:r>
              <a:rPr kumimoji="0" lang="en-US" altLang="x-none" sz="1600" b="0" i="0" u="none" strike="noStrike" cap="none" normalizeH="0" baseline="0" dirty="0">
                <a:ln>
                  <a:noFill/>
                </a:ln>
                <a:solidFill>
                  <a:schemeClr val="tx1"/>
                </a:solidFill>
                <a:effectLst/>
              </a:rPr>
              <a:t>,</a:t>
            </a:r>
          </a:p>
          <a:p>
            <a:pPr lvl="0" eaLnBrk="0" fontAlgn="base" hangingPunct="0">
              <a:spcBef>
                <a:spcPct val="0"/>
              </a:spcBef>
              <a:spcAft>
                <a:spcPct val="0"/>
              </a:spcAft>
            </a:pPr>
            <a:r>
              <a:rPr kumimoji="0" lang="x-none" altLang="x-none" sz="1600" b="0" i="0" u="none" strike="noStrike" cap="none" normalizeH="0" baseline="0">
                <a:ln>
                  <a:noFill/>
                </a:ln>
                <a:solidFill>
                  <a:schemeClr val="tx1"/>
                </a:solidFill>
                <a:effectLst/>
              </a:rPr>
              <a:t>this </a:t>
            </a:r>
            <a:r>
              <a:rPr kumimoji="0" lang="x-none" altLang="x-none" sz="1600" b="0" i="0" u="none" strike="noStrike" cap="none" normalizeH="0" baseline="0" dirty="0">
                <a:ln>
                  <a:noFill/>
                </a:ln>
                <a:solidFill>
                  <a:schemeClr val="tx1"/>
                </a:solidFill>
                <a:effectLst/>
              </a:rPr>
              <a:t>helps me to keep track and make adjustments. </a:t>
            </a:r>
            <a:endParaRPr kumimoji="0" lang="en-US" altLang="x-none" sz="1600"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altLang="x-none" sz="1600" dirty="0"/>
          </a:p>
          <a:p>
            <a:pPr eaLnBrk="0" fontAlgn="base" hangingPunct="0">
              <a:spcBef>
                <a:spcPct val="0"/>
              </a:spcBef>
              <a:spcAft>
                <a:spcPct val="0"/>
              </a:spcAft>
            </a:pPr>
            <a:r>
              <a:rPr lang="x-none" altLang="x-none" sz="1600" dirty="0"/>
              <a:t>Here are the top links describing the methods I am using</a:t>
            </a:r>
            <a:r>
              <a:rPr lang="x-none" altLang="x-none" sz="1600"/>
              <a:t>: </a:t>
            </a:r>
            <a:endParaRPr lang="en-US" altLang="x-none" sz="1600" dirty="0"/>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altLang="x-none" sz="1600" b="1" dirty="0" err="1">
                <a:solidFill>
                  <a:srgbClr val="0070C0"/>
                </a:solidFill>
              </a:rPr>
              <a:t>NutritionFacts.org</a:t>
            </a:r>
            <a:r>
              <a:rPr lang="en-US" altLang="x-none" sz="1600" dirty="0"/>
              <a:t>”  -  </a:t>
            </a:r>
            <a:r>
              <a:rPr lang="en-US" sz="1600" dirty="0"/>
              <a:t>Dr. Michael </a:t>
            </a:r>
            <a:r>
              <a:rPr lang="en-US" sz="1600" dirty="0" err="1"/>
              <a:t>Greger</a:t>
            </a:r>
            <a:r>
              <a:rPr lang="en-US" sz="1600" dirty="0"/>
              <a:t>, books "How Not to Die", "How Not to Diet", etc.</a:t>
            </a:r>
          </a:p>
          <a:p>
            <a:pPr eaLnBrk="0" fontAlgn="base" hangingPunct="0">
              <a:spcBef>
                <a:spcPct val="0"/>
              </a:spcBef>
              <a:spcAft>
                <a:spcPct val="0"/>
              </a:spcAft>
            </a:pPr>
            <a:r>
              <a:rPr lang="en-US" sz="1600" dirty="0"/>
              <a:t>- </a:t>
            </a:r>
            <a:r>
              <a:rPr lang="en-US" sz="1600" dirty="0" err="1"/>
              <a:t>Youtube</a:t>
            </a:r>
            <a:r>
              <a:rPr lang="en-US" sz="1600" dirty="0"/>
              <a:t> – “</a:t>
            </a:r>
            <a:r>
              <a:rPr lang="en-US" sz="1600" b="1" dirty="0">
                <a:solidFill>
                  <a:srgbClr val="0070C0"/>
                </a:solidFill>
              </a:rPr>
              <a:t>Mic the Vegan</a:t>
            </a:r>
            <a:r>
              <a:rPr lang="en-US" sz="1600" dirty="0"/>
              <a:t>” </a:t>
            </a:r>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sz="1600" dirty="0"/>
              <a:t>“</a:t>
            </a:r>
            <a:r>
              <a:rPr lang="en-US" sz="1600" b="1" dirty="0">
                <a:solidFill>
                  <a:srgbClr val="0070C0"/>
                </a:solidFill>
              </a:rPr>
              <a:t>Dr. Jason Fung</a:t>
            </a:r>
            <a:r>
              <a:rPr lang="en-US" sz="1600" dirty="0"/>
              <a:t>”</a:t>
            </a:r>
            <a:br>
              <a:rPr lang="x-none" altLang="x-none" sz="1600"/>
            </a:br>
            <a:r>
              <a:rPr lang="en-US" altLang="x-none" sz="1600" dirty="0">
                <a:ea typeface="Arial" charset="0"/>
                <a:cs typeface="Arial" charset="0"/>
              </a:rPr>
              <a:t>-</a:t>
            </a:r>
            <a:r>
              <a:rPr lang="en-US" sz="1600" dirty="0">
                <a:ea typeface="Arial" charset="0"/>
                <a:cs typeface="Arial" charset="0"/>
              </a:rPr>
              <a:t> </a:t>
            </a:r>
            <a:r>
              <a:rPr lang="en-US" sz="1600" dirty="0">
                <a:ea typeface="Arial" charset="0"/>
                <a:cs typeface="Arial" charset="0"/>
                <a:hlinkClick r:id="rId2"/>
              </a:rPr>
              <a:t>https://www.drmcdougall.com</a:t>
            </a:r>
            <a:r>
              <a:rPr lang="en-US" sz="1600" dirty="0">
                <a:ea typeface="Arial" charset="0"/>
                <a:cs typeface="Arial" charset="0"/>
              </a:rPr>
              <a:t>  -  (book “The Starch Solution” - by John McDougall (vegetables and starches))</a:t>
            </a:r>
          </a:p>
          <a:p>
            <a:pPr eaLnBrk="0" fontAlgn="base" hangingPunct="0">
              <a:spcBef>
                <a:spcPct val="0"/>
              </a:spcBef>
              <a:spcAft>
                <a:spcPct val="0"/>
              </a:spcAft>
            </a:pPr>
            <a:r>
              <a:rPr lang="en-US" sz="1600" dirty="0"/>
              <a:t>- </a:t>
            </a:r>
            <a:r>
              <a:rPr lang="en-US" sz="1600" dirty="0">
                <a:hlinkClick r:id="rId3"/>
              </a:rPr>
              <a:t>https://thefastingmethod.com/blog/</a:t>
            </a:r>
            <a:r>
              <a:rPr lang="en-US" sz="1600" dirty="0"/>
              <a:t>  -  </a:t>
            </a:r>
            <a:r>
              <a:rPr lang="x-none" altLang="x-none" sz="1600">
                <a:ea typeface="Arial" charset="0"/>
                <a:cs typeface="Arial" charset="0"/>
              </a:rPr>
              <a:t>(</a:t>
            </a:r>
            <a:r>
              <a:rPr lang="x-none" altLang="x-none" sz="1600" dirty="0">
                <a:ea typeface="Arial" charset="0"/>
                <a:cs typeface="Arial" charset="0"/>
              </a:rPr>
              <a:t>Jason </a:t>
            </a:r>
            <a:r>
              <a:rPr lang="x-none" altLang="x-none" sz="1600">
                <a:ea typeface="Arial" charset="0"/>
                <a:cs typeface="Arial" charset="0"/>
              </a:rPr>
              <a:t>Fung – book</a:t>
            </a:r>
            <a:r>
              <a:rPr lang="en-US" altLang="x-none" sz="1600" dirty="0">
                <a:ea typeface="Arial" charset="0"/>
                <a:cs typeface="Arial" charset="0"/>
              </a:rPr>
              <a:t>s (</a:t>
            </a:r>
            <a:r>
              <a:rPr lang="x-none" altLang="x-none" sz="1600">
                <a:ea typeface="Arial" charset="0"/>
                <a:cs typeface="Arial" charset="0"/>
              </a:rPr>
              <a:t> </a:t>
            </a:r>
            <a:r>
              <a:rPr lang="x-none" altLang="x-none" sz="1600" dirty="0">
                <a:ea typeface="Arial" charset="0"/>
                <a:cs typeface="Arial" charset="0"/>
              </a:rPr>
              <a:t>"Obesity </a:t>
            </a:r>
            <a:r>
              <a:rPr lang="x-none" altLang="x-none" sz="1600">
                <a:ea typeface="Arial" charset="0"/>
                <a:cs typeface="Arial" charset="0"/>
              </a:rPr>
              <a:t>Code"</a:t>
            </a:r>
            <a:r>
              <a:rPr lang="en-US" altLang="x-none" sz="1600" dirty="0">
                <a:ea typeface="Arial" charset="0"/>
                <a:cs typeface="Arial" charset="0"/>
              </a:rPr>
              <a:t>, etc.</a:t>
            </a:r>
            <a:r>
              <a:rPr lang="x-none" altLang="x-none" sz="1600">
                <a:ea typeface="Arial" charset="0"/>
                <a:cs typeface="Arial" charset="0"/>
              </a:rPr>
              <a:t>)</a:t>
            </a:r>
            <a:r>
              <a:rPr lang="en-US" altLang="x-none" sz="1600" dirty="0">
                <a:ea typeface="Arial" charset="0"/>
                <a:cs typeface="Arial" charset="0"/>
              </a:rPr>
              <a:t>, </a:t>
            </a:r>
            <a:r>
              <a:rPr lang="en-US" altLang="x-none" sz="1600" dirty="0" err="1">
                <a:ea typeface="Arial" charset="0"/>
                <a:cs typeface="Arial" charset="0"/>
              </a:rPr>
              <a:t>youtube</a:t>
            </a:r>
            <a:r>
              <a:rPr lang="en-US" altLang="x-none" sz="1600" dirty="0">
                <a:ea typeface="Arial" charset="0"/>
                <a:cs typeface="Arial" charset="0"/>
              </a:rPr>
              <a:t>)</a:t>
            </a:r>
            <a:r>
              <a:rPr lang="x-none" altLang="x-none" sz="1600">
                <a:ea typeface="Arial" charset="0"/>
                <a:cs typeface="Arial" charset="0"/>
              </a:rPr>
              <a:t>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4"/>
              </a:rPr>
              <a:t>http://www.leangains.</a:t>
            </a:r>
            <a:r>
              <a:rPr lang="x-none" altLang="x-none" sz="1600">
                <a:ea typeface="Arial" charset="0"/>
                <a:cs typeface="Arial" charset="0"/>
                <a:hlinkClick r:id="rId4"/>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5"/>
              </a:rPr>
              <a:t>http://www.eatstopeat.</a:t>
            </a:r>
            <a:r>
              <a:rPr lang="x-none" altLang="x-none" sz="1600">
                <a:ea typeface="Arial" charset="0"/>
                <a:cs typeface="Arial" charset="0"/>
                <a:hlinkClick r:id="rId5"/>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endParaRPr lang="en-US" altLang="x-none" sz="1600" dirty="0">
              <a:ea typeface="Arial" charset="0"/>
              <a:cs typeface="Arial" charset="0"/>
            </a:endParaRPr>
          </a:p>
          <a:p>
            <a:pPr eaLnBrk="0" fontAlgn="base" hangingPunct="0">
              <a:spcBef>
                <a:spcPct val="0"/>
              </a:spcBef>
              <a:spcAft>
                <a:spcPct val="0"/>
              </a:spcAft>
            </a:pPr>
            <a:r>
              <a:rPr lang="x-none" altLang="x-none" sz="1600">
                <a:ea typeface="Arial" charset="0"/>
                <a:cs typeface="Arial" charset="0"/>
              </a:rPr>
              <a:t>- </a:t>
            </a:r>
            <a:r>
              <a:rPr lang="x-none" altLang="x-none" sz="1600" dirty="0">
                <a:ea typeface="Arial" charset="0"/>
                <a:cs typeface="Arial" charset="0"/>
                <a:hlinkClick r:id="rId6"/>
              </a:rPr>
              <a:t>http://www.ariwhitten.</a:t>
            </a:r>
            <a:r>
              <a:rPr lang="x-none" altLang="x-none" sz="1600">
                <a:ea typeface="Arial" charset="0"/>
                <a:cs typeface="Arial" charset="0"/>
                <a:hlinkClick r:id="rId6"/>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(weight loss and energy)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7"/>
              </a:rPr>
              <a:t>https://brightlineeating.com</a:t>
            </a:r>
            <a:r>
              <a:rPr lang="x-none" altLang="x-none" sz="1600">
                <a:ea typeface="Arial" charset="0"/>
                <a:cs typeface="Arial" charset="0"/>
                <a:hlinkClick r:id="rId7"/>
              </a:rPr>
              <a:t>/</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(Susan Peirce Thompson - book and BLE program)</a:t>
            </a:r>
            <a:endParaRPr lang="en-US" altLang="x-none" sz="1600" dirty="0">
              <a:ea typeface="Arial" charset="0"/>
              <a:cs typeface="Arial" charset="0"/>
            </a:endParaRPr>
          </a:p>
          <a:p>
            <a:pPr lvl="0" eaLnBrk="0" fontAlgn="base" hangingPunct="0">
              <a:spcBef>
                <a:spcPct val="0"/>
              </a:spcBef>
              <a:spcAft>
                <a:spcPct val="0"/>
              </a:spcAft>
            </a:pPr>
            <a:r>
              <a:rPr lang="x-none" altLang="x-none" sz="1600" dirty="0">
                <a:ea typeface="Arial" charset="0"/>
                <a:cs typeface="Arial" charset="0"/>
              </a:rPr>
              <a:t>- </a:t>
            </a:r>
            <a:r>
              <a:rPr lang="x-none" altLang="x-none" sz="1600" dirty="0">
                <a:ea typeface="Arial" charset="0"/>
                <a:cs typeface="Arial" charset="0"/>
                <a:hlinkClick r:id="rId8"/>
              </a:rPr>
              <a:t>http://www.maryomalley.</a:t>
            </a:r>
            <a:r>
              <a:rPr lang="x-none" altLang="x-none" sz="1600">
                <a:ea typeface="Arial" charset="0"/>
                <a:cs typeface="Arial" charset="0"/>
                <a:hlinkClick r:id="rId8"/>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(about loving and accepting yourself) </a:t>
            </a:r>
            <a:br>
              <a:rPr lang="x-none" altLang="x-none" sz="1600" dirty="0">
                <a:ea typeface="Arial" charset="0"/>
                <a:cs typeface="Arial" charset="0"/>
              </a:rPr>
            </a:br>
            <a:r>
              <a:rPr lang="en-US" altLang="x-none" sz="1600" dirty="0">
                <a:ea typeface="Arial" charset="0"/>
                <a:cs typeface="Arial" charset="0"/>
              </a:rPr>
              <a:t>- </a:t>
            </a:r>
            <a:r>
              <a:rPr lang="en-US" altLang="x-none" sz="1600" dirty="0">
                <a:ea typeface="Arial" charset="0"/>
                <a:cs typeface="Arial" charset="0"/>
                <a:hlinkClick r:id="rId9"/>
              </a:rPr>
              <a:t>https://bluezones.com</a:t>
            </a:r>
            <a:r>
              <a:rPr lang="en-US" altLang="x-none" sz="1600" dirty="0">
                <a:ea typeface="Arial" charset="0"/>
                <a:cs typeface="Arial" charset="0"/>
              </a:rPr>
              <a:t>  -  eye-opening wisdom from Earth longest-living people (book “Blue Zones Solution”)</a:t>
            </a:r>
            <a:endParaRPr lang="en-US" sz="1600" dirty="0"/>
          </a:p>
          <a:p>
            <a:r>
              <a:rPr lang="en-US" sz="1600" dirty="0"/>
              <a:t>- </a:t>
            </a:r>
            <a:r>
              <a:rPr lang="en-US" sz="1600" dirty="0">
                <a:hlinkClick r:id="rId10"/>
              </a:rPr>
              <a:t>https://www.youtube.com/watch?v=0CdwWliv7Hg</a:t>
            </a:r>
            <a:r>
              <a:rPr lang="en-US" sz="1600" dirty="0"/>
              <a:t>  -  Jeff Novick - Calorie Density</a:t>
            </a:r>
            <a:br>
              <a:rPr lang="en-US" sz="1600" dirty="0"/>
            </a:br>
            <a:r>
              <a:rPr lang="en-US" sz="1600" dirty="0"/>
              <a:t>- </a:t>
            </a:r>
            <a:r>
              <a:rPr lang="en-US" sz="1600" dirty="0">
                <a:hlinkClick r:id="rId11"/>
              </a:rPr>
              <a:t>https://www.youtube.com/watch?v=B6fcMML8-6Q</a:t>
            </a:r>
            <a:r>
              <a:rPr lang="en-US" sz="1600" dirty="0"/>
              <a:t>  -  PTs about - Calorie Density</a:t>
            </a:r>
            <a:br>
              <a:rPr lang="en-US" sz="1600" dirty="0"/>
            </a:br>
            <a:r>
              <a:rPr lang="en-US" sz="1600" dirty="0"/>
              <a:t>- </a:t>
            </a:r>
            <a:r>
              <a:rPr lang="en-US" sz="1600" dirty="0">
                <a:hlinkClick r:id="rId12"/>
              </a:rPr>
              <a:t>https://www.youtube.com/watch?v=6PkJ1MO-LNQ</a:t>
            </a:r>
            <a:r>
              <a:rPr lang="en-US" sz="1600" dirty="0"/>
              <a:t>  -  What The Health Documentary 2017</a:t>
            </a:r>
          </a:p>
        </p:txBody>
      </p:sp>
      <p:pic>
        <p:nvPicPr>
          <p:cNvPr id="3" name="Picture 2">
            <a:extLst>
              <a:ext uri="{FF2B5EF4-FFF2-40B4-BE49-F238E27FC236}">
                <a16:creationId xmlns:a16="http://schemas.microsoft.com/office/drawing/2014/main" id="{CF7BEAA5-6E66-A048-AEE1-FA9D9D12CDC0}"/>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378460" y="70801"/>
            <a:ext cx="2754923" cy="1689686"/>
          </a:xfrm>
          <a:prstGeom prst="rect">
            <a:avLst/>
          </a:prstGeom>
        </p:spPr>
      </p:pic>
    </p:spTree>
    <p:extLst>
      <p:ext uri="{BB962C8B-B14F-4D97-AF65-F5344CB8AC3E}">
        <p14:creationId xmlns:p14="http://schemas.microsoft.com/office/powerpoint/2010/main" val="35623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130569-705D-E649-AF84-18AF4C4B0B7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67601" y="232919"/>
            <a:ext cx="3645876" cy="6481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B5939D-DAD9-A244-AF30-093B955452AB}"/>
              </a:ext>
            </a:extLst>
          </p:cNvPr>
          <p:cNvSpPr txBox="1"/>
          <p:nvPr/>
        </p:nvSpPr>
        <p:spPr>
          <a:xfrm>
            <a:off x="82062" y="157327"/>
            <a:ext cx="5650522" cy="5724644"/>
          </a:xfrm>
          <a:prstGeom prst="rect">
            <a:avLst/>
          </a:prstGeom>
          <a:noFill/>
        </p:spPr>
        <p:txBody>
          <a:bodyPr wrap="square" rtlCol="0">
            <a:spAutoFit/>
          </a:bodyPr>
          <a:lstStyle/>
          <a:p>
            <a:r>
              <a:rPr lang="en-US" sz="2400" b="1" dirty="0"/>
              <a:t>Dr. </a:t>
            </a:r>
            <a:r>
              <a:rPr lang="en-US" sz="2400" b="1" dirty="0" err="1"/>
              <a:t>Greger's</a:t>
            </a:r>
            <a:r>
              <a:rPr lang="en-US" sz="2400" b="1" dirty="0"/>
              <a:t> "Daily Dozen" checklist.</a:t>
            </a:r>
          </a:p>
          <a:p>
            <a:endParaRPr lang="en-US" dirty="0"/>
          </a:p>
          <a:p>
            <a:r>
              <a:rPr lang="en-US" dirty="0"/>
              <a:t>What to eat every day.</a:t>
            </a:r>
          </a:p>
          <a:p>
            <a:r>
              <a:rPr lang="en-US" dirty="0"/>
              <a:t>How not to die.</a:t>
            </a:r>
          </a:p>
          <a:p>
            <a:endParaRPr lang="en-US" dirty="0"/>
          </a:p>
          <a:p>
            <a:endParaRPr lang="en-US" dirty="0"/>
          </a:p>
          <a:p>
            <a:endParaRPr lang="en-US" dirty="0"/>
          </a:p>
          <a:p>
            <a:endParaRPr lang="en-US" dirty="0"/>
          </a:p>
          <a:p>
            <a:endParaRPr lang="en-US" dirty="0"/>
          </a:p>
          <a:p>
            <a:endParaRPr lang="en-US" dirty="0"/>
          </a:p>
          <a:p>
            <a:endParaRPr lang="en-US" dirty="0"/>
          </a:p>
          <a:p>
            <a:r>
              <a:rPr lang="en-US" dirty="0"/>
              <a:t>2018:</a:t>
            </a:r>
          </a:p>
          <a:p>
            <a:r>
              <a:rPr lang="en-US" dirty="0"/>
              <a:t> - </a:t>
            </a:r>
            <a:r>
              <a:rPr lang="en-US" dirty="0">
                <a:hlinkClick r:id="rId3"/>
              </a:rPr>
              <a:t>https://www.youtube.com/watch?v=MqmSMunAtss</a:t>
            </a:r>
            <a:endParaRPr lang="en-US" dirty="0"/>
          </a:p>
          <a:p>
            <a:r>
              <a:rPr lang="en-US" dirty="0"/>
              <a:t> - </a:t>
            </a:r>
            <a:r>
              <a:rPr lang="en-US" dirty="0">
                <a:hlinkClick r:id="rId4"/>
              </a:rPr>
              <a:t>https://www.youtube.com/watch?v=g0UmVKA-4F8</a:t>
            </a:r>
            <a:endParaRPr lang="en-US" dirty="0"/>
          </a:p>
          <a:p>
            <a:endParaRPr lang="en-US" dirty="0"/>
          </a:p>
          <a:p>
            <a:r>
              <a:rPr lang="en-US" dirty="0"/>
              <a:t>Updated 2020:</a:t>
            </a:r>
          </a:p>
          <a:p>
            <a:r>
              <a:rPr lang="en-US" dirty="0"/>
              <a:t> - </a:t>
            </a:r>
            <a:r>
              <a:rPr lang="en-US" dirty="0">
                <a:hlinkClick r:id="rId5"/>
              </a:rPr>
              <a:t>https://www.youtube.com/watch?v=MXx14Fu_UYc</a:t>
            </a:r>
            <a:endParaRPr lang="en-US" dirty="0"/>
          </a:p>
          <a:p>
            <a:endParaRPr lang="en-US" dirty="0"/>
          </a:p>
          <a:p>
            <a:r>
              <a:rPr lang="en-US" dirty="0"/>
              <a:t>Daily Dozen Challenge:</a:t>
            </a:r>
          </a:p>
          <a:p>
            <a:r>
              <a:rPr lang="en-US" dirty="0"/>
              <a:t> - </a:t>
            </a:r>
            <a:r>
              <a:rPr lang="en-US" dirty="0">
                <a:hlinkClick r:id="rId6"/>
              </a:rPr>
              <a:t>https://nutritionfacts.org/daily-dozen-challenge/</a:t>
            </a:r>
            <a:r>
              <a:rPr lang="en-US" dirty="0"/>
              <a:t> </a:t>
            </a:r>
          </a:p>
        </p:txBody>
      </p:sp>
      <p:pic>
        <p:nvPicPr>
          <p:cNvPr id="2052" name="Picture 4" descr="Could This Book Actually Save Your Life? 'How Not to Die' by Dr. Micha –  VomadLife.com">
            <a:extLst>
              <a:ext uri="{FF2B5EF4-FFF2-40B4-BE49-F238E27FC236}">
                <a16:creationId xmlns:a16="http://schemas.microsoft.com/office/drawing/2014/main" id="{218BCAA3-655E-104E-9F0F-18AB1F3586D6}"/>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907323" y="976029"/>
            <a:ext cx="3933092" cy="218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0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786" y="589788"/>
            <a:ext cx="10493016" cy="5678424"/>
          </a:xfrm>
          <a:prstGeom prst="rect">
            <a:avLst/>
          </a:prstGeom>
        </p:spPr>
      </p:pic>
    </p:spTree>
    <p:extLst>
      <p:ext uri="{BB962C8B-B14F-4D97-AF65-F5344CB8AC3E}">
        <p14:creationId xmlns:p14="http://schemas.microsoft.com/office/powerpoint/2010/main" val="2142653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9401" y="4620488"/>
            <a:ext cx="3556000"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15889" y="339440"/>
            <a:ext cx="5902036" cy="285484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0291" y="3858491"/>
            <a:ext cx="4502727" cy="299950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0"/>
            <a:ext cx="5306651" cy="3616036"/>
          </a:xfrm>
          <a:prstGeom prst="rect">
            <a:avLst/>
          </a:prstGeom>
        </p:spPr>
      </p:pic>
      <p:cxnSp>
        <p:nvCxnSpPr>
          <p:cNvPr id="9" name="Straight Connector 8"/>
          <p:cNvCxnSpPr/>
          <p:nvPr/>
        </p:nvCxnSpPr>
        <p:spPr>
          <a:xfrm>
            <a:off x="5417127" y="48491"/>
            <a:ext cx="0" cy="6809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382" y="3754581"/>
            <a:ext cx="1180291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4237" y="5775156"/>
            <a:ext cx="861509" cy="523220"/>
          </a:xfrm>
          <a:prstGeom prst="rect">
            <a:avLst/>
          </a:prstGeom>
          <a:noFill/>
        </p:spPr>
        <p:txBody>
          <a:bodyPr wrap="square" rtlCol="0">
            <a:spAutoFit/>
          </a:bodyPr>
          <a:lstStyle/>
          <a:p>
            <a:r>
              <a:rPr lang="en-US" sz="2800" b="1" dirty="0"/>
              <a:t>Bad</a:t>
            </a:r>
          </a:p>
        </p:txBody>
      </p:sp>
      <p:sp>
        <p:nvSpPr>
          <p:cNvPr id="14" name="TextBox 13"/>
          <p:cNvSpPr txBox="1"/>
          <p:nvPr/>
        </p:nvSpPr>
        <p:spPr>
          <a:xfrm>
            <a:off x="9989127" y="5959822"/>
            <a:ext cx="1108363" cy="523220"/>
          </a:xfrm>
          <a:prstGeom prst="rect">
            <a:avLst/>
          </a:prstGeom>
          <a:noFill/>
        </p:spPr>
        <p:txBody>
          <a:bodyPr wrap="square" rtlCol="0">
            <a:spAutoFit/>
          </a:bodyPr>
          <a:lstStyle/>
          <a:p>
            <a:r>
              <a:rPr lang="en-US" sz="2800" b="1"/>
              <a:t>Good</a:t>
            </a:r>
          </a:p>
        </p:txBody>
      </p:sp>
    </p:spTree>
    <p:extLst>
      <p:ext uri="{BB962C8B-B14F-4D97-AF65-F5344CB8AC3E}">
        <p14:creationId xmlns:p14="http://schemas.microsoft.com/office/powerpoint/2010/main" val="1627634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6728" y="0"/>
            <a:ext cx="7620000" cy="5981700"/>
          </a:xfrm>
          <a:prstGeom prst="rect">
            <a:avLst/>
          </a:prstGeom>
        </p:spPr>
      </p:pic>
      <p:sp>
        <p:nvSpPr>
          <p:cNvPr id="5" name="TextBox 4"/>
          <p:cNvSpPr txBox="1"/>
          <p:nvPr/>
        </p:nvSpPr>
        <p:spPr>
          <a:xfrm>
            <a:off x="775855" y="6165271"/>
            <a:ext cx="1690255" cy="584775"/>
          </a:xfrm>
          <a:prstGeom prst="rect">
            <a:avLst/>
          </a:prstGeom>
          <a:noFill/>
        </p:spPr>
        <p:txBody>
          <a:bodyPr wrap="square" rtlCol="0">
            <a:spAutoFit/>
          </a:bodyPr>
          <a:lstStyle/>
          <a:p>
            <a:r>
              <a:rPr lang="en-US" sz="3200" b="1">
                <a:solidFill>
                  <a:srgbClr val="00B050"/>
                </a:solidFill>
              </a:rPr>
              <a:t>Healthy</a:t>
            </a:r>
          </a:p>
        </p:txBody>
      </p:sp>
      <p:sp>
        <p:nvSpPr>
          <p:cNvPr id="6" name="TextBox 5"/>
          <p:cNvSpPr txBox="1"/>
          <p:nvPr/>
        </p:nvSpPr>
        <p:spPr>
          <a:xfrm>
            <a:off x="9490364" y="6165272"/>
            <a:ext cx="2216727" cy="584775"/>
          </a:xfrm>
          <a:prstGeom prst="rect">
            <a:avLst/>
          </a:prstGeom>
          <a:noFill/>
        </p:spPr>
        <p:txBody>
          <a:bodyPr wrap="square" rtlCol="0">
            <a:spAutoFit/>
          </a:bodyPr>
          <a:lstStyle/>
          <a:p>
            <a:r>
              <a:rPr lang="en-US" sz="3200" b="1">
                <a:solidFill>
                  <a:srgbClr val="FF0000"/>
                </a:solidFill>
              </a:rPr>
              <a:t>Unhealthy</a:t>
            </a:r>
            <a:endParaRPr lang="en-US" sz="3200" b="1" dirty="0">
              <a:solidFill>
                <a:srgbClr val="FF0000"/>
              </a:solidFill>
            </a:endParaRPr>
          </a:p>
        </p:txBody>
      </p:sp>
      <p:sp>
        <p:nvSpPr>
          <p:cNvPr id="7" name="TextBox 6"/>
          <p:cNvSpPr txBox="1"/>
          <p:nvPr/>
        </p:nvSpPr>
        <p:spPr>
          <a:xfrm>
            <a:off x="0" y="0"/>
            <a:ext cx="1992923" cy="369332"/>
          </a:xfrm>
          <a:prstGeom prst="rect">
            <a:avLst/>
          </a:prstGeom>
          <a:noFill/>
        </p:spPr>
        <p:txBody>
          <a:bodyPr wrap="square" rtlCol="0">
            <a:spAutoFit/>
          </a:bodyPr>
          <a:lstStyle/>
          <a:p>
            <a:r>
              <a:rPr lang="en-US" b="1" dirty="0">
                <a:solidFill>
                  <a:srgbClr val="0070C0"/>
                </a:solidFill>
              </a:rPr>
              <a:t>From Jeff </a:t>
            </a:r>
            <a:r>
              <a:rPr lang="en-US" b="1" dirty="0" err="1">
                <a:solidFill>
                  <a:srgbClr val="0070C0"/>
                </a:solidFill>
              </a:rPr>
              <a:t>Novick</a:t>
            </a:r>
            <a:endParaRPr lang="en-US" b="1" dirty="0">
              <a:solidFill>
                <a:srgbClr val="0070C0"/>
              </a:solidFill>
            </a:endParaRPr>
          </a:p>
        </p:txBody>
      </p:sp>
    </p:spTree>
    <p:extLst>
      <p:ext uri="{BB962C8B-B14F-4D97-AF65-F5344CB8AC3E}">
        <p14:creationId xmlns:p14="http://schemas.microsoft.com/office/powerpoint/2010/main" val="205378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5" y="0"/>
            <a:ext cx="5158149" cy="5447645"/>
          </a:xfrm>
          <a:prstGeom prst="rect">
            <a:avLst/>
          </a:prstGeom>
          <a:noFill/>
        </p:spPr>
        <p:txBody>
          <a:bodyPr wrap="square" rtlCol="0">
            <a:spAutoFit/>
          </a:bodyPr>
          <a:lstStyle/>
          <a:p>
            <a:r>
              <a:rPr lang="en-US" sz="2800" b="1" dirty="0"/>
              <a:t>Okinawa Diet</a:t>
            </a:r>
            <a:r>
              <a:rPr lang="en-US" sz="1600" dirty="0"/>
              <a:t> </a:t>
            </a:r>
          </a:p>
          <a:p>
            <a:endParaRPr lang="en-US" sz="1600" dirty="0"/>
          </a:p>
          <a:p>
            <a:r>
              <a:rPr lang="en-US" sz="1600" dirty="0"/>
              <a:t>- </a:t>
            </a:r>
            <a:r>
              <a:rPr lang="en-US" sz="1600" dirty="0">
                <a:hlinkClick r:id="rId2"/>
              </a:rPr>
              <a:t>https://en.wikipedia.org/wiki/Okinawa_diet</a:t>
            </a:r>
            <a:br>
              <a:rPr lang="en-US" sz="1600" dirty="0"/>
            </a:br>
            <a:endParaRPr lang="en-US" sz="1600" dirty="0"/>
          </a:p>
          <a:p>
            <a:r>
              <a:rPr lang="en-US" sz="1600" dirty="0"/>
              <a:t>Okinawa is one of “</a:t>
            </a:r>
            <a:r>
              <a:rPr lang="en-US" sz="1600" b="1" dirty="0">
                <a:solidFill>
                  <a:srgbClr val="0070C0"/>
                </a:solidFill>
              </a:rPr>
              <a:t>Blue Zones</a:t>
            </a:r>
            <a:r>
              <a:rPr lang="en-US" sz="1600" dirty="0"/>
              <a:t>” – famous places with </a:t>
            </a:r>
          </a:p>
          <a:p>
            <a:r>
              <a:rPr lang="en-US" sz="1600" dirty="0"/>
              <a:t>highest concentration of healthy 100+ year old people. </a:t>
            </a:r>
            <a:br>
              <a:rPr lang="en-US" sz="1600" dirty="0"/>
            </a:br>
            <a:endParaRPr lang="en-US" sz="1600" dirty="0"/>
          </a:p>
          <a:p>
            <a:r>
              <a:rPr lang="en-US" sz="1600" dirty="0"/>
              <a:t>People from the Ryukyu Islands (of which Okinawa is the largest) have a life expectancy among the highest in the world.</a:t>
            </a:r>
          </a:p>
          <a:p>
            <a:endParaRPr lang="en-US" sz="1600" dirty="0"/>
          </a:p>
          <a:p>
            <a:r>
              <a:rPr lang="en-US" sz="1600" dirty="0"/>
              <a:t>Also they have low mortality from cardiovascular disease </a:t>
            </a:r>
          </a:p>
          <a:p>
            <a:r>
              <a:rPr lang="en-US" sz="1600" dirty="0"/>
              <a:t>and certain types of cancers.  Compared age-adjusted mortality of Okinawans versus Americans (1995) average Okinawan was:   </a:t>
            </a:r>
          </a:p>
          <a:p>
            <a:r>
              <a:rPr lang="en-US" sz="1600" dirty="0"/>
              <a:t> - 8 times less likely to die from coronary heart disease,   </a:t>
            </a:r>
          </a:p>
          <a:p>
            <a:r>
              <a:rPr lang="en-US" sz="1600" dirty="0"/>
              <a:t> - 7 times less likely to die from prostate cancer,   </a:t>
            </a:r>
          </a:p>
          <a:p>
            <a:r>
              <a:rPr lang="en-US" sz="1600" dirty="0"/>
              <a:t> - 6.5 times less likely to die from breast cancer,   </a:t>
            </a:r>
          </a:p>
          <a:p>
            <a:r>
              <a:rPr lang="en-US" sz="1600" dirty="0"/>
              <a:t> - and 2.5 times less likely to die from colon cancer </a:t>
            </a:r>
          </a:p>
          <a:p>
            <a:r>
              <a:rPr lang="en-US" sz="1600" dirty="0"/>
              <a:t>Recently numbers got worse because young people shift to Western diet. </a:t>
            </a:r>
          </a:p>
        </p:txBody>
      </p:sp>
      <p:sp>
        <p:nvSpPr>
          <p:cNvPr id="4" name="TextBox 3">
            <a:extLst>
              <a:ext uri="{FF2B5EF4-FFF2-40B4-BE49-F238E27FC236}">
                <a16:creationId xmlns:a16="http://schemas.microsoft.com/office/drawing/2014/main" id="{2D8C35BD-C136-ED4B-B664-72906244ED06}"/>
              </a:ext>
            </a:extLst>
          </p:cNvPr>
          <p:cNvSpPr txBox="1"/>
          <p:nvPr/>
        </p:nvSpPr>
        <p:spPr>
          <a:xfrm>
            <a:off x="5603626" y="2484280"/>
            <a:ext cx="6435969" cy="4185761"/>
          </a:xfrm>
          <a:prstGeom prst="rect">
            <a:avLst/>
          </a:prstGeom>
          <a:noFill/>
        </p:spPr>
        <p:txBody>
          <a:bodyPr wrap="square" rtlCol="0">
            <a:spAutoFit/>
          </a:bodyPr>
          <a:lstStyle/>
          <a:p>
            <a:r>
              <a:rPr lang="en-US" sz="2000" b="1" dirty="0">
                <a:solidFill>
                  <a:srgbClr val="FF0000"/>
                </a:solidFill>
              </a:rPr>
              <a:t>What is the magic of the “old diet? </a:t>
            </a:r>
          </a:p>
          <a:p>
            <a:endParaRPr lang="en-US" sz="1600" b="1" dirty="0">
              <a:solidFill>
                <a:schemeClr val="accent2">
                  <a:lumMod val="75000"/>
                </a:schemeClr>
              </a:solidFill>
            </a:endParaRPr>
          </a:p>
          <a:p>
            <a:r>
              <a:rPr lang="en-US" sz="1600" b="1" dirty="0">
                <a:solidFill>
                  <a:schemeClr val="accent2">
                    <a:lumMod val="75000"/>
                  </a:schemeClr>
                </a:solidFill>
              </a:rPr>
              <a:t>In short, the Okinawans circa 1950 ate </a:t>
            </a:r>
          </a:p>
          <a:p>
            <a:r>
              <a:rPr lang="en-US" sz="1600" b="1" dirty="0">
                <a:solidFill>
                  <a:srgbClr val="00B050"/>
                </a:solidFill>
              </a:rPr>
              <a:t>mostly sweet potatoes, with some rice, legumes, and other grains</a:t>
            </a:r>
            <a:r>
              <a:rPr lang="en-US" sz="1600" b="1" dirty="0">
                <a:solidFill>
                  <a:schemeClr val="accent2">
                    <a:lumMod val="75000"/>
                  </a:schemeClr>
                </a:solidFill>
              </a:rPr>
              <a:t>. </a:t>
            </a:r>
          </a:p>
          <a:p>
            <a:endParaRPr lang="en-US" sz="1600" b="1" dirty="0">
              <a:solidFill>
                <a:schemeClr val="accent2">
                  <a:lumMod val="75000"/>
                </a:schemeClr>
              </a:solidFill>
            </a:endParaRPr>
          </a:p>
          <a:p>
            <a:r>
              <a:rPr lang="en-US" sz="1600" b="1" dirty="0">
                <a:solidFill>
                  <a:schemeClr val="accent2">
                    <a:lumMod val="75000"/>
                  </a:schemeClr>
                </a:solidFill>
              </a:rPr>
              <a:t>Of the 1262 grams of food per day:  </a:t>
            </a:r>
          </a:p>
          <a:p>
            <a:pPr marL="285750" indent="-285750">
              <a:buFont typeface="Arial" panose="020B0604020202020204" pitchFamily="34" charset="0"/>
              <a:buChar char="•"/>
            </a:pPr>
            <a:r>
              <a:rPr lang="en-US" sz="1600" b="1" dirty="0">
                <a:solidFill>
                  <a:schemeClr val="accent2">
                    <a:lumMod val="75000"/>
                  </a:schemeClr>
                </a:solidFill>
              </a:rPr>
              <a:t>849-sweet potato, </a:t>
            </a:r>
          </a:p>
          <a:p>
            <a:pPr marL="285750" indent="-285750">
              <a:buFont typeface="Arial" panose="020B0604020202020204" pitchFamily="34" charset="0"/>
              <a:buChar char="•"/>
            </a:pPr>
            <a:r>
              <a:rPr lang="en-US" sz="1600" b="1" dirty="0">
                <a:solidFill>
                  <a:schemeClr val="accent2">
                    <a:lumMod val="75000"/>
                  </a:schemeClr>
                </a:solidFill>
              </a:rPr>
              <a:t>154-rice, </a:t>
            </a:r>
          </a:p>
          <a:p>
            <a:pPr marL="285750" indent="-285750">
              <a:buFont typeface="Arial" panose="020B0604020202020204" pitchFamily="34" charset="0"/>
              <a:buChar char="•"/>
            </a:pPr>
            <a:r>
              <a:rPr lang="en-US" sz="1600" b="1" dirty="0">
                <a:solidFill>
                  <a:schemeClr val="accent2">
                    <a:lumMod val="75000"/>
                  </a:schemeClr>
                </a:solidFill>
              </a:rPr>
              <a:t>71-legumes, </a:t>
            </a:r>
          </a:p>
          <a:p>
            <a:pPr marL="285750" indent="-285750">
              <a:buFont typeface="Arial" panose="020B0604020202020204" pitchFamily="34" charset="0"/>
              <a:buChar char="•"/>
            </a:pPr>
            <a:r>
              <a:rPr lang="en-US" sz="1600" b="1" dirty="0">
                <a:solidFill>
                  <a:schemeClr val="accent2">
                    <a:lumMod val="75000"/>
                  </a:schemeClr>
                </a:solidFill>
              </a:rPr>
              <a:t>38-grains, </a:t>
            </a:r>
          </a:p>
          <a:p>
            <a:pPr marL="285750" indent="-285750">
              <a:buFont typeface="Arial" panose="020B0604020202020204" pitchFamily="34" charset="0"/>
              <a:buChar char="•"/>
            </a:pPr>
            <a:r>
              <a:rPr lang="en-US" sz="1600" b="1" dirty="0">
                <a:solidFill>
                  <a:schemeClr val="accent2">
                    <a:lumMod val="75000"/>
                  </a:schemeClr>
                </a:solidFill>
              </a:rPr>
              <a:t>150-everything else</a:t>
            </a:r>
          </a:p>
          <a:p>
            <a:endParaRPr lang="en-US" sz="1600" b="1" dirty="0">
              <a:solidFill>
                <a:schemeClr val="accent2">
                  <a:lumMod val="75000"/>
                </a:schemeClr>
              </a:solidFill>
            </a:endParaRPr>
          </a:p>
          <a:p>
            <a:r>
              <a:rPr lang="en-US" sz="1400" dirty="0"/>
              <a:t>Comparing to other Japanese, Okinawans consumed fewer total calories, less polyunsaturated fat, less rice, significantly less wheat, barley and other grains, less sugars, more legumes, significantly less fish, significantly less meat and poultry, less eggs and dairy, </a:t>
            </a:r>
            <a:r>
              <a:rPr lang="en-US" sz="1400" b="1" dirty="0">
                <a:solidFill>
                  <a:srgbClr val="FF0000"/>
                </a:solidFill>
              </a:rPr>
              <a:t>much more sweet potatoes</a:t>
            </a:r>
            <a:r>
              <a:rPr lang="en-US" sz="1400" dirty="0"/>
              <a:t>, less other potatoes, less fruit, and no pickled vegetables (0g vs. 42g). [4] </a:t>
            </a:r>
          </a:p>
        </p:txBody>
      </p:sp>
      <p:pic>
        <p:nvPicPr>
          <p:cNvPr id="3074" name="Picture 2" descr="Okinawa Island - Wikipedia">
            <a:extLst>
              <a:ext uri="{FF2B5EF4-FFF2-40B4-BE49-F238E27FC236}">
                <a16:creationId xmlns:a16="http://schemas.microsoft.com/office/drawing/2014/main" id="{3DF9CA11-110F-CB45-9FBE-8DAA243C452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344387"/>
            <a:ext cx="1516186" cy="18270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 Okinawa. Life, by Okinawa: A Natural Beauty Video">
            <a:extLst>
              <a:ext uri="{FF2B5EF4-FFF2-40B4-BE49-F238E27FC236}">
                <a16:creationId xmlns:a16="http://schemas.microsoft.com/office/drawing/2014/main" id="{2561B7C2-8029-614E-BC16-2CF52451344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628184" y="120752"/>
            <a:ext cx="3411411" cy="227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2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08" y="952769"/>
            <a:ext cx="5481066" cy="4524315"/>
          </a:xfrm>
          <a:prstGeom prst="rect">
            <a:avLst/>
          </a:prstGeom>
          <a:noFill/>
        </p:spPr>
        <p:txBody>
          <a:bodyPr wrap="square" rtlCol="0">
            <a:spAutoFit/>
          </a:bodyPr>
          <a:lstStyle/>
          <a:p>
            <a:r>
              <a:rPr lang="en-US" altLang="x-none" dirty="0">
                <a:latin typeface="Arial" charset="0"/>
              </a:rPr>
              <a:t>Some people achieve good results using </a:t>
            </a:r>
            <a:r>
              <a:rPr lang="en-US" altLang="x-none" b="1" dirty="0">
                <a:solidFill>
                  <a:srgbClr val="0070C0"/>
                </a:solidFill>
                <a:latin typeface="Arial" charset="0"/>
              </a:rPr>
              <a:t>support groups</a:t>
            </a:r>
            <a:r>
              <a:rPr lang="en-US" altLang="x-none" dirty="0">
                <a:latin typeface="Arial" charset="0"/>
              </a:rPr>
              <a:t>. </a:t>
            </a:r>
          </a:p>
          <a:p>
            <a:endParaRPr lang="en-US" altLang="x-none" dirty="0">
              <a:latin typeface="Arial" charset="0"/>
            </a:endParaRPr>
          </a:p>
          <a:p>
            <a:r>
              <a:rPr lang="x-none" altLang="x-none">
                <a:latin typeface="Arial" charset="0"/>
              </a:rPr>
              <a:t>If </a:t>
            </a:r>
            <a:r>
              <a:rPr lang="x-none" altLang="x-none" dirty="0">
                <a:latin typeface="Arial" charset="0"/>
              </a:rPr>
              <a:t>you want to be a part of some program, I highly recommend Susan Peirce's program </a:t>
            </a:r>
            <a:r>
              <a:rPr lang="en-US" altLang="x-none" dirty="0">
                <a:latin typeface="Arial" charset="0"/>
              </a:rPr>
              <a:t>”</a:t>
            </a:r>
            <a:r>
              <a:rPr lang="x-none" altLang="x-none" dirty="0">
                <a:latin typeface="Arial" charset="0"/>
              </a:rPr>
              <a:t>Bright Line Eating</a:t>
            </a:r>
            <a:r>
              <a:rPr lang="en-US" altLang="x-none" dirty="0">
                <a:latin typeface="Arial" charset="0"/>
              </a:rPr>
              <a:t>” (BLE)</a:t>
            </a:r>
            <a:r>
              <a:rPr lang="x-none" altLang="x-none">
                <a:latin typeface="Arial" charset="0"/>
              </a:rPr>
              <a:t>. </a:t>
            </a:r>
            <a:endParaRPr lang="en-US" altLang="x-none" dirty="0">
              <a:latin typeface="Arial" charset="0"/>
            </a:endParaRPr>
          </a:p>
          <a:p>
            <a:endParaRPr lang="en-US" altLang="x-none" dirty="0">
              <a:latin typeface="Arial" charset="0"/>
            </a:endParaRPr>
          </a:p>
          <a:p>
            <a:r>
              <a:rPr lang="x-none" altLang="x-none">
                <a:latin typeface="Arial" charset="0"/>
              </a:rPr>
              <a:t>It </a:t>
            </a:r>
            <a:r>
              <a:rPr lang="x-none" altLang="x-none" dirty="0">
                <a:latin typeface="Arial" charset="0"/>
              </a:rPr>
              <a:t>grew from Food Addicts Anonymous (FAA) 12-step program, but it is more flexible, scientific, provides support via internet, and at this point in time it is the most effective program in existence: </a:t>
            </a:r>
            <a:br>
              <a:rPr lang="x-none" altLang="x-none" dirty="0">
                <a:latin typeface="Arial" charset="0"/>
              </a:rPr>
            </a:br>
            <a:r>
              <a:rPr lang="x-none" altLang="x-none" dirty="0">
                <a:latin typeface="Arial" charset="0"/>
              </a:rPr>
              <a:t> - </a:t>
            </a:r>
            <a:r>
              <a:rPr lang="x-none" altLang="x-none" dirty="0">
                <a:latin typeface="Arial" charset="0"/>
                <a:hlinkClick r:id="rId2"/>
              </a:rPr>
              <a:t>https://brightlineeating.com/</a:t>
            </a:r>
            <a:r>
              <a:rPr lang="x-none" altLang="x-none" dirty="0">
                <a:latin typeface="Arial" charset="0"/>
              </a:rPr>
              <a:t> </a:t>
            </a:r>
            <a:br>
              <a:rPr lang="x-none" altLang="x-none" dirty="0">
                <a:latin typeface="Arial" charset="0"/>
              </a:rPr>
            </a:br>
            <a:endParaRPr lang="en-US" altLang="x-none" dirty="0">
              <a:latin typeface="Arial" charset="0"/>
            </a:endParaRPr>
          </a:p>
          <a:p>
            <a:r>
              <a:rPr lang="en-US" altLang="x-none" dirty="0">
                <a:latin typeface="Arial" charset="0"/>
              </a:rPr>
              <a:t>You can buy Susan’s books on amazon. </a:t>
            </a:r>
          </a:p>
          <a:p>
            <a:r>
              <a:rPr lang="en-US" altLang="x-none" dirty="0">
                <a:latin typeface="Arial" charset="0"/>
              </a:rPr>
              <a:t>Also subscribe to her weekly video (vlog).</a:t>
            </a:r>
          </a:p>
          <a:p>
            <a:r>
              <a:rPr lang="en-US" altLang="x-none" dirty="0">
                <a:latin typeface="Arial" charset="0"/>
              </a:rPr>
              <a:t>And check out her </a:t>
            </a:r>
            <a:r>
              <a:rPr lang="en-US" altLang="x-none" dirty="0" err="1">
                <a:latin typeface="Arial" charset="0"/>
              </a:rPr>
              <a:t>youtube</a:t>
            </a:r>
            <a:r>
              <a:rPr lang="en-US" altLang="x-none" dirty="0">
                <a:latin typeface="Arial" charset="0"/>
              </a:rPr>
              <a:t> videos.</a:t>
            </a:r>
          </a:p>
        </p:txBody>
      </p:sp>
      <p:sp>
        <p:nvSpPr>
          <p:cNvPr id="3" name="TextBox 2">
            <a:extLst>
              <a:ext uri="{FF2B5EF4-FFF2-40B4-BE49-F238E27FC236}">
                <a16:creationId xmlns:a16="http://schemas.microsoft.com/office/drawing/2014/main" id="{CA1E1F52-D1D1-7C4D-BC1B-250853570423}"/>
              </a:ext>
            </a:extLst>
          </p:cNvPr>
          <p:cNvSpPr txBox="1"/>
          <p:nvPr/>
        </p:nvSpPr>
        <p:spPr>
          <a:xfrm>
            <a:off x="6605426" y="120402"/>
            <a:ext cx="5481066" cy="6617196"/>
          </a:xfrm>
          <a:prstGeom prst="rect">
            <a:avLst/>
          </a:prstGeom>
          <a:noFill/>
        </p:spPr>
        <p:txBody>
          <a:bodyPr wrap="square" rtlCol="0">
            <a:spAutoFit/>
          </a:bodyPr>
          <a:lstStyle/>
          <a:p>
            <a:r>
              <a:rPr lang="en-US" altLang="x-none" dirty="0">
                <a:latin typeface="Arial" charset="0"/>
              </a:rPr>
              <a:t>About 1</a:t>
            </a:r>
            <a:r>
              <a:rPr lang="x-none" altLang="x-none" dirty="0">
                <a:latin typeface="Arial" charset="0"/>
              </a:rPr>
              <a:t>2-step programs</a:t>
            </a:r>
            <a:r>
              <a:rPr lang="en-US" altLang="x-none" dirty="0">
                <a:latin typeface="Arial" charset="0"/>
              </a:rPr>
              <a:t> - there are many of them, for example:</a:t>
            </a:r>
          </a:p>
          <a:p>
            <a:br>
              <a:rPr lang="x-none" altLang="x-none" sz="1600" dirty="0">
                <a:latin typeface="Arial" charset="0"/>
              </a:rPr>
            </a:br>
            <a:r>
              <a:rPr lang="x-none" altLang="x-none" sz="1600" dirty="0">
                <a:solidFill>
                  <a:srgbClr val="0070C0"/>
                </a:solidFill>
                <a:latin typeface="Arial" charset="0"/>
              </a:rPr>
              <a:t>• 1939 – Alcoholics Anonymous (AA) </a:t>
            </a:r>
            <a:br>
              <a:rPr lang="x-none" altLang="x-none" sz="1600" dirty="0">
                <a:solidFill>
                  <a:srgbClr val="0070C0"/>
                </a:solidFill>
                <a:latin typeface="Arial" charset="0"/>
              </a:rPr>
            </a:br>
            <a:r>
              <a:rPr lang="x-none" altLang="x-none" sz="1600" dirty="0">
                <a:solidFill>
                  <a:srgbClr val="0070C0"/>
                </a:solidFill>
                <a:latin typeface="Arial" charset="0"/>
              </a:rPr>
              <a:t>• 1960 – Overeaters Anonymous (OA)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Anonymous (FAA) (1987)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Anorexics and Bulimics Anonymous (ABA) (1993)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Compulsive Eaters Anonymous-HOW (CEA-HOW) (1996)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in Recovery Anonymous (FA) (1998)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Eating Disorders Anonymous (EDA) (2000)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GreySheeters Anonymous (GSA)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Recovery From Food Addiction, Inc. (RFA)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Compulsions Anonymous (FCA) </a:t>
            </a:r>
            <a:br>
              <a:rPr lang="x-none" altLang="x-none" sz="1600" dirty="0">
                <a:latin typeface="Arial" charset="0"/>
              </a:rPr>
            </a:br>
            <a:br>
              <a:rPr lang="x-none" altLang="x-none" sz="1600" dirty="0">
                <a:latin typeface="Arial" charset="0"/>
              </a:rPr>
            </a:br>
            <a:r>
              <a:rPr lang="x-none" altLang="x-none" dirty="0">
                <a:latin typeface="Arial" charset="0"/>
              </a:rPr>
              <a:t>The 12-step groups work well for some people because they provide </a:t>
            </a:r>
            <a:r>
              <a:rPr lang="en-US" altLang="x-none" dirty="0">
                <a:latin typeface="Arial" charset="0"/>
              </a:rPr>
              <a:t>personal </a:t>
            </a:r>
            <a:r>
              <a:rPr lang="x-none" altLang="x-none" dirty="0">
                <a:latin typeface="Arial" charset="0"/>
              </a:rPr>
              <a:t>support which is very important for people who are high on </a:t>
            </a:r>
            <a:r>
              <a:rPr lang="en-US" altLang="x-none" dirty="0">
                <a:latin typeface="Arial" charset="0"/>
              </a:rPr>
              <a:t>susceptibility s</a:t>
            </a:r>
            <a:r>
              <a:rPr lang="x-none" altLang="x-none" dirty="0">
                <a:latin typeface="Arial" charset="0"/>
              </a:rPr>
              <a:t>cale (</a:t>
            </a:r>
            <a:r>
              <a:rPr lang="en-US" altLang="x-none" dirty="0">
                <a:latin typeface="Arial" charset="0"/>
              </a:rPr>
              <a:t>a.k.a. food </a:t>
            </a:r>
            <a:r>
              <a:rPr lang="x-none" altLang="x-none" dirty="0">
                <a:latin typeface="Arial" charset="0"/>
              </a:rPr>
              <a:t>addicts</a:t>
            </a:r>
            <a:r>
              <a:rPr lang="x-none" altLang="x-none">
                <a:latin typeface="Arial" charset="0"/>
              </a:rPr>
              <a:t>). </a:t>
            </a:r>
            <a:endParaRPr lang="en-US" altLang="x-none" dirty="0">
              <a:latin typeface="Arial" charset="0"/>
            </a:endParaRPr>
          </a:p>
          <a:p>
            <a:r>
              <a:rPr lang="en-US" altLang="x-none" dirty="0">
                <a:latin typeface="Arial" charset="0"/>
              </a:rPr>
              <a:t>Note that </a:t>
            </a:r>
            <a:r>
              <a:rPr lang="x-none" altLang="x-none">
                <a:latin typeface="Arial" charset="0"/>
              </a:rPr>
              <a:t>results </a:t>
            </a:r>
            <a:r>
              <a:rPr lang="x-none" altLang="x-none" dirty="0">
                <a:latin typeface="Arial" charset="0"/>
              </a:rPr>
              <a:t>will depend on specific group. You need a group where people achieve results. If people just meet to wine and complain - this will not be effective</a:t>
            </a:r>
            <a:r>
              <a:rPr lang="x-none" altLang="x-none">
                <a:latin typeface="Arial" charset="0"/>
              </a:rPr>
              <a:t>. </a:t>
            </a:r>
            <a:endParaRPr lang="en-US" altLang="x-none" dirty="0">
              <a:latin typeface="Arial" charset="0"/>
            </a:endParaRPr>
          </a:p>
          <a:p>
            <a:r>
              <a:rPr lang="x-none" altLang="x-none">
                <a:latin typeface="Arial" charset="0"/>
              </a:rPr>
              <a:t>Also </a:t>
            </a:r>
            <a:r>
              <a:rPr lang="x-none" altLang="x-none" dirty="0">
                <a:latin typeface="Arial" charset="0"/>
              </a:rPr>
              <a:t>you need a group where people use modern scientific-based approach.</a:t>
            </a:r>
            <a:endParaRPr lang="en-US" dirty="0"/>
          </a:p>
        </p:txBody>
      </p:sp>
      <p:sp>
        <p:nvSpPr>
          <p:cNvPr id="4" name="TextBox 3">
            <a:extLst>
              <a:ext uri="{FF2B5EF4-FFF2-40B4-BE49-F238E27FC236}">
                <a16:creationId xmlns:a16="http://schemas.microsoft.com/office/drawing/2014/main" id="{65EE10AC-B368-BA44-97EE-F0D81EB28462}"/>
              </a:ext>
            </a:extLst>
          </p:cNvPr>
          <p:cNvSpPr txBox="1"/>
          <p:nvPr/>
        </p:nvSpPr>
        <p:spPr>
          <a:xfrm>
            <a:off x="105508" y="117231"/>
            <a:ext cx="2649415" cy="523220"/>
          </a:xfrm>
          <a:prstGeom prst="rect">
            <a:avLst/>
          </a:prstGeom>
          <a:noFill/>
        </p:spPr>
        <p:txBody>
          <a:bodyPr wrap="square" rtlCol="0">
            <a:spAutoFit/>
          </a:bodyPr>
          <a:lstStyle/>
          <a:p>
            <a:r>
              <a:rPr lang="en-US" sz="2800" b="1" dirty="0"/>
              <a:t>Support Groups</a:t>
            </a:r>
          </a:p>
        </p:txBody>
      </p:sp>
    </p:spTree>
    <p:extLst>
      <p:ext uri="{BB962C8B-B14F-4D97-AF65-F5344CB8AC3E}">
        <p14:creationId xmlns:p14="http://schemas.microsoft.com/office/powerpoint/2010/main" val="835352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610104" cy="2585323"/>
          </a:xfrm>
          <a:prstGeom prst="rect">
            <a:avLst/>
          </a:prstGeom>
          <a:noFill/>
        </p:spPr>
        <p:txBody>
          <a:bodyPr wrap="square" rtlCol="0">
            <a:spAutoFit/>
          </a:bodyPr>
          <a:lstStyle/>
          <a:p>
            <a:r>
              <a:rPr lang="en-US" altLang="x-none" dirty="0">
                <a:latin typeface="Arial" charset="0"/>
              </a:rPr>
              <a:t>How to eat at different places:</a:t>
            </a:r>
          </a:p>
          <a:p>
            <a:endParaRPr lang="en-US" altLang="x-none" dirty="0">
              <a:latin typeface="Arial" charset="0"/>
            </a:endParaRPr>
          </a:p>
          <a:p>
            <a:pPr marL="285750" indent="-285750">
              <a:buFont typeface="Arial" panose="020B0604020202020204" pitchFamily="34" charset="0"/>
              <a:buChar char="•"/>
            </a:pPr>
            <a:r>
              <a:rPr lang="en-US" dirty="0">
                <a:latin typeface="Arial" charset="0"/>
              </a:rPr>
              <a:t>Chinese </a:t>
            </a:r>
            <a:r>
              <a:rPr lang="mr-IN" dirty="0">
                <a:latin typeface="Arial" charset="0"/>
              </a:rPr>
              <a:t>–</a:t>
            </a:r>
            <a:r>
              <a:rPr lang="en-US" dirty="0">
                <a:latin typeface="Arial" charset="0"/>
              </a:rPr>
              <a:t> “Buddha's Delight” </a:t>
            </a:r>
            <a:r>
              <a:rPr lang="mr-IN" dirty="0">
                <a:latin typeface="Arial" charset="0"/>
              </a:rPr>
              <a:t>–</a:t>
            </a:r>
            <a:r>
              <a:rPr lang="en-US" dirty="0">
                <a:latin typeface="Arial" charset="0"/>
              </a:rPr>
              <a:t> steamed vegetables, no oil, with sauce on the side + rice + tofu</a:t>
            </a:r>
          </a:p>
          <a:p>
            <a:pPr marL="285750" indent="-285750">
              <a:buFont typeface="Arial" panose="020B0604020202020204" pitchFamily="34" charset="0"/>
              <a:buChar char="•"/>
            </a:pPr>
            <a:r>
              <a:rPr lang="en-US" dirty="0">
                <a:latin typeface="Arial" charset="0"/>
              </a:rPr>
              <a:t>           - </a:t>
            </a:r>
            <a:r>
              <a:rPr lang="en-US" dirty="0">
                <a:latin typeface="Arial" charset="0"/>
                <a:hlinkClick r:id="rId2"/>
              </a:rPr>
              <a:t>http://www.eatthis.com/8-diet-experts-order-chinese-restaurants</a:t>
            </a:r>
            <a:endParaRPr lang="en-US" dirty="0">
              <a:latin typeface="Arial" charset="0"/>
            </a:endParaRPr>
          </a:p>
          <a:p>
            <a:pPr marL="285750" indent="-285750">
              <a:buFont typeface="Arial" panose="020B0604020202020204" pitchFamily="34" charset="0"/>
              <a:buChar char="•"/>
            </a:pPr>
            <a:r>
              <a:rPr lang="en-US" dirty="0">
                <a:latin typeface="Arial" charset="0"/>
              </a:rPr>
              <a:t>McDonalds - </a:t>
            </a:r>
            <a:r>
              <a:rPr lang="en-US" dirty="0"/>
              <a:t>Basic Side Salad, Fruit (Apple Slices and Cuties), Fruit &amp; Maple Oatmeal</a:t>
            </a:r>
          </a:p>
          <a:p>
            <a:pPr marL="285750" indent="-285750">
              <a:buFont typeface="Arial" panose="020B0604020202020204" pitchFamily="34" charset="0"/>
              <a:buChar char="•"/>
            </a:pPr>
            <a:r>
              <a:rPr lang="en-US" dirty="0"/>
              <a:t>  Generic restaurant - ask to make a plate of greens, vegetables, berries, and fruits, no oil, no dressing</a:t>
            </a:r>
          </a:p>
          <a:p>
            <a:pPr marL="285750" indent="-285750">
              <a:buFont typeface="Arial" panose="020B0604020202020204" pitchFamily="34" charset="0"/>
              <a:buChar char="•"/>
            </a:pPr>
            <a:r>
              <a:rPr lang="en-US" dirty="0"/>
              <a:t>  Mexican restaurants – I usually order salad without dressing, salsa without chips, coffee, some fruits or berries for dessert</a:t>
            </a:r>
          </a:p>
          <a:p>
            <a:pPr marL="285750" indent="-285750">
              <a:buFont typeface="Arial" panose="020B0604020202020204" pitchFamily="34" charset="0"/>
              <a:buChar char="•"/>
            </a:pPr>
            <a:r>
              <a:rPr lang="en-US" dirty="0"/>
              <a:t>  Coffee shops – I take 1-shot espresso + oat or soy milk + cold water</a:t>
            </a:r>
          </a:p>
        </p:txBody>
      </p:sp>
      <p:sp>
        <p:nvSpPr>
          <p:cNvPr id="4" name="TextBox 3"/>
          <p:cNvSpPr txBox="1"/>
          <p:nvPr/>
        </p:nvSpPr>
        <p:spPr>
          <a:xfrm>
            <a:off x="110841" y="3067696"/>
            <a:ext cx="4531497" cy="3693319"/>
          </a:xfrm>
          <a:prstGeom prst="rect">
            <a:avLst/>
          </a:prstGeom>
          <a:noFill/>
        </p:spPr>
        <p:txBody>
          <a:bodyPr wrap="square" rtlCol="0">
            <a:spAutoFit/>
          </a:bodyPr>
          <a:lstStyle/>
          <a:p>
            <a:r>
              <a:rPr lang="en-US" dirty="0"/>
              <a:t>Calories in Coffee (8oz - small):</a:t>
            </a:r>
          </a:p>
          <a:p>
            <a:r>
              <a:rPr lang="en-US" dirty="0"/>
              <a:t> - Cappuccino with half &amp; half </a:t>
            </a:r>
            <a:r>
              <a:rPr lang="mr-IN" dirty="0"/>
              <a:t>–</a:t>
            </a:r>
            <a:r>
              <a:rPr lang="en-US" dirty="0"/>
              <a:t> 330</a:t>
            </a:r>
          </a:p>
          <a:p>
            <a:r>
              <a:rPr lang="en-US" dirty="0"/>
              <a:t> - Cappuccino with whole milk </a:t>
            </a:r>
            <a:r>
              <a:rPr lang="mr-IN" dirty="0"/>
              <a:t>–</a:t>
            </a:r>
            <a:r>
              <a:rPr lang="en-US" dirty="0"/>
              <a:t> 113</a:t>
            </a:r>
          </a:p>
          <a:p>
            <a:r>
              <a:rPr lang="en-US" dirty="0"/>
              <a:t> - Latte with 2% milk </a:t>
            </a:r>
            <a:r>
              <a:rPr lang="mr-IN" dirty="0"/>
              <a:t>–</a:t>
            </a:r>
            <a:r>
              <a:rPr lang="en-US" dirty="0"/>
              <a:t> 95</a:t>
            </a:r>
          </a:p>
          <a:p>
            <a:r>
              <a:rPr lang="en-US" dirty="0"/>
              <a:t> - Americano </a:t>
            </a:r>
            <a:r>
              <a:rPr lang="mr-IN" dirty="0"/>
              <a:t>–</a:t>
            </a:r>
            <a:r>
              <a:rPr lang="en-US" dirty="0"/>
              <a:t> 8 </a:t>
            </a:r>
          </a:p>
          <a:p>
            <a:endParaRPr lang="en-US" dirty="0"/>
          </a:p>
          <a:p>
            <a:r>
              <a:rPr lang="en-US" dirty="0"/>
              <a:t>Calories in some products:</a:t>
            </a:r>
          </a:p>
          <a:p>
            <a:r>
              <a:rPr lang="en-US" dirty="0"/>
              <a:t> - Hazelnuts (12) </a:t>
            </a:r>
            <a:r>
              <a:rPr lang="mr-IN" dirty="0"/>
              <a:t>–</a:t>
            </a:r>
            <a:r>
              <a:rPr lang="en-US" dirty="0"/>
              <a:t> 100</a:t>
            </a:r>
          </a:p>
          <a:p>
            <a:r>
              <a:rPr lang="en-US" dirty="0"/>
              <a:t> - brazil nut (1) - 33</a:t>
            </a:r>
          </a:p>
          <a:p>
            <a:r>
              <a:rPr lang="en-US" dirty="0"/>
              <a:t> - Raisins (50) - 80</a:t>
            </a:r>
          </a:p>
          <a:p>
            <a:r>
              <a:rPr lang="en-US" dirty="0"/>
              <a:t> - Apple or similar size fruit (1 medium) - 90</a:t>
            </a:r>
          </a:p>
          <a:p>
            <a:r>
              <a:rPr lang="en-US" dirty="0"/>
              <a:t> - Potato (1 medium) - 160</a:t>
            </a:r>
          </a:p>
          <a:p>
            <a:r>
              <a:rPr lang="en-US" dirty="0"/>
              <a:t> - banana (1 medium) - 105</a:t>
            </a:r>
          </a:p>
        </p:txBody>
      </p:sp>
    </p:spTree>
    <p:extLst>
      <p:ext uri="{BB962C8B-B14F-4D97-AF65-F5344CB8AC3E}">
        <p14:creationId xmlns:p14="http://schemas.microsoft.com/office/powerpoint/2010/main" val="184888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101451" y="97198"/>
            <a:ext cx="4550348" cy="523220"/>
          </a:xfrm>
          <a:prstGeom prst="rect">
            <a:avLst/>
          </a:prstGeom>
          <a:noFill/>
        </p:spPr>
        <p:txBody>
          <a:bodyPr wrap="none" rtlCol="0">
            <a:spAutoFit/>
          </a:bodyPr>
          <a:lstStyle/>
          <a:p>
            <a:r>
              <a:rPr lang="en-US" sz="2800" b="1" dirty="0"/>
              <a:t>Marathoner and sweet water</a:t>
            </a:r>
          </a:p>
        </p:txBody>
      </p:sp>
      <p:sp>
        <p:nvSpPr>
          <p:cNvPr id="2" name="TextBox 1">
            <a:extLst>
              <a:ext uri="{FF2B5EF4-FFF2-40B4-BE49-F238E27FC236}">
                <a16:creationId xmlns:a16="http://schemas.microsoft.com/office/drawing/2014/main" id="{CC3D4649-A7E5-5848-B1B1-6FCC78D19016}"/>
              </a:ext>
            </a:extLst>
          </p:cNvPr>
          <p:cNvSpPr txBox="1"/>
          <p:nvPr/>
        </p:nvSpPr>
        <p:spPr>
          <a:xfrm>
            <a:off x="52003" y="1127192"/>
            <a:ext cx="5367228" cy="3693319"/>
          </a:xfrm>
          <a:prstGeom prst="rect">
            <a:avLst/>
          </a:prstGeom>
          <a:noFill/>
        </p:spPr>
        <p:txBody>
          <a:bodyPr wrap="square" rtlCol="0">
            <a:spAutoFit/>
          </a:bodyPr>
          <a:lstStyle/>
          <a:p>
            <a:r>
              <a:rPr lang="en-US" dirty="0"/>
              <a:t>Should a marathon runner add sugars into water in the middle of the race to get more energy? </a:t>
            </a:r>
          </a:p>
          <a:p>
            <a:endParaRPr lang="en-US" dirty="0"/>
          </a:p>
          <a:p>
            <a:r>
              <a:rPr lang="en-US" dirty="0"/>
              <a:t>No, No, No !!! </a:t>
            </a:r>
          </a:p>
          <a:p>
            <a:endParaRPr lang="en-US" dirty="0"/>
          </a:p>
          <a:p>
            <a:r>
              <a:rPr lang="en-US" dirty="0"/>
              <a:t>The drink will not contain enough energy and will not be metabolized fast enough. </a:t>
            </a:r>
          </a:p>
          <a:p>
            <a:endParaRPr lang="en-US" dirty="0"/>
          </a:p>
          <a:p>
            <a:r>
              <a:rPr lang="en-US" dirty="0"/>
              <a:t>But the sugar in it will be interpreted by the body as a signal to shut down the process of getting energy from internal sources (fat). </a:t>
            </a:r>
          </a:p>
          <a:p>
            <a:endParaRPr lang="en-US" dirty="0"/>
          </a:p>
          <a:p>
            <a:r>
              <a:rPr lang="en-US" dirty="0"/>
              <a:t>The marathoner </a:t>
            </a:r>
            <a:r>
              <a:rPr lang="en-US" b="1" dirty="0">
                <a:solidFill>
                  <a:srgbClr val="FF0000"/>
                </a:solidFill>
              </a:rPr>
              <a:t>will feel more tired</a:t>
            </a:r>
            <a:r>
              <a:rPr lang="en-US" dirty="0"/>
              <a:t> and can crash.</a:t>
            </a:r>
          </a:p>
        </p:txBody>
      </p:sp>
      <p:pic>
        <p:nvPicPr>
          <p:cNvPr id="1026" name="Picture 2" descr="Olympic Marathon Trials - How the Hydration Stations Work">
            <a:extLst>
              <a:ext uri="{FF2B5EF4-FFF2-40B4-BE49-F238E27FC236}">
                <a16:creationId xmlns:a16="http://schemas.microsoft.com/office/drawing/2014/main" id="{85FF43B4-E7DB-CB48-A029-DC6C832F3A3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82642" y="620418"/>
            <a:ext cx="34925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ston Marathon 2013 Run Form - Pro Women Super Slo-mo - YouTube">
            <a:extLst>
              <a:ext uri="{FF2B5EF4-FFF2-40B4-BE49-F238E27FC236}">
                <a16:creationId xmlns:a16="http://schemas.microsoft.com/office/drawing/2014/main" id="{BC4AE23C-AB87-D247-B795-ECB799A97B39}"/>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151076" y="3753711"/>
            <a:ext cx="2555631"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2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1F7B5-FD74-7E0E-ED1B-919927534EB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214CB02-DAF4-6363-137C-702D7EC82905}"/>
              </a:ext>
            </a:extLst>
          </p:cNvPr>
          <p:cNvSpPr txBox="1"/>
          <p:nvPr/>
        </p:nvSpPr>
        <p:spPr>
          <a:xfrm>
            <a:off x="110841" y="96985"/>
            <a:ext cx="4972147" cy="400110"/>
          </a:xfrm>
          <a:prstGeom prst="rect">
            <a:avLst/>
          </a:prstGeom>
          <a:noFill/>
        </p:spPr>
        <p:txBody>
          <a:bodyPr wrap="square" rtlCol="0">
            <a:spAutoFit/>
          </a:bodyPr>
          <a:lstStyle/>
          <a:p>
            <a:r>
              <a:rPr lang="en-US" sz="2000" b="1" i="0" dirty="0">
                <a:solidFill>
                  <a:srgbClr val="0F0F0F"/>
                </a:solidFill>
                <a:effectLst/>
                <a:latin typeface="Calibri" panose="020F0502020204030204" pitchFamily="34" charset="0"/>
                <a:cs typeface="Calibri" panose="020F0502020204030204" pitchFamily="34" charset="0"/>
              </a:rPr>
              <a:t>Ben Azadi – YouTube channel</a:t>
            </a:r>
            <a:endParaRPr lang="en-US" sz="2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5400C67-D0B5-B676-06D5-C21A4041644E}"/>
              </a:ext>
            </a:extLst>
          </p:cNvPr>
          <p:cNvSpPr txBox="1"/>
          <p:nvPr/>
        </p:nvSpPr>
        <p:spPr>
          <a:xfrm>
            <a:off x="110841" y="606885"/>
            <a:ext cx="4972147" cy="2308324"/>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hlinkClick r:id="rId2"/>
              </a:rPr>
              <a:t>https://</a:t>
            </a:r>
            <a:r>
              <a:rPr lang="en-US" sz="1200" dirty="0" err="1">
                <a:hlinkClick r:id="rId2"/>
              </a:rPr>
              <a:t>www.youtube.com</a:t>
            </a:r>
            <a:r>
              <a:rPr lang="en-US" sz="1200" dirty="0">
                <a:hlinkClick r:id="rId2"/>
              </a:rPr>
              <a:t>/@</a:t>
            </a:r>
            <a:r>
              <a:rPr lang="en-US" sz="1200" dirty="0" err="1">
                <a:hlinkClick r:id="rId2"/>
              </a:rPr>
              <a:t>KetoKamp</a:t>
            </a:r>
            <a:endParaRPr lang="en-US" sz="1200" dirty="0"/>
          </a:p>
          <a:p>
            <a:endParaRPr lang="en-US" sz="1200" dirty="0"/>
          </a:p>
          <a:p>
            <a:r>
              <a:rPr lang="en-US" sz="1200" dirty="0"/>
              <a:t>Book "Metabolic Freedom" - </a:t>
            </a:r>
            <a:r>
              <a:rPr lang="en-US" sz="1200" dirty="0">
                <a:hlinkClick r:id="rId3"/>
              </a:rPr>
              <a:t>https://www.amazon.com/dp/B0DMTSL5XG </a:t>
            </a:r>
            <a:r>
              <a:rPr lang="en-US" sz="1200" dirty="0"/>
              <a:t>–</a:t>
            </a:r>
          </a:p>
          <a:p>
            <a:endParaRPr lang="en-US" sz="1200" dirty="0"/>
          </a:p>
          <a:p>
            <a:r>
              <a:rPr lang="en-US" sz="1200" dirty="0"/>
              <a:t>Main factors: </a:t>
            </a:r>
            <a:r>
              <a:rPr lang="en-US" sz="1200" dirty="0">
                <a:hlinkClick r:id="rId4"/>
              </a:rPr>
              <a:t>https://www.youtube.com/watch?v=r8TpBblCqF8</a:t>
            </a:r>
            <a:r>
              <a:rPr lang="en-US" sz="1200" dirty="0"/>
              <a:t> </a:t>
            </a:r>
          </a:p>
          <a:p>
            <a:pPr marL="171450" indent="-171450">
              <a:buFont typeface="Arial" panose="020B0604020202020204" pitchFamily="34" charset="0"/>
              <a:buChar char="•"/>
            </a:pPr>
            <a:r>
              <a:rPr lang="en-US" sz="1200" b="1" dirty="0">
                <a:solidFill>
                  <a:srgbClr val="FF0000"/>
                </a:solidFill>
              </a:rPr>
              <a:t>remove sugars and other processed stuff</a:t>
            </a:r>
          </a:p>
          <a:p>
            <a:pPr marL="171450" indent="-171450">
              <a:buFont typeface="Arial" panose="020B0604020202020204" pitchFamily="34" charset="0"/>
              <a:buChar char="•"/>
            </a:pPr>
            <a:r>
              <a:rPr lang="en-US" sz="1200" b="1" dirty="0">
                <a:solidFill>
                  <a:srgbClr val="FF0000"/>
                </a:solidFill>
              </a:rPr>
              <a:t>walk 10K steps</a:t>
            </a:r>
          </a:p>
          <a:p>
            <a:pPr marL="171450" indent="-171450">
              <a:buFont typeface="Arial" panose="020B0604020202020204" pitchFamily="34" charset="0"/>
              <a:buChar char="•"/>
            </a:pPr>
            <a:r>
              <a:rPr lang="en-US" sz="1200" b="1" dirty="0">
                <a:solidFill>
                  <a:srgbClr val="FF0000"/>
                </a:solidFill>
              </a:rPr>
              <a:t>sleep more (deep sleep, sleep mask, cold temperature) </a:t>
            </a:r>
          </a:p>
          <a:p>
            <a:endParaRPr lang="en-US" sz="1200" dirty="0"/>
          </a:p>
          <a:p>
            <a:r>
              <a:rPr lang="en-US" sz="1200" b="1" dirty="0">
                <a:solidFill>
                  <a:srgbClr val="FF0000"/>
                </a:solidFill>
              </a:rPr>
              <a:t>5 fruits for Keto diet:</a:t>
            </a:r>
          </a:p>
          <a:p>
            <a:pPr marL="171450" indent="-171450">
              <a:buFont typeface="Arial" panose="020B0604020202020204" pitchFamily="34" charset="0"/>
              <a:buChar char="•"/>
            </a:pPr>
            <a:r>
              <a:rPr lang="en-US" sz="1200" dirty="0"/>
              <a:t>Berries: Blueberries, raspberries, blackberries, and cranberries</a:t>
            </a:r>
          </a:p>
          <a:p>
            <a:pPr marL="171450" indent="-171450">
              <a:buFont typeface="Arial" panose="020B0604020202020204" pitchFamily="34" charset="0"/>
              <a:buChar char="•"/>
            </a:pPr>
            <a:r>
              <a:rPr lang="en-US" sz="1200" dirty="0"/>
              <a:t>Pomegranate; Avocado; Grapefruit; Coconut</a:t>
            </a:r>
          </a:p>
        </p:txBody>
      </p:sp>
      <p:sp>
        <p:nvSpPr>
          <p:cNvPr id="3" name="TextBox 2">
            <a:extLst>
              <a:ext uri="{FF2B5EF4-FFF2-40B4-BE49-F238E27FC236}">
                <a16:creationId xmlns:a16="http://schemas.microsoft.com/office/drawing/2014/main" id="{62FF7504-89F6-22B4-0239-F2D83A2E84D4}"/>
              </a:ext>
            </a:extLst>
          </p:cNvPr>
          <p:cNvSpPr txBox="1"/>
          <p:nvPr/>
        </p:nvSpPr>
        <p:spPr>
          <a:xfrm>
            <a:off x="110841" y="3034484"/>
            <a:ext cx="4972147" cy="3046988"/>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7 Day Protocol To Burn Fat - </a:t>
            </a:r>
            <a:r>
              <a:rPr lang="en-US" sz="1200" dirty="0">
                <a:hlinkClick r:id="rId5"/>
              </a:rPr>
              <a:t>https://</a:t>
            </a:r>
            <a:r>
              <a:rPr lang="en-US" sz="1200" dirty="0" err="1">
                <a:hlinkClick r:id="rId5"/>
              </a:rPr>
              <a:t>www.youtube.com</a:t>
            </a:r>
            <a:r>
              <a:rPr lang="en-US" sz="1200" dirty="0">
                <a:hlinkClick r:id="rId5"/>
              </a:rPr>
              <a:t>/</a:t>
            </a:r>
            <a:r>
              <a:rPr lang="en-US" sz="1200" dirty="0" err="1">
                <a:hlinkClick r:id="rId5"/>
              </a:rPr>
              <a:t>watch?v</a:t>
            </a:r>
            <a:r>
              <a:rPr lang="en-US" sz="1200" dirty="0">
                <a:hlinkClick r:id="rId5"/>
              </a:rPr>
              <a:t>=zBMVq97Hzrg</a:t>
            </a: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Intermitting fasting: 6 days with 6h eating window, then one 24h fast.</a:t>
            </a:r>
          </a:p>
          <a:p>
            <a:pPr marL="171450" indent="-171450">
              <a:buFont typeface="Arial" panose="020B0604020202020204" pitchFamily="34" charset="0"/>
              <a:buChar char="•"/>
            </a:pPr>
            <a:r>
              <a:rPr lang="en-US" sz="1200" dirty="0"/>
              <a:t>Eat no more than 3 meals, no snacks between them</a:t>
            </a:r>
          </a:p>
          <a:p>
            <a:pPr marL="171450" indent="-171450">
              <a:buFont typeface="Arial" panose="020B0604020202020204" pitchFamily="34" charset="0"/>
              <a:buChar char="•"/>
            </a:pPr>
            <a:r>
              <a:rPr lang="en-US" sz="1200" dirty="0"/>
              <a:t>Remove sugar and artificial sweeteners, avoid foods that spike insulin and contain anti-nutrients: wheat, grains, pasteurized cow dairy, almonds, and peanuts </a:t>
            </a:r>
          </a:p>
          <a:p>
            <a:pPr marL="171450" indent="-171450">
              <a:buFont typeface="Arial" panose="020B0604020202020204" pitchFamily="34" charset="0"/>
              <a:buChar char="•"/>
            </a:pPr>
            <a:r>
              <a:rPr lang="en-US" sz="1200" dirty="0"/>
              <a:t>Remove vegetable and seed oils, and artificial sweeteners</a:t>
            </a:r>
          </a:p>
          <a:p>
            <a:pPr marL="171450" indent="-171450">
              <a:buFont typeface="Arial" panose="020B0604020202020204" pitchFamily="34" charset="0"/>
              <a:buChar char="•"/>
            </a:pPr>
            <a:r>
              <a:rPr lang="en-US" sz="1200" dirty="0"/>
              <a:t>Consume cauliflower rice, eggs, red meat, and seafood</a:t>
            </a:r>
          </a:p>
          <a:p>
            <a:pPr marL="171450" indent="-171450">
              <a:buFont typeface="Arial" panose="020B0604020202020204" pitchFamily="34" charset="0"/>
              <a:buChar char="•"/>
            </a:pPr>
            <a:r>
              <a:rPr lang="en-US" sz="1200" dirty="0"/>
              <a:t>Consume a morning drink containing coffee, African mango, exogenous ketones, L-Carnitine, green tea leaf extract, and </a:t>
            </a:r>
            <a:r>
              <a:rPr lang="en-US" sz="1200" dirty="0" err="1"/>
              <a:t>forscolin</a:t>
            </a:r>
            <a:r>
              <a:rPr lang="en-US" sz="1200" dirty="0"/>
              <a:t> extract</a:t>
            </a:r>
          </a:p>
          <a:p>
            <a:pPr marL="171450" indent="-171450">
              <a:buFont typeface="Arial" panose="020B0604020202020204" pitchFamily="34" charset="0"/>
              <a:buChar char="•"/>
            </a:pPr>
            <a:r>
              <a:rPr lang="en-US" sz="1200" dirty="0"/>
              <a:t>Aim for 90 minutes of deep and REM sleep each night to support fat loss and overall health</a:t>
            </a:r>
          </a:p>
          <a:p>
            <a:pPr marL="171450" indent="-171450">
              <a:buFont typeface="Arial" panose="020B0604020202020204" pitchFamily="34" charset="0"/>
              <a:buChar char="•"/>
            </a:pPr>
            <a:r>
              <a:rPr lang="en-US" sz="1200" dirty="0"/>
              <a:t>Consider banana tea, a cooler bedroom temperature (63-67°F), a sleep mask, and mouth taping to improve sleep quality</a:t>
            </a:r>
          </a:p>
        </p:txBody>
      </p:sp>
      <p:pic>
        <p:nvPicPr>
          <p:cNvPr id="1026" name="Picture 2" descr="Metabolic Freedom : A 30-Day Guide to Restore Your Metabolism, Heal Hormones and Burn Fat by Ben Azadi">
            <a:extLst>
              <a:ext uri="{FF2B5EF4-FFF2-40B4-BE49-F238E27FC236}">
                <a16:creationId xmlns:a16="http://schemas.microsoft.com/office/drawing/2014/main" id="{2AD70AE0-51E0-47A9-3A67-E13DE6FA4495}"/>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350376" y="408102"/>
            <a:ext cx="1533820" cy="2308324"/>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CD188BA-7944-8585-1DF8-32F8CBFEF791}"/>
              </a:ext>
            </a:extLst>
          </p:cNvPr>
          <p:cNvSpPr txBox="1"/>
          <p:nvPr/>
        </p:nvSpPr>
        <p:spPr>
          <a:xfrm>
            <a:off x="5350376" y="2782693"/>
            <a:ext cx="4972147" cy="2492990"/>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The book: "Metabolic Freedom: A 30-Day Guide to Restore Your Metabolism, Heal Hormones &amp; Burn Fat" by Ben Azadi offers a 30-day plan to reset metabolism, focusing on:</a:t>
            </a:r>
          </a:p>
          <a:p>
            <a:pPr marL="171450" indent="-171450">
              <a:buFont typeface="Arial" panose="020B0604020202020204" pitchFamily="34" charset="0"/>
              <a:buChar char="•"/>
            </a:pPr>
            <a:r>
              <a:rPr lang="en-US" sz="1200" dirty="0"/>
              <a:t>Keto fasting</a:t>
            </a:r>
          </a:p>
          <a:p>
            <a:pPr marL="171450" indent="-171450">
              <a:buFont typeface="Arial" panose="020B0604020202020204" pitchFamily="34" charset="0"/>
              <a:buChar char="•"/>
            </a:pPr>
            <a:r>
              <a:rPr lang="en-US" sz="1200" dirty="0"/>
              <a:t>Improved sleep</a:t>
            </a:r>
          </a:p>
          <a:p>
            <a:pPr marL="171450" indent="-171450">
              <a:buFont typeface="Arial" panose="020B0604020202020204" pitchFamily="34" charset="0"/>
              <a:buChar char="•"/>
            </a:pPr>
            <a:r>
              <a:rPr lang="en-US" sz="1200" dirty="0"/>
              <a:t>Cutting-edge bio-hacks</a:t>
            </a:r>
          </a:p>
          <a:p>
            <a:pPr marL="171450" indent="-171450">
              <a:buFont typeface="Arial" panose="020B0604020202020204" pitchFamily="34" charset="0"/>
              <a:buChar char="•"/>
            </a:pPr>
            <a:r>
              <a:rPr lang="en-US" sz="1200" dirty="0"/>
              <a:t>Mindset shifts (health first, self-compassion, seek support group, ...)</a:t>
            </a:r>
          </a:p>
          <a:p>
            <a:pPr marL="171450" indent="-171450">
              <a:buFont typeface="Arial" panose="020B0604020202020204" pitchFamily="34" charset="0"/>
              <a:buChar char="•"/>
            </a:pPr>
            <a:r>
              <a:rPr lang="en-US" sz="1200" dirty="0"/>
              <a:t>Smart exercise routines</a:t>
            </a:r>
          </a:p>
          <a:p>
            <a:pPr marL="171450" indent="-171450">
              <a:buFont typeface="Arial" panose="020B0604020202020204" pitchFamily="34" charset="0"/>
              <a:buChar char="•"/>
            </a:pPr>
            <a:r>
              <a:rPr lang="en-US" sz="1200" dirty="0"/>
              <a:t>Specific food swaps</a:t>
            </a:r>
          </a:p>
          <a:p>
            <a:r>
              <a:rPr lang="en-US" sz="1200" dirty="0"/>
              <a:t>The book also explores how hormones affect metabolic processes differently in men and women</a:t>
            </a:r>
          </a:p>
          <a:p>
            <a:endParaRPr lang="en-US" sz="1200" dirty="0"/>
          </a:p>
          <a:p>
            <a:r>
              <a:rPr lang="en-US" sz="1200" dirty="0"/>
              <a:t>30-day protocol: </a:t>
            </a:r>
            <a:r>
              <a:rPr lang="en-US" sz="1200" dirty="0">
                <a:hlinkClick r:id="rId7"/>
              </a:rPr>
              <a:t>https://</a:t>
            </a:r>
            <a:r>
              <a:rPr lang="en-US" sz="1200" dirty="0" err="1">
                <a:hlinkClick r:id="rId7"/>
              </a:rPr>
              <a:t>www.youtube.com</a:t>
            </a:r>
            <a:r>
              <a:rPr lang="en-US" sz="1200" dirty="0">
                <a:hlinkClick r:id="rId7"/>
              </a:rPr>
              <a:t>/</a:t>
            </a:r>
            <a:r>
              <a:rPr lang="en-US" sz="1200" dirty="0" err="1">
                <a:hlinkClick r:id="rId7"/>
              </a:rPr>
              <a:t>watch?v</a:t>
            </a:r>
            <a:r>
              <a:rPr lang="en-US" sz="1200" dirty="0">
                <a:hlinkClick r:id="rId7"/>
              </a:rPr>
              <a:t>=</a:t>
            </a:r>
            <a:r>
              <a:rPr lang="en-US" sz="1200" dirty="0" err="1">
                <a:hlinkClick r:id="rId7"/>
              </a:rPr>
              <a:t>rPRDbZDTGyI</a:t>
            </a:r>
            <a:endParaRPr lang="en-US" sz="1200" dirty="0"/>
          </a:p>
        </p:txBody>
      </p:sp>
      <p:pic>
        <p:nvPicPr>
          <p:cNvPr id="6" name="Picture 5">
            <a:extLst>
              <a:ext uri="{FF2B5EF4-FFF2-40B4-BE49-F238E27FC236}">
                <a16:creationId xmlns:a16="http://schemas.microsoft.com/office/drawing/2014/main" id="{97F484C4-D671-D87D-7887-5F779E7EA0B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102080" y="381598"/>
            <a:ext cx="2162841" cy="2308324"/>
          </a:xfrm>
          <a:prstGeom prst="rect">
            <a:avLst/>
          </a:prstGeom>
        </p:spPr>
      </p:pic>
      <p:sp>
        <p:nvSpPr>
          <p:cNvPr id="7" name="TextBox 6">
            <a:extLst>
              <a:ext uri="{FF2B5EF4-FFF2-40B4-BE49-F238E27FC236}">
                <a16:creationId xmlns:a16="http://schemas.microsoft.com/office/drawing/2014/main" id="{13D41F68-8E5A-5538-920D-7227C97156E7}"/>
              </a:ext>
            </a:extLst>
          </p:cNvPr>
          <p:cNvSpPr txBox="1"/>
          <p:nvPr/>
        </p:nvSpPr>
        <p:spPr>
          <a:xfrm>
            <a:off x="5350375" y="5341687"/>
            <a:ext cx="6730784" cy="1200329"/>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Cooling cooked starchy foods like potatoes, rice, and pasta overnight in the refrigerator converts some of the regular starch into resistant starch</a:t>
            </a:r>
          </a:p>
          <a:p>
            <a:pPr marL="171450" indent="-171450">
              <a:buFont typeface="Arial" panose="020B0604020202020204" pitchFamily="34" charset="0"/>
              <a:buChar char="•"/>
            </a:pPr>
            <a:r>
              <a:rPr lang="en-US" sz="1200" dirty="0"/>
              <a:t>Reheating these foods after cooling increases the amount of resistant starch even further </a:t>
            </a:r>
          </a:p>
          <a:p>
            <a:pPr marL="171450" indent="-171450">
              <a:buFont typeface="Arial" panose="020B0604020202020204" pitchFamily="34" charset="0"/>
              <a:buChar char="•"/>
            </a:pPr>
            <a:r>
              <a:rPr lang="en-US" sz="1200" dirty="0"/>
              <a:t>Drinking lemon or lime juice, or vinegar mixed with water with starchy foods decreases blood sugar</a:t>
            </a:r>
          </a:p>
          <a:p>
            <a:pPr marL="171450" indent="-171450">
              <a:buFont typeface="Arial" panose="020B0604020202020204" pitchFamily="34" charset="0"/>
              <a:buChar char="•"/>
            </a:pPr>
            <a:r>
              <a:rPr lang="en-US" sz="1200" dirty="0"/>
              <a:t>Combine Carbs with Protein, Fats, and Fiber</a:t>
            </a:r>
          </a:p>
          <a:p>
            <a:pPr marL="171450" indent="-171450">
              <a:buFont typeface="Arial" panose="020B0604020202020204" pitchFamily="34" charset="0"/>
              <a:buChar char="•"/>
            </a:pPr>
            <a:r>
              <a:rPr lang="en-US" sz="1200" dirty="0"/>
              <a:t>Walk After Eating 10-20 min to help muscles to remove glucose from blood without needing insulin</a:t>
            </a:r>
          </a:p>
        </p:txBody>
      </p:sp>
      <p:sp>
        <p:nvSpPr>
          <p:cNvPr id="9" name="TextBox 8">
            <a:extLst>
              <a:ext uri="{FF2B5EF4-FFF2-40B4-BE49-F238E27FC236}">
                <a16:creationId xmlns:a16="http://schemas.microsoft.com/office/drawing/2014/main" id="{B61F6F0D-8BF6-9823-7213-C74E22A760E1}"/>
              </a:ext>
            </a:extLst>
          </p:cNvPr>
          <p:cNvSpPr txBox="1"/>
          <p:nvPr/>
        </p:nvSpPr>
        <p:spPr>
          <a:xfrm>
            <a:off x="10322523" y="96985"/>
            <a:ext cx="1666650" cy="830997"/>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Nutrition</a:t>
            </a:r>
          </a:p>
          <a:p>
            <a:r>
              <a:rPr lang="en-US" sz="1200" dirty="0"/>
              <a:t>Exercise</a:t>
            </a:r>
          </a:p>
          <a:p>
            <a:r>
              <a:rPr lang="en-US" sz="1200" dirty="0"/>
              <a:t>Sleep</a:t>
            </a:r>
          </a:p>
          <a:p>
            <a:r>
              <a:rPr lang="en-US" sz="1200" dirty="0"/>
              <a:t>Stress Management</a:t>
            </a:r>
          </a:p>
        </p:txBody>
      </p:sp>
    </p:spTree>
    <p:extLst>
      <p:ext uri="{BB962C8B-B14F-4D97-AF65-F5344CB8AC3E}">
        <p14:creationId xmlns:p14="http://schemas.microsoft.com/office/powerpoint/2010/main" val="3286219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863417"/>
          </a:xfrm>
          <a:prstGeom prst="rect">
            <a:avLst/>
          </a:prstGeom>
          <a:noFill/>
        </p:spPr>
        <p:txBody>
          <a:bodyPr wrap="square" rtlCol="0">
            <a:spAutoFit/>
          </a:bodyPr>
          <a:lstStyle/>
          <a:p>
            <a:r>
              <a:rPr lang="en-US" altLang="x-none" sz="2800" b="1" dirty="0">
                <a:latin typeface="Arial" charset="0"/>
              </a:rPr>
              <a:t>More links:</a:t>
            </a:r>
            <a:endParaRPr lang="en-US" sz="2800" b="1" dirty="0">
              <a:latin typeface="Arial" charset="0"/>
            </a:endParaRPr>
          </a:p>
          <a:p>
            <a:endParaRPr lang="en-US" sz="8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2"/>
              </a:rPr>
              <a:t>https://www.veghealth.com</a:t>
            </a:r>
            <a:r>
              <a:rPr lang="en-US" sz="1600" dirty="0">
                <a:latin typeface="Arial" panose="020B0604020202020204" pitchFamily="34" charset="0"/>
                <a:cs typeface="Arial" panose="020B0604020202020204" pitchFamily="34" charset="0"/>
              </a:rPr>
              <a:t> - Discover How to Thrive on a Vegetarian Diet</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3"/>
              </a:rPr>
              <a:t>https://youtu.be/LkXwfTsqQgQ</a:t>
            </a:r>
            <a:r>
              <a:rPr lang="en-US" sz="1600" dirty="0">
                <a:latin typeface="Arial" panose="020B0604020202020204" pitchFamily="34" charset="0"/>
                <a:cs typeface="Arial" panose="020B0604020202020204" pitchFamily="34" charset="0"/>
              </a:rPr>
              <a:t> - muscles matter</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4"/>
              </a:rPr>
              <a:t>https://youtu.be/0z03xkwFbw4</a:t>
            </a:r>
            <a:r>
              <a:rPr lang="en-US" sz="1600" dirty="0">
                <a:latin typeface="Arial" panose="020B0604020202020204" pitchFamily="34" charset="0"/>
                <a:cs typeface="Arial" panose="020B0604020202020204" pitchFamily="34" charset="0"/>
              </a:rPr>
              <a:t> - custom diets for different people (depends on microbiome)</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5"/>
              </a:rPr>
              <a:t>http://www.npr.org/sections/thesalt/2015/04/11/398325030/eating-to-break-100-longevity-diet-tips-from-the-blue-zones</a:t>
            </a: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from the book “</a:t>
            </a:r>
            <a:r>
              <a:rPr lang="en-US" sz="1600" dirty="0">
                <a:solidFill>
                  <a:srgbClr val="00B0F0"/>
                </a:solidFill>
                <a:latin typeface="Arial" panose="020B0604020202020204" pitchFamily="34" charset="0"/>
                <a:cs typeface="Arial" panose="020B0604020202020204" pitchFamily="34" charset="0"/>
              </a:rPr>
              <a:t>The Blue Zones Solution</a:t>
            </a:r>
            <a:r>
              <a:rPr lang="en-US" sz="1600" dirty="0">
                <a:latin typeface="Arial" panose="020B0604020202020204" pitchFamily="34" charset="0"/>
                <a:cs typeface="Arial" panose="020B0604020202020204" pitchFamily="34" charset="0"/>
              </a:rPr>
              <a:t>” by  Dan </a:t>
            </a:r>
            <a:r>
              <a:rPr lang="en-US" sz="1600" dirty="0" err="1">
                <a:latin typeface="Arial" panose="020B0604020202020204" pitchFamily="34" charset="0"/>
                <a:cs typeface="Arial" panose="020B0604020202020204" pitchFamily="34" charset="0"/>
              </a:rPr>
              <a:t>Buettner</a:t>
            </a:r>
            <a:r>
              <a:rPr lang="en-US" sz="1600" dirty="0">
                <a:latin typeface="Arial" panose="020B0604020202020204" pitchFamily="34" charset="0"/>
                <a:cs typeface="Arial" panose="020B0604020202020204" pitchFamily="34" charset="0"/>
              </a:rPr>
              <a:t>, National Geographic explorer</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Stop eating when your stomach is 80 percent full to avoid weight gain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the smallest meal of the day in the late afternoon or evening</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mostly plants, especially beans. </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meat rarely (once a week, small portion of 3 to 4 ounces)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Drink alcohol moderately and regularly, i.e. 1-2 glasses a day.</a:t>
            </a:r>
          </a:p>
          <a:p>
            <a:endParaRPr lang="en-US" sz="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Five Blue Zones: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Ikaria, Greece </a:t>
            </a:r>
            <a:r>
              <a:rPr lang="en-US" sz="1600" dirty="0">
                <a:latin typeface="Arial" panose="020B0604020202020204" pitchFamily="34" charset="0"/>
                <a:cs typeface="Arial" panose="020B0604020202020204" pitchFamily="34" charset="0"/>
              </a:rPr>
              <a:t>- potatoes, goat's milk, honey, legumes (especially garbanzo beans, black-eyed peas, and lentils), wild greens, some fruit and relatively small amounts of fish, feta cheese, lemons and herbs like sage and marjoram. Rarely goat meat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Okinawa, Japan </a:t>
            </a:r>
            <a:r>
              <a:rPr lang="en-US" sz="1600" dirty="0">
                <a:latin typeface="Arial" panose="020B0604020202020204" pitchFamily="34" charset="0"/>
                <a:cs typeface="Arial" panose="020B0604020202020204" pitchFamily="34" charset="0"/>
              </a:rPr>
              <a:t>- seaweed, turmeric and sweet potato, bitter melons, tofu, garlic, brown rice, green tea and shitake mushrooms.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Sardinia, Italy </a:t>
            </a:r>
            <a:r>
              <a:rPr lang="en-US" sz="1600" dirty="0">
                <a:latin typeface="Arial" panose="020B0604020202020204" pitchFamily="34" charset="0"/>
                <a:cs typeface="Arial" panose="020B0604020202020204" pitchFamily="34" charset="0"/>
              </a:rPr>
              <a:t>- goat's milk and sheep's cheese, flat bread, sourdough bread and barley, plenty of fennel, fava beans, chickpeas, tomatoes, almonds, milk thistle tea and wine from Grenache grapes.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Loma Linda, Calif </a:t>
            </a:r>
            <a:r>
              <a:rPr lang="en-US" sz="1600" dirty="0">
                <a:latin typeface="Arial" panose="020B0604020202020204" pitchFamily="34" charset="0"/>
                <a:cs typeface="Arial" panose="020B0604020202020204" pitchFamily="34" charset="0"/>
              </a:rPr>
              <a:t>- Seventh-day Adventists - mostly plant-based diet (grains, fruits, nuts and vegetables, and drink only water. Some of them eat small amounts of meat and fish.) Sugar is taboo. Their top foods include avocados, salmon, nuts, beans, oatmeal, whole wheat bread and soy milk. </a:t>
            </a:r>
            <a:r>
              <a:rPr lang="en-US" sz="1600" dirty="0" err="1">
                <a:latin typeface="Arial" panose="020B0604020202020204" pitchFamily="34" charset="0"/>
                <a:cs typeface="Arial" panose="020B0604020202020204" pitchFamily="34" charset="0"/>
              </a:rPr>
              <a:t>Pesco</a:t>
            </a:r>
            <a:r>
              <a:rPr lang="en-US" sz="1600" dirty="0">
                <a:latin typeface="Arial" panose="020B0604020202020204" pitchFamily="34" charset="0"/>
                <a:cs typeface="Arial" panose="020B0604020202020204" pitchFamily="34" charset="0"/>
              </a:rPr>
              <a:t>-vegetarians in the community, who ate a plant-based diet with up to one serving of fish a day, lived longer than vegan Adventists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Nicoya Peninsula, Costa Rica </a:t>
            </a:r>
            <a:r>
              <a:rPr lang="en-US" sz="1600" dirty="0">
                <a:latin typeface="Arial" panose="020B0604020202020204" pitchFamily="34" charset="0"/>
                <a:cs typeface="Arial" panose="020B0604020202020204" pitchFamily="34" charset="0"/>
              </a:rPr>
              <a:t>- beans, corn and squash. papayas, yams, bananas and peach palms (fruit).</a:t>
            </a:r>
          </a:p>
        </p:txBody>
      </p:sp>
    </p:spTree>
    <p:extLst>
      <p:ext uri="{BB962C8B-B14F-4D97-AF65-F5344CB8AC3E}">
        <p14:creationId xmlns:p14="http://schemas.microsoft.com/office/powerpoint/2010/main" val="1515992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047893" cy="523220"/>
          </a:xfrm>
          <a:prstGeom prst="rect">
            <a:avLst/>
          </a:prstGeom>
          <a:noFill/>
        </p:spPr>
        <p:txBody>
          <a:bodyPr wrap="square" rtlCol="0">
            <a:spAutoFit/>
          </a:bodyPr>
          <a:lstStyle/>
          <a:p>
            <a:r>
              <a:rPr lang="en-US" altLang="x-none" sz="2800" b="1" dirty="0"/>
              <a:t>Blue Zones </a:t>
            </a:r>
            <a:r>
              <a:rPr lang="mr-IN" altLang="x-none" sz="2800" b="1" dirty="0"/>
              <a:t>–</a:t>
            </a:r>
            <a:r>
              <a:rPr lang="en-US" altLang="x-none" sz="2800" b="1" dirty="0"/>
              <a:t> 9 principles. </a:t>
            </a:r>
          </a:p>
        </p:txBody>
      </p:sp>
      <p:pic>
        <p:nvPicPr>
          <p:cNvPr id="4098" name="Picture 2" descr="Welcome to Walla Walla County">
            <a:extLst>
              <a:ext uri="{FF2B5EF4-FFF2-40B4-BE49-F238E27FC236}">
                <a16:creationId xmlns:a16="http://schemas.microsoft.com/office/drawing/2014/main" id="{CCB628FE-06F3-6846-9F1C-55B8E3789C2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40758" y="96985"/>
            <a:ext cx="5740400" cy="4483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0CBA7E-281C-0B08-4283-44CD2BA7E179}"/>
              </a:ext>
            </a:extLst>
          </p:cNvPr>
          <p:cNvSpPr txBox="1"/>
          <p:nvPr/>
        </p:nvSpPr>
        <p:spPr>
          <a:xfrm>
            <a:off x="188617" y="799710"/>
            <a:ext cx="5985158" cy="5693866"/>
          </a:xfrm>
          <a:prstGeom prst="rect">
            <a:avLst/>
          </a:prstGeom>
          <a:noFill/>
        </p:spPr>
        <p:txBody>
          <a:bodyPr wrap="square" rtlCol="0">
            <a:spAutoFit/>
          </a:bodyPr>
          <a:lstStyle/>
          <a:p>
            <a:r>
              <a:rPr lang="en-US" sz="1400" dirty="0"/>
              <a:t>People who live in a Blue Zone have nine characteristics in common.</a:t>
            </a:r>
          </a:p>
          <a:p>
            <a:r>
              <a:rPr lang="en-US" sz="1400" dirty="0"/>
              <a:t>For the Blue Zones Project, these are called "Power 9 Principles.”</a:t>
            </a:r>
          </a:p>
          <a:p>
            <a:endParaRPr lang="en-US" sz="1400" dirty="0"/>
          </a:p>
          <a:p>
            <a:pPr marL="342900" indent="-342900">
              <a:buFont typeface="+mj-lt"/>
              <a:buAutoNum type="arabicPeriod"/>
            </a:pPr>
            <a:r>
              <a:rPr lang="en-US" sz="1400" b="1" dirty="0">
                <a:solidFill>
                  <a:srgbClr val="FF0000"/>
                </a:solidFill>
              </a:rPr>
              <a:t>Move naturally</a:t>
            </a:r>
            <a:r>
              <a:rPr lang="en-US" sz="1400" dirty="0"/>
              <a:t> - Get more physically active by walking in the community, do manual labor around the house and yard, and grow gardens.</a:t>
            </a:r>
          </a:p>
          <a:p>
            <a:pPr marL="342900" indent="-342900">
              <a:buFont typeface="+mj-lt"/>
              <a:buAutoNum type="arabicPeriod"/>
            </a:pPr>
            <a:r>
              <a:rPr lang="en-US" sz="1400" b="1" dirty="0">
                <a:solidFill>
                  <a:srgbClr val="FF0000"/>
                </a:solidFill>
              </a:rPr>
              <a:t>Know your purpose</a:t>
            </a:r>
            <a:r>
              <a:rPr lang="en-US" sz="1400" dirty="0"/>
              <a:t> - People who know why they get up in the morning live up to seven years longer than those who don't.</a:t>
            </a:r>
          </a:p>
          <a:p>
            <a:pPr marL="342900" indent="-342900">
              <a:buFont typeface="+mj-lt"/>
              <a:buAutoNum type="arabicPeriod"/>
            </a:pPr>
            <a:r>
              <a:rPr lang="en-US" sz="1400" b="1" dirty="0">
                <a:solidFill>
                  <a:srgbClr val="FF0000"/>
                </a:solidFill>
              </a:rPr>
              <a:t>Down shift</a:t>
            </a:r>
            <a:r>
              <a:rPr lang="en-US" sz="1400" dirty="0"/>
              <a:t> - To reverse inflammation related to every major age-related disease, find time each day to meditate, nap, pray or enjoy a happy hour.</a:t>
            </a:r>
          </a:p>
          <a:p>
            <a:pPr marL="342900" indent="-342900">
              <a:buFont typeface="+mj-lt"/>
              <a:buAutoNum type="arabicPeriod"/>
            </a:pPr>
            <a:r>
              <a:rPr lang="en-US" sz="1400" b="1" dirty="0">
                <a:solidFill>
                  <a:srgbClr val="FF0000"/>
                </a:solidFill>
              </a:rPr>
              <a:t>80 percent rule</a:t>
            </a:r>
            <a:r>
              <a:rPr lang="en-US" sz="1400" dirty="0"/>
              <a:t> - It takes the stomach 20 minutes to tell the brain it is full, causing most people to accidentally overeat. Stop eating when 80 percent full.</a:t>
            </a:r>
          </a:p>
          <a:p>
            <a:pPr marL="342900" indent="-342900">
              <a:buFont typeface="+mj-lt"/>
              <a:buAutoNum type="arabicPeriod"/>
            </a:pPr>
            <a:r>
              <a:rPr lang="en-US" sz="1400" b="1" dirty="0">
                <a:solidFill>
                  <a:srgbClr val="FF0000"/>
                </a:solidFill>
              </a:rPr>
              <a:t>Plant slant</a:t>
            </a:r>
            <a:r>
              <a:rPr lang="en-US" sz="1400" dirty="0"/>
              <a:t> - Eat a mostly plant-based diet heavy on beans, nuts and green plants. This is consistent with U.S. Department of Agriculture recommendations.</a:t>
            </a:r>
          </a:p>
          <a:p>
            <a:pPr marL="342900" indent="-342900">
              <a:buFont typeface="+mj-lt"/>
              <a:buAutoNum type="arabicPeriod"/>
            </a:pPr>
            <a:r>
              <a:rPr lang="en-US" sz="1400" b="1" dirty="0">
                <a:solidFill>
                  <a:srgbClr val="FF0000"/>
                </a:solidFill>
              </a:rPr>
              <a:t>Wine at 5</a:t>
            </a:r>
            <a:r>
              <a:rPr lang="en-US" sz="1400" dirty="0"/>
              <a:t> - For those who have a healthy relationship with alcohol, 1-2 glasses of wine daily can add years to a life, especially when combined with a healthy diet.</a:t>
            </a:r>
          </a:p>
          <a:p>
            <a:pPr marL="342900" indent="-342900">
              <a:buFont typeface="+mj-lt"/>
              <a:buAutoNum type="arabicPeriod"/>
            </a:pPr>
            <a:r>
              <a:rPr lang="en-US" sz="1400" b="1" dirty="0">
                <a:solidFill>
                  <a:srgbClr val="FF0000"/>
                </a:solidFill>
              </a:rPr>
              <a:t>Family first</a:t>
            </a:r>
            <a:r>
              <a:rPr lang="en-US" sz="1400" dirty="0"/>
              <a:t> - Living in a thriving family is worth six extra years of life expectancy.</a:t>
            </a:r>
          </a:p>
          <a:p>
            <a:pPr marL="342900" indent="-342900">
              <a:buFont typeface="+mj-lt"/>
              <a:buAutoNum type="arabicPeriod"/>
            </a:pPr>
            <a:r>
              <a:rPr lang="en-US" sz="1400" b="1" dirty="0">
                <a:solidFill>
                  <a:srgbClr val="FF0000"/>
                </a:solidFill>
              </a:rPr>
              <a:t>Belong</a:t>
            </a:r>
            <a:r>
              <a:rPr lang="en-US" sz="1400" dirty="0"/>
              <a:t> - Recommit, reconnect or explore a faith-based community. No matter which faith, studies show that people who show up to their faith community four times a month live an extra four to 14 years.</a:t>
            </a:r>
          </a:p>
          <a:p>
            <a:pPr marL="342900" indent="-342900">
              <a:buFont typeface="+mj-lt"/>
              <a:buAutoNum type="arabicPeriod"/>
            </a:pPr>
            <a:r>
              <a:rPr lang="en-US" sz="1400" b="1" dirty="0">
                <a:solidFill>
                  <a:srgbClr val="FF0000"/>
                </a:solidFill>
              </a:rPr>
              <a:t>Right tribe</a:t>
            </a:r>
            <a:r>
              <a:rPr lang="en-US" sz="1400" dirty="0"/>
              <a:t> - Friends have a long-term impact on well-being. Expand a social circle to include healthy-minded, supportive people. This could be the most powerful way to add years to a life.</a:t>
            </a:r>
          </a:p>
        </p:txBody>
      </p:sp>
    </p:spTree>
    <p:extLst>
      <p:ext uri="{BB962C8B-B14F-4D97-AF65-F5344CB8AC3E}">
        <p14:creationId xmlns:p14="http://schemas.microsoft.com/office/powerpoint/2010/main" val="1071488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CB8D6-F1BA-03C3-6B18-640F13FE4944}"/>
              </a:ext>
            </a:extLst>
          </p:cNvPr>
          <p:cNvSpPr txBox="1"/>
          <p:nvPr/>
        </p:nvSpPr>
        <p:spPr>
          <a:xfrm>
            <a:off x="0" y="0"/>
            <a:ext cx="4047893" cy="523220"/>
          </a:xfrm>
          <a:prstGeom prst="rect">
            <a:avLst/>
          </a:prstGeom>
          <a:noFill/>
        </p:spPr>
        <p:txBody>
          <a:bodyPr wrap="square" rtlCol="0">
            <a:spAutoFit/>
          </a:bodyPr>
          <a:lstStyle/>
          <a:p>
            <a:r>
              <a:rPr lang="en-US" altLang="x-none" sz="2800" b="1" dirty="0"/>
              <a:t>Plant Based Keto Diet</a:t>
            </a:r>
          </a:p>
        </p:txBody>
      </p:sp>
      <p:sp>
        <p:nvSpPr>
          <p:cNvPr id="3" name="TextBox 2">
            <a:extLst>
              <a:ext uri="{FF2B5EF4-FFF2-40B4-BE49-F238E27FC236}">
                <a16:creationId xmlns:a16="http://schemas.microsoft.com/office/drawing/2014/main" id="{562374D2-CAAD-40A6-2AB2-5D9852FDAF86}"/>
              </a:ext>
            </a:extLst>
          </p:cNvPr>
          <p:cNvSpPr txBox="1"/>
          <p:nvPr/>
        </p:nvSpPr>
        <p:spPr>
          <a:xfrm>
            <a:off x="119660" y="1228650"/>
            <a:ext cx="6218190" cy="5262979"/>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A </a:t>
            </a:r>
            <a:r>
              <a:rPr lang="en-US" sz="1400" b="1" dirty="0">
                <a:solidFill>
                  <a:srgbClr val="FF0000"/>
                </a:solidFill>
              </a:rPr>
              <a:t>Plant Keto Diet </a:t>
            </a:r>
            <a:r>
              <a:rPr lang="en-US" sz="1400" dirty="0"/>
              <a:t>is a very good, easy to follow and healthy way of eating </a:t>
            </a:r>
          </a:p>
          <a:p>
            <a:r>
              <a:rPr lang="en-US" sz="1400" dirty="0"/>
              <a:t>which makes it easy to lose weight and maintain weight while being healthy. </a:t>
            </a:r>
          </a:p>
          <a:p>
            <a:endParaRPr lang="en-US" sz="1400" dirty="0"/>
          </a:p>
          <a:p>
            <a:r>
              <a:rPr lang="en-US" sz="1400" dirty="0"/>
              <a:t>Ketones are produced when your body breaks down fat.</a:t>
            </a:r>
          </a:p>
          <a:p>
            <a:r>
              <a:rPr lang="en-US" sz="1400" dirty="0"/>
              <a:t>The main idea of this diet is to avoid glucose (sweet taste, glycogen), thus forcing body to start using its own fat as energy source.</a:t>
            </a:r>
          </a:p>
          <a:p>
            <a:endParaRPr lang="en-US" sz="1400" dirty="0"/>
          </a:p>
          <a:p>
            <a:r>
              <a:rPr lang="en-US" sz="1400" dirty="0"/>
              <a:t>It is similar to Atkin's diet, but without meat. </a:t>
            </a:r>
          </a:p>
          <a:p>
            <a:r>
              <a:rPr lang="en-US" sz="1400" dirty="0"/>
              <a:t>You eat mostly plant foods (and some fish).</a:t>
            </a:r>
          </a:p>
          <a:p>
            <a:endParaRPr lang="en-US" sz="1400" dirty="0"/>
          </a:p>
          <a:p>
            <a:pPr marL="285750" indent="-285750">
              <a:buFont typeface="Arial" panose="020B0604020202020204" pitchFamily="34" charset="0"/>
              <a:buChar char="•"/>
            </a:pPr>
            <a:r>
              <a:rPr lang="en-US" sz="1400" dirty="0"/>
              <a:t>No meat, chicken, eggs, all milk products</a:t>
            </a:r>
          </a:p>
          <a:p>
            <a:pPr marL="285750" indent="-285750">
              <a:buFont typeface="Arial" panose="020B0604020202020204" pitchFamily="34" charset="0"/>
              <a:buChar char="•"/>
            </a:pPr>
            <a:r>
              <a:rPr lang="en-US" sz="1400" dirty="0"/>
              <a:t>No sweet taste, no sugar/glycogen rich products</a:t>
            </a:r>
          </a:p>
          <a:p>
            <a:pPr marL="285750" indent="-285750">
              <a:buFont typeface="Arial" panose="020B0604020202020204" pitchFamily="34" charset="0"/>
              <a:buChar char="•"/>
            </a:pPr>
            <a:r>
              <a:rPr lang="en-US" sz="1400" dirty="0"/>
              <a:t>No bread/wheat, rice, </a:t>
            </a:r>
            <a:r>
              <a:rPr lang="en-US" sz="1400" b="0" i="0" dirty="0">
                <a:solidFill>
                  <a:srgbClr val="2B2B2B"/>
                </a:solidFill>
                <a:effectLst/>
              </a:rPr>
              <a:t>oats, grains (quinoa, </a:t>
            </a:r>
            <a:r>
              <a:rPr lang="en-US" sz="1400" b="0" i="0" dirty="0" err="1">
                <a:solidFill>
                  <a:srgbClr val="2B2B2B"/>
                </a:solidFill>
                <a:effectLst/>
              </a:rPr>
              <a:t>buckweat</a:t>
            </a:r>
            <a:r>
              <a:rPr lang="en-US" sz="1400" b="0" i="0" dirty="0">
                <a:solidFill>
                  <a:srgbClr val="2B2B2B"/>
                </a:solidFill>
                <a:effectLst/>
              </a:rPr>
              <a:t>, Amaranth, cereals</a:t>
            </a:r>
            <a:r>
              <a:rPr lang="en-US" sz="1400" dirty="0">
                <a:solidFill>
                  <a:srgbClr val="2B2B2B"/>
                </a:solidFill>
              </a:rPr>
              <a:t>, </a:t>
            </a:r>
            <a:r>
              <a:rPr lang="en-US" sz="1400" b="0" i="0" dirty="0">
                <a:solidFill>
                  <a:srgbClr val="2B2B2B"/>
                </a:solidFill>
                <a:effectLst/>
              </a:rPr>
              <a:t> ...)</a:t>
            </a:r>
          </a:p>
          <a:p>
            <a:pPr marL="285750" indent="-285750">
              <a:buFont typeface="Arial" panose="020B0604020202020204" pitchFamily="34" charset="0"/>
              <a:buChar char="•"/>
            </a:pPr>
            <a:r>
              <a:rPr lang="en-US" sz="1400" dirty="0"/>
              <a:t>No starchy vegetables (potato, yams, carrots, squash,, ...)</a:t>
            </a:r>
          </a:p>
          <a:p>
            <a:pPr marL="285750" indent="-285750">
              <a:buFont typeface="Arial" panose="020B0604020202020204" pitchFamily="34" charset="0"/>
              <a:buChar char="•"/>
            </a:pPr>
            <a:r>
              <a:rPr lang="en-US" sz="1400" dirty="0"/>
              <a:t>No fruits</a:t>
            </a:r>
          </a:p>
          <a:p>
            <a:pPr marL="285750" indent="-285750">
              <a:buFont typeface="Arial" panose="020B0604020202020204" pitchFamily="34" charset="0"/>
              <a:buChar char="•"/>
            </a:pPr>
            <a:r>
              <a:rPr lang="en-US" sz="1400" dirty="0"/>
              <a:t>No beans and lentils, no t</a:t>
            </a:r>
            <a:r>
              <a:rPr lang="en-US" sz="1400" b="0" i="0" dirty="0">
                <a:solidFill>
                  <a:srgbClr val="2B2B2B"/>
                </a:solidFill>
                <a:effectLst/>
              </a:rPr>
              <a:t>empeh, no soy, no tofu, no edamame</a:t>
            </a:r>
          </a:p>
          <a:p>
            <a:pPr marL="285750" indent="-285750">
              <a:buFont typeface="Arial" panose="020B0604020202020204" pitchFamily="34" charset="0"/>
              <a:buChar char="•"/>
            </a:pPr>
            <a:r>
              <a:rPr lang="en-US" sz="1400" b="0" i="0" dirty="0">
                <a:solidFill>
                  <a:srgbClr val="2B2B2B"/>
                </a:solidFill>
                <a:effectLst/>
              </a:rPr>
              <a:t>No peanuts or peanut butter</a:t>
            </a:r>
          </a:p>
          <a:p>
            <a:pPr marL="285750" indent="-285750" algn="l" fontAlgn="base">
              <a:buFont typeface="Arial" panose="020B0604020202020204" pitchFamily="34" charset="0"/>
              <a:buChar char="•"/>
            </a:pPr>
            <a:r>
              <a:rPr lang="en-US" sz="1400" b="0" i="0" dirty="0">
                <a:solidFill>
                  <a:srgbClr val="2B2B2B"/>
                </a:solidFill>
                <a:effectLst/>
              </a:rPr>
              <a:t>No nutritional yeast</a:t>
            </a:r>
          </a:p>
          <a:p>
            <a:pPr marL="285750" indent="-285750" fontAlgn="base">
              <a:buFont typeface="Arial" panose="020B0604020202020204" pitchFamily="34" charset="0"/>
              <a:buChar char="•"/>
            </a:pPr>
            <a:r>
              <a:rPr lang="en-US" altLang="x-none" sz="1400" dirty="0">
                <a:cs typeface="Calibri" panose="020F0502020204030204" pitchFamily="34" charset="0"/>
              </a:rPr>
              <a:t>No Vegan Feta (it has carbs)</a:t>
            </a:r>
            <a:endParaRPr lang="en-US" sz="1400" b="0" i="0" dirty="0">
              <a:solidFill>
                <a:srgbClr val="2B2B2B"/>
              </a:solidFill>
              <a:effectLst/>
            </a:endParaRPr>
          </a:p>
          <a:p>
            <a:pPr algn="l" fontAlgn="base"/>
            <a:endParaRPr lang="en-US" sz="1400" dirty="0">
              <a:solidFill>
                <a:srgbClr val="2B2B2B"/>
              </a:solidFill>
            </a:endParaRPr>
          </a:p>
          <a:p>
            <a:pPr algn="l" fontAlgn="base"/>
            <a:r>
              <a:rPr lang="en-US" sz="1400" dirty="0">
                <a:solidFill>
                  <a:srgbClr val="2B2B2B"/>
                </a:solidFill>
              </a:rPr>
              <a:t>Also:</a:t>
            </a:r>
          </a:p>
          <a:p>
            <a:pPr marL="285750" indent="-285750" algn="l" fontAlgn="base">
              <a:buFont typeface="Arial" panose="020B0604020202020204" pitchFamily="34" charset="0"/>
              <a:buChar char="•"/>
            </a:pPr>
            <a:r>
              <a:rPr lang="en-US" sz="1400" dirty="0"/>
              <a:t>Reduce salt, no soy sauce, ...</a:t>
            </a:r>
          </a:p>
          <a:p>
            <a:pPr marL="285750" indent="-285750">
              <a:buFont typeface="Arial" panose="020B0604020202020204" pitchFamily="34" charset="0"/>
              <a:buChar char="•"/>
            </a:pPr>
            <a:r>
              <a:rPr lang="en-US" sz="1400" dirty="0"/>
              <a:t>Use coconut oil, avocado oil, walnut oil, flaxseed oil</a:t>
            </a:r>
          </a:p>
          <a:p>
            <a:pPr marL="285750" indent="-285750">
              <a:buFont typeface="Arial" panose="020B0604020202020204" pitchFamily="34" charset="0"/>
              <a:buChar char="•"/>
            </a:pPr>
            <a:r>
              <a:rPr lang="en-US" sz="1400" dirty="0"/>
              <a:t>use grill instead of frying, do not fry on olive or sunflower oil</a:t>
            </a:r>
          </a:p>
        </p:txBody>
      </p:sp>
      <p:sp>
        <p:nvSpPr>
          <p:cNvPr id="7" name="TextBox 6">
            <a:extLst>
              <a:ext uri="{FF2B5EF4-FFF2-40B4-BE49-F238E27FC236}">
                <a16:creationId xmlns:a16="http://schemas.microsoft.com/office/drawing/2014/main" id="{27BA31E4-7227-0363-72F7-391972B2EC40}"/>
              </a:ext>
            </a:extLst>
          </p:cNvPr>
          <p:cNvSpPr txBox="1"/>
          <p:nvPr/>
        </p:nvSpPr>
        <p:spPr>
          <a:xfrm>
            <a:off x="6456732" y="144983"/>
            <a:ext cx="5615608" cy="4832092"/>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Good to eat: </a:t>
            </a:r>
          </a:p>
          <a:p>
            <a:endParaRPr lang="en-US" sz="1400" dirty="0"/>
          </a:p>
          <a:p>
            <a:r>
              <a:rPr lang="en-US" sz="1400" dirty="0"/>
              <a:t>Start day with water with lemon, drink lots of water during the day, clean your body with green juices, make your body more alkaline</a:t>
            </a:r>
          </a:p>
          <a:p>
            <a:endParaRPr lang="en-US" sz="1400" dirty="0"/>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lots of greens: </a:t>
            </a:r>
            <a:r>
              <a:rPr lang="en-US" sz="1400" dirty="0"/>
              <a:t>celery, </a:t>
            </a:r>
            <a:r>
              <a:rPr lang="en-US" altLang="x-none" sz="1400" dirty="0">
                <a:cs typeface="Calibri" panose="020F0502020204030204" pitchFamily="34" charset="0"/>
              </a:rPr>
              <a:t>lettuce, mustard greens, spinach, kale (chips), cucumbers, tomatoes</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avocado, lemon</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seeds and nuts (soak in water over-night), chia seeds, hemp seeds</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string beans (steamed), peppers, cruciferous vegetables (radish, Kale, cabbage, Brussels sprouts, black</a:t>
            </a:r>
            <a:r>
              <a:rPr lang="ru-RU" altLang="x-none" sz="1400" dirty="0">
                <a:cs typeface="Calibri" panose="020F0502020204030204" pitchFamily="34" charset="0"/>
              </a:rPr>
              <a:t> </a:t>
            </a:r>
            <a:r>
              <a:rPr lang="en-US" altLang="x-none" sz="1400" dirty="0">
                <a:cs typeface="Calibri" panose="020F0502020204030204" pitchFamily="34" charset="0"/>
              </a:rPr>
              <a:t>radish, daikon (long radish), sprouts, asparagus, broccoli, garlic, onion, </a:t>
            </a:r>
            <a:r>
              <a:rPr lang="en-US" altLang="x-none" sz="1400" dirty="0" err="1">
                <a:cs typeface="Calibri" panose="020F0502020204030204" pitchFamily="34" charset="0"/>
              </a:rPr>
              <a:t>ocra</a:t>
            </a:r>
            <a:r>
              <a:rPr lang="en-US" altLang="x-none" sz="1400" dirty="0">
                <a:cs typeface="Calibri" panose="020F0502020204030204" pitchFamily="34" charset="0"/>
              </a:rPr>
              <a:t>, lemon, beets (raw), zucchini, </a:t>
            </a:r>
            <a:r>
              <a:rPr lang="en-US" altLang="x-none" sz="1400" dirty="0" err="1">
                <a:cs typeface="Calibri" panose="020F0502020204030204" pitchFamily="34" charset="0"/>
              </a:rPr>
              <a:t>bok</a:t>
            </a:r>
            <a:r>
              <a:rPr lang="en-US" altLang="x-none" sz="1400" dirty="0">
                <a:cs typeface="Calibri" panose="020F0502020204030204" pitchFamily="34" charset="0"/>
              </a:rPr>
              <a:t> choy, (</a:t>
            </a:r>
            <a:r>
              <a:rPr lang="en-US" sz="1400" dirty="0"/>
              <a:t>eggplant + nuts)</a:t>
            </a:r>
            <a:endParaRPr lang="en-US" altLang="x-none" sz="1400" dirty="0">
              <a:cs typeface="Calibri" panose="020F050202020403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fish oil (1-2 spoons/day)</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black seed oil ( 1-2 tea spoon/day)</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spices: black pepper, turmeric, lemon</a:t>
            </a:r>
          </a:p>
          <a:p>
            <a:pPr marL="285750" lvl="0" indent="-285750" eaLnBrk="0" fontAlgn="base" hangingPunct="0">
              <a:spcBef>
                <a:spcPct val="0"/>
              </a:spcBef>
              <a:spcAft>
                <a:spcPct val="0"/>
              </a:spcAft>
              <a:buFont typeface="Arial" panose="020B0604020202020204" pitchFamily="34" charset="0"/>
              <a:buChar char="•"/>
            </a:pPr>
            <a:r>
              <a:rPr lang="en-US" altLang="x-none" sz="1400">
                <a:cs typeface="Calibri" panose="020F0502020204030204" pitchFamily="34" charset="0"/>
              </a:rPr>
              <a:t>green juices</a:t>
            </a:r>
            <a:r>
              <a:rPr lang="en-US" altLang="x-none" sz="1400" dirty="0">
                <a:cs typeface="Calibri" panose="020F0502020204030204" pitchFamily="34" charset="0"/>
              </a:rPr>
              <a:t>, smoothy with nuts, almond milk</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B12 - 2,000 </a:t>
            </a:r>
            <a:r>
              <a:rPr lang="en-US" altLang="x-none" sz="1400" dirty="0" err="1">
                <a:cs typeface="Calibri" panose="020F0502020204030204" pitchFamily="34" charset="0"/>
              </a:rPr>
              <a:t>mcgr</a:t>
            </a:r>
            <a:r>
              <a:rPr lang="en-US" altLang="x-none" sz="1400" dirty="0">
                <a:cs typeface="Calibri" panose="020F0502020204030204" pitchFamily="34" charset="0"/>
              </a:rPr>
              <a:t>/week</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multivitamins (A, E, D, B)</a:t>
            </a:r>
            <a:br>
              <a:rPr lang="en-US" altLang="x-none" sz="1400" dirty="0">
                <a:cs typeface="Calibri" panose="020F0502020204030204" pitchFamily="34" charset="0"/>
              </a:rPr>
            </a:br>
            <a:r>
              <a:rPr lang="en-US" altLang="x-none" sz="1400" dirty="0">
                <a:cs typeface="Calibri" panose="020F0502020204030204" pitchFamily="34" charset="0"/>
                <a:hlinkClick r:id="rId2"/>
              </a:rPr>
              <a:t>https://www.amazon.com/NOW-His-Vita/dp/B0063G0PWI/</a:t>
            </a:r>
            <a:r>
              <a:rPr lang="en-US" altLang="x-none" sz="1400" dirty="0">
                <a:cs typeface="Calibri" panose="020F0502020204030204" pitchFamily="34" charset="0"/>
              </a:rPr>
              <a:t> </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sesame seeds, tahini </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some watermelon, blueberries, strawberries</a:t>
            </a:r>
          </a:p>
        </p:txBody>
      </p:sp>
      <p:pic>
        <p:nvPicPr>
          <p:cNvPr id="4" name="Picture 3">
            <a:extLst>
              <a:ext uri="{FF2B5EF4-FFF2-40B4-BE49-F238E27FC236}">
                <a16:creationId xmlns:a16="http://schemas.microsoft.com/office/drawing/2014/main" id="{99BA95C7-BE3E-72CF-7F0D-A4565043EDD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82270" y="5402524"/>
            <a:ext cx="639384" cy="1304549"/>
          </a:xfrm>
          <a:prstGeom prst="rect">
            <a:avLst/>
          </a:prstGeom>
        </p:spPr>
      </p:pic>
      <p:sp>
        <p:nvSpPr>
          <p:cNvPr id="5" name="TextBox 4">
            <a:extLst>
              <a:ext uri="{FF2B5EF4-FFF2-40B4-BE49-F238E27FC236}">
                <a16:creationId xmlns:a16="http://schemas.microsoft.com/office/drawing/2014/main" id="{C7144BA4-A2A2-9947-B759-B3BC3833FDC4}"/>
              </a:ext>
            </a:extLst>
          </p:cNvPr>
          <p:cNvSpPr txBox="1"/>
          <p:nvPr/>
        </p:nvSpPr>
        <p:spPr>
          <a:xfrm>
            <a:off x="7740536" y="6054798"/>
            <a:ext cx="1524000" cy="646331"/>
          </a:xfrm>
          <a:prstGeom prst="rect">
            <a:avLst/>
          </a:prstGeom>
          <a:noFill/>
        </p:spPr>
        <p:txBody>
          <a:bodyPr wrap="square" rtlCol="0">
            <a:spAutoFit/>
          </a:bodyPr>
          <a:lstStyle/>
          <a:p>
            <a:r>
              <a:rPr lang="en-US" sz="1200" dirty="0"/>
              <a:t>NOW Foods - ADAM Superior Men's Multi </a:t>
            </a:r>
          </a:p>
          <a:p>
            <a:r>
              <a:rPr lang="en-US" sz="1200" dirty="0"/>
              <a:t>180 </a:t>
            </a:r>
            <a:r>
              <a:rPr lang="en-US" sz="1200" dirty="0" err="1"/>
              <a:t>Softgels</a:t>
            </a:r>
            <a:endParaRPr lang="en-US" sz="1200" dirty="0"/>
          </a:p>
        </p:txBody>
      </p:sp>
      <p:sp>
        <p:nvSpPr>
          <p:cNvPr id="6" name="TextBox 5">
            <a:extLst>
              <a:ext uri="{FF2B5EF4-FFF2-40B4-BE49-F238E27FC236}">
                <a16:creationId xmlns:a16="http://schemas.microsoft.com/office/drawing/2014/main" id="{AD921EB5-1026-A94D-7B4E-CE1468AF5960}"/>
              </a:ext>
            </a:extLst>
          </p:cNvPr>
          <p:cNvSpPr txBox="1"/>
          <p:nvPr/>
        </p:nvSpPr>
        <p:spPr>
          <a:xfrm>
            <a:off x="119660" y="523220"/>
            <a:ext cx="5809653" cy="646331"/>
          </a:xfrm>
          <a:prstGeom prst="rect">
            <a:avLst/>
          </a:prstGeom>
          <a:noFill/>
        </p:spPr>
        <p:txBody>
          <a:bodyPr wrap="square" rtlCol="0">
            <a:spAutoFit/>
          </a:bodyPr>
          <a:lstStyle/>
          <a:p>
            <a:r>
              <a:rPr lang="en-US" b="1" dirty="0">
                <a:solidFill>
                  <a:srgbClr val="0070C0"/>
                </a:solidFill>
              </a:rPr>
              <a:t>A friend of mine used this diet to lose 140 </a:t>
            </a:r>
            <a:r>
              <a:rPr lang="en-US" b="1" dirty="0" err="1">
                <a:solidFill>
                  <a:srgbClr val="0070C0"/>
                </a:solidFill>
              </a:rPr>
              <a:t>lbs</a:t>
            </a:r>
            <a:r>
              <a:rPr lang="en-US" b="1" dirty="0">
                <a:solidFill>
                  <a:srgbClr val="0070C0"/>
                </a:solidFill>
              </a:rPr>
              <a:t> in 1 year.</a:t>
            </a:r>
          </a:p>
          <a:p>
            <a:r>
              <a:rPr lang="en-US" b="1" dirty="0">
                <a:solidFill>
                  <a:srgbClr val="0070C0"/>
                </a:solidFill>
              </a:rPr>
              <a:t>It is healthy and easy to follow.</a:t>
            </a:r>
          </a:p>
        </p:txBody>
      </p:sp>
    </p:spTree>
    <p:extLst>
      <p:ext uri="{BB962C8B-B14F-4D97-AF65-F5344CB8AC3E}">
        <p14:creationId xmlns:p14="http://schemas.microsoft.com/office/powerpoint/2010/main" val="2817667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40" y="115364"/>
            <a:ext cx="5660663" cy="6617196"/>
          </a:xfrm>
          <a:prstGeom prst="rect">
            <a:avLst/>
          </a:prstGeom>
          <a:noFill/>
        </p:spPr>
        <p:txBody>
          <a:bodyPr wrap="square" rtlCol="0">
            <a:spAutoFit/>
          </a:bodyPr>
          <a:lstStyle/>
          <a:p>
            <a:r>
              <a:rPr lang="en-US" sz="2800" b="1" dirty="0"/>
              <a:t>Move.</a:t>
            </a:r>
          </a:p>
          <a:p>
            <a:endParaRPr lang="en-US" sz="800" dirty="0"/>
          </a:p>
          <a:p>
            <a:r>
              <a:rPr lang="en-US" dirty="0"/>
              <a:t>Move every 20 minutes.</a:t>
            </a:r>
          </a:p>
          <a:p>
            <a:r>
              <a:rPr lang="en-US" dirty="0"/>
              <a:t>Use treadmill desk.</a:t>
            </a:r>
          </a:p>
          <a:p>
            <a:r>
              <a:rPr lang="en-US" dirty="0"/>
              <a:t>Walk/run/play, play outside.</a:t>
            </a:r>
          </a:p>
          <a:p>
            <a:r>
              <a:rPr lang="en-US" dirty="0"/>
              <a:t>30-90 min/day. </a:t>
            </a:r>
            <a:endParaRPr lang="en-US" sz="800" dirty="0"/>
          </a:p>
          <a:p>
            <a:r>
              <a:rPr lang="en-US" dirty="0"/>
              <a:t>The more – the better.</a:t>
            </a:r>
            <a:endParaRPr lang="en-US" sz="800" dirty="0"/>
          </a:p>
          <a:p>
            <a:endParaRPr lang="en-US" sz="800" dirty="0"/>
          </a:p>
          <a:p>
            <a:r>
              <a:rPr lang="en-US" sz="2400" b="1" dirty="0"/>
              <a:t>Here are some links about exercising: </a:t>
            </a:r>
            <a:endParaRPr lang="en-US" dirty="0"/>
          </a:p>
          <a:p>
            <a:r>
              <a:rPr lang="en-US" sz="1400" dirty="0"/>
              <a:t>Flexibility - Tom Merrick </a:t>
            </a:r>
            <a:br>
              <a:rPr lang="en-US" sz="1400" dirty="0"/>
            </a:br>
            <a:r>
              <a:rPr lang="en-US" sz="1400" dirty="0"/>
              <a:t> - </a:t>
            </a:r>
            <a:r>
              <a:rPr lang="en-US" sz="1400" dirty="0">
                <a:hlinkClick r:id="rId2"/>
              </a:rPr>
              <a:t>https://youtu.be/hoQbrx955-8</a:t>
            </a:r>
            <a:r>
              <a:rPr lang="en-US" sz="1400" dirty="0"/>
              <a:t> </a:t>
            </a:r>
            <a:br>
              <a:rPr lang="en-US" sz="1400" dirty="0"/>
            </a:br>
            <a:r>
              <a:rPr lang="en-US" sz="1400" dirty="0"/>
              <a:t> - </a:t>
            </a:r>
            <a:r>
              <a:rPr lang="en-US" sz="1400" dirty="0">
                <a:hlinkClick r:id="rId3"/>
              </a:rPr>
              <a:t>https://www.youtube.com/watch?v=QT4hvcIjKtc</a:t>
            </a:r>
            <a:r>
              <a:rPr lang="en-US" sz="1400" dirty="0"/>
              <a:t> </a:t>
            </a:r>
            <a:br>
              <a:rPr lang="en-US" sz="1400" dirty="0"/>
            </a:br>
            <a:r>
              <a:rPr lang="en-US" sz="1400" dirty="0"/>
              <a:t>Flexibility - Emmet Louis </a:t>
            </a:r>
            <a:br>
              <a:rPr lang="en-US" sz="1400" dirty="0"/>
            </a:br>
            <a:r>
              <a:rPr lang="en-US" sz="1400" dirty="0"/>
              <a:t> - </a:t>
            </a:r>
            <a:r>
              <a:rPr lang="en-US" sz="1400" dirty="0">
                <a:hlinkClick r:id="rId4"/>
              </a:rPr>
              <a:t>https://www.youtube.com/watch?v=askyPISMogs</a:t>
            </a:r>
            <a:r>
              <a:rPr lang="en-US" sz="1400" dirty="0"/>
              <a:t> </a:t>
            </a:r>
            <a:br>
              <a:rPr lang="en-US" sz="1400" dirty="0"/>
            </a:br>
            <a:r>
              <a:rPr lang="en-US" sz="1400" dirty="0"/>
              <a:t> - </a:t>
            </a:r>
            <a:r>
              <a:rPr lang="en-US" sz="1400" dirty="0">
                <a:hlinkClick r:id="rId5"/>
              </a:rPr>
              <a:t>https://www.youtube.com/watch?v=3HVsDRjOHqU</a:t>
            </a:r>
            <a:r>
              <a:rPr lang="en-US" sz="1400" dirty="0"/>
              <a:t> </a:t>
            </a:r>
          </a:p>
          <a:p>
            <a:r>
              <a:rPr lang="en-US" sz="1400" dirty="0"/>
              <a:t> - </a:t>
            </a:r>
            <a:r>
              <a:rPr lang="en-US" sz="1400" dirty="0">
                <a:hlinkClick r:id="rId6"/>
              </a:rPr>
              <a:t>https://www.youtube.com/watch?v=2KDJdDfaEHM</a:t>
            </a:r>
            <a:endParaRPr lang="en-US" sz="1400" dirty="0"/>
          </a:p>
          <a:p>
            <a:r>
              <a:rPr lang="en-US" sz="1400" dirty="0"/>
              <a:t>Strength max load (1-4 reps, 4 sets/day):</a:t>
            </a:r>
          </a:p>
          <a:p>
            <a:r>
              <a:rPr lang="en-US" sz="1400" dirty="0"/>
              <a:t> - </a:t>
            </a:r>
            <a:r>
              <a:rPr lang="en-US" sz="1400" dirty="0">
                <a:hlinkClick r:id="rId7"/>
              </a:rPr>
              <a:t>https://www.youtube.com/watch?v=q0bo-kDHT7Y</a:t>
            </a:r>
            <a:r>
              <a:rPr lang="en-US" sz="1400" dirty="0"/>
              <a:t> </a:t>
            </a:r>
            <a:br>
              <a:rPr lang="en-US" sz="1400" dirty="0"/>
            </a:br>
            <a:r>
              <a:rPr lang="en-US" sz="1400" dirty="0"/>
              <a:t>Strength </a:t>
            </a:r>
            <a:r>
              <a:rPr lang="mr-IN" sz="1400" dirty="0"/>
              <a:t>–</a:t>
            </a:r>
            <a:r>
              <a:rPr lang="en-US" sz="1400" dirty="0"/>
              <a:t> endurance (more pullups)</a:t>
            </a:r>
          </a:p>
          <a:p>
            <a:r>
              <a:rPr lang="en-US" sz="1400" dirty="0"/>
              <a:t>   (3 variations, 3 sets each </a:t>
            </a:r>
            <a:r>
              <a:rPr lang="mr-IN" sz="1400" dirty="0"/>
              <a:t>–</a:t>
            </a:r>
            <a:r>
              <a:rPr lang="en-US" sz="1400" dirty="0"/>
              <a:t> 9 sets total at ~70% of max</a:t>
            </a:r>
          </a:p>
          <a:p>
            <a:r>
              <a:rPr lang="en-US" sz="1400" dirty="0"/>
              <a:t>    or go to max. number of sets. At the end </a:t>
            </a:r>
            <a:r>
              <a:rPr lang="mr-IN" sz="1400" dirty="0"/>
              <a:t>–</a:t>
            </a:r>
            <a:r>
              <a:rPr lang="en-US" sz="1400" dirty="0"/>
              <a:t> hold and slow release):</a:t>
            </a:r>
          </a:p>
          <a:p>
            <a:r>
              <a:rPr lang="en-US" sz="1400" dirty="0"/>
              <a:t> - </a:t>
            </a:r>
            <a:r>
              <a:rPr lang="en-US" sz="1400" dirty="0">
                <a:hlinkClick r:id="rId8"/>
              </a:rPr>
              <a:t>https://www.youtube.com/watch?v=gROqn53az2g</a:t>
            </a:r>
            <a:endParaRPr lang="en-US" sz="1400" dirty="0"/>
          </a:p>
          <a:p>
            <a:r>
              <a:rPr lang="en-US" sz="1400" dirty="0"/>
              <a:t> - </a:t>
            </a:r>
            <a:r>
              <a:rPr lang="en-US" sz="1400" dirty="0">
                <a:hlinkClick r:id="rId9"/>
              </a:rPr>
              <a:t>https://www.youtube.com/watch?v=nj_bOz2aigQ</a:t>
            </a:r>
            <a:endParaRPr lang="en-US" sz="1400" dirty="0"/>
          </a:p>
          <a:p>
            <a:r>
              <a:rPr lang="en-US" sz="1400" dirty="0"/>
              <a:t> - </a:t>
            </a:r>
            <a:r>
              <a:rPr lang="en-US" sz="1400" dirty="0">
                <a:hlinkClick r:id="rId10"/>
              </a:rPr>
              <a:t>https://www.youtube.com/watch?v=NnN8ksvVRIQ</a:t>
            </a:r>
            <a:r>
              <a:rPr lang="en-US" sz="1400" dirty="0"/>
              <a:t> </a:t>
            </a:r>
            <a:br>
              <a:rPr lang="en-US" sz="1400" dirty="0"/>
            </a:br>
            <a:endParaRPr lang="en-US" sz="1400" dirty="0"/>
          </a:p>
          <a:p>
            <a:r>
              <a:rPr lang="en-US" sz="1400" dirty="0"/>
              <a:t>Yoga - </a:t>
            </a:r>
            <a:r>
              <a:rPr lang="en-US" sz="1400" dirty="0" err="1"/>
              <a:t>yogaglo</a:t>
            </a:r>
            <a:r>
              <a:rPr lang="en-US" sz="1400" dirty="0"/>
              <a:t>:  </a:t>
            </a:r>
            <a:r>
              <a:rPr lang="en-US" sz="1400" dirty="0">
                <a:hlinkClick r:id="rId11"/>
              </a:rPr>
              <a:t>https://www.youtube.com/user/yogaglo</a:t>
            </a:r>
            <a:r>
              <a:rPr lang="en-US" sz="1400" dirty="0"/>
              <a:t> </a:t>
            </a:r>
            <a:br>
              <a:rPr lang="en-US" sz="1400" dirty="0"/>
            </a:br>
            <a:r>
              <a:rPr lang="en-US" sz="1400" dirty="0"/>
              <a:t>Yoga for surfers (17 min): </a:t>
            </a:r>
            <a:r>
              <a:rPr lang="en-US" sz="1400" dirty="0">
                <a:hlinkClick r:id="rId12"/>
              </a:rPr>
              <a:t>https://www.youtube.com/watch?v=oX6I6vs1EFs</a:t>
            </a:r>
            <a:r>
              <a:rPr lang="en-US" sz="1400" dirty="0"/>
              <a:t> </a:t>
            </a:r>
            <a:br>
              <a:rPr lang="en-US" sz="1400" dirty="0"/>
            </a:br>
            <a:r>
              <a:rPr lang="en-US" sz="1400" dirty="0"/>
              <a:t>Yoga with Adriene: </a:t>
            </a:r>
            <a:r>
              <a:rPr lang="en-US" sz="1400" dirty="0">
                <a:hlinkClick r:id="rId13"/>
              </a:rPr>
              <a:t>https://www.youtube.com/watch?v=v7AYKMP6rOE</a:t>
            </a:r>
            <a:r>
              <a:rPr lang="en-US" sz="1400" dirty="0"/>
              <a:t> </a:t>
            </a:r>
          </a:p>
        </p:txBody>
      </p:sp>
      <p:pic>
        <p:nvPicPr>
          <p:cNvPr id="1026" name="Picture 2" descr="Staying Active While Working From Home - Penn Medicine">
            <a:extLst>
              <a:ext uri="{FF2B5EF4-FFF2-40B4-BE49-F238E27FC236}">
                <a16:creationId xmlns:a16="http://schemas.microsoft.com/office/drawing/2014/main" id="{9D6C8885-5E93-2048-AA38-EF2174A018D8}"/>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08767" y="3179151"/>
            <a:ext cx="1699357" cy="1130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sroom - 5 Ways to Move More While Staying Home During COVID-19">
            <a:extLst>
              <a:ext uri="{FF2B5EF4-FFF2-40B4-BE49-F238E27FC236}">
                <a16:creationId xmlns:a16="http://schemas.microsoft.com/office/drawing/2014/main" id="{79861BD7-5500-ED49-8DA6-2261B9306CA2}"/>
              </a:ext>
            </a:extLst>
          </p:cNvPr>
          <p:cNvPicPr>
            <a:picLocks noChangeAspect="1" noChangeArrowheads="1"/>
          </p:cNvPicPr>
          <p:nvPr/>
        </p:nvPicPr>
        <p:blipFill rotWithShape="1">
          <a:blip r:embed="rId15" cstate="email">
            <a:extLst>
              <a:ext uri="{28A0092B-C50C-407E-A947-70E740481C1C}">
                <a14:useLocalDpi xmlns:a14="http://schemas.microsoft.com/office/drawing/2010/main"/>
              </a:ext>
            </a:extLst>
          </a:blip>
          <a:srcRect/>
          <a:stretch/>
        </p:blipFill>
        <p:spPr bwMode="auto">
          <a:xfrm>
            <a:off x="7220053" y="89689"/>
            <a:ext cx="1271221" cy="13223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Treadmill Desks for 2021 | We Lab tested 16">
            <a:extLst>
              <a:ext uri="{FF2B5EF4-FFF2-40B4-BE49-F238E27FC236}">
                <a16:creationId xmlns:a16="http://schemas.microsoft.com/office/drawing/2014/main" id="{31FC829A-7649-E344-9DDD-05FD3C0949F4}"/>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6305728" y="1582708"/>
            <a:ext cx="2535011" cy="1424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rpee steps love burpees - FitPoint">
            <a:extLst>
              <a:ext uri="{FF2B5EF4-FFF2-40B4-BE49-F238E27FC236}">
                <a16:creationId xmlns:a16="http://schemas.microsoft.com/office/drawing/2014/main" id="{F929E048-DE2C-2049-B577-20A90D5FF279}"/>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9495392" y="1412074"/>
            <a:ext cx="2451100" cy="15083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quat, press, lift! Dead lift, bench press and squats are the three staples  of strength training. Start small an… | Bench press, Strength training  program, Deadlift">
            <a:extLst>
              <a:ext uri="{FF2B5EF4-FFF2-40B4-BE49-F238E27FC236}">
                <a16:creationId xmlns:a16="http://schemas.microsoft.com/office/drawing/2014/main" id="{124584AA-43C9-7D49-A6E6-DE853BD0A94E}"/>
              </a:ext>
            </a:extLst>
          </p:cNvPr>
          <p:cNvPicPr>
            <a:picLocks noChangeAspect="1" noChangeArrowheads="1"/>
          </p:cNvPicPr>
          <p:nvPr/>
        </p:nvPicPr>
        <p:blipFill rotWithShape="1">
          <a:blip r:embed="rId18" cstate="email">
            <a:extLst>
              <a:ext uri="{28A0092B-C50C-407E-A947-70E740481C1C}">
                <a14:useLocalDpi xmlns:a14="http://schemas.microsoft.com/office/drawing/2010/main"/>
              </a:ext>
            </a:extLst>
          </a:blip>
          <a:srcRect/>
          <a:stretch/>
        </p:blipFill>
        <p:spPr bwMode="auto">
          <a:xfrm>
            <a:off x="6133801" y="3482916"/>
            <a:ext cx="1472492" cy="291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olleyball Outside High Res Stock Images | Shutterstock">
            <a:extLst>
              <a:ext uri="{FF2B5EF4-FFF2-40B4-BE49-F238E27FC236}">
                <a16:creationId xmlns:a16="http://schemas.microsoft.com/office/drawing/2014/main" id="{FA43A9FC-2C8D-FB4D-937D-BDA1E2A31A3D}"/>
              </a:ext>
            </a:extLst>
          </p:cNvPr>
          <p:cNvPicPr>
            <a:picLocks noChangeAspect="1" noChangeArrowheads="1"/>
          </p:cNvPicPr>
          <p:nvPr/>
        </p:nvPicPr>
        <p:blipFill rotWithShape="1">
          <a:blip r:embed="rId19" cstate="email">
            <a:extLst>
              <a:ext uri="{28A0092B-C50C-407E-A947-70E740481C1C}">
                <a14:useLocalDpi xmlns:a14="http://schemas.microsoft.com/office/drawing/2010/main"/>
              </a:ext>
            </a:extLst>
          </a:blip>
          <a:srcRect/>
          <a:stretch/>
        </p:blipFill>
        <p:spPr bwMode="auto">
          <a:xfrm>
            <a:off x="10379022" y="115364"/>
            <a:ext cx="1715751"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oman Using Rake To Clean Up Garden Stock Image - Image of care, rake:  123510027">
            <a:extLst>
              <a:ext uri="{FF2B5EF4-FFF2-40B4-BE49-F238E27FC236}">
                <a16:creationId xmlns:a16="http://schemas.microsoft.com/office/drawing/2014/main" id="{FEEB489C-3FB1-E14A-A81B-71BFA4F2FB9C}"/>
              </a:ext>
            </a:extLst>
          </p:cNvPr>
          <p:cNvPicPr>
            <a:picLocks noChangeAspect="1" noChangeArrowheads="1"/>
          </p:cNvPicPr>
          <p:nvPr/>
        </p:nvPicPr>
        <p:blipFill rotWithShape="1">
          <a:blip r:embed="rId20" cstate="email">
            <a:extLst>
              <a:ext uri="{28A0092B-C50C-407E-A947-70E740481C1C}">
                <a14:useLocalDpi xmlns:a14="http://schemas.microsoft.com/office/drawing/2010/main"/>
              </a:ext>
            </a:extLst>
          </a:blip>
          <a:srcRect/>
          <a:stretch/>
        </p:blipFill>
        <p:spPr bwMode="auto">
          <a:xfrm>
            <a:off x="8588915" y="89689"/>
            <a:ext cx="1692466" cy="12163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 Gent in Training: Conditioning with Hindu Push-Ups and Squats">
            <a:extLst>
              <a:ext uri="{FF2B5EF4-FFF2-40B4-BE49-F238E27FC236}">
                <a16:creationId xmlns:a16="http://schemas.microsoft.com/office/drawing/2014/main" id="{97C79A5E-407D-0E4D-B2B3-9B8D0B0AD22B}"/>
              </a:ext>
            </a:extLst>
          </p:cNvPr>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10283078" y="4696059"/>
            <a:ext cx="1699357" cy="169935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runches vs Sit Ups: which one is best and how to do it - YouTube">
            <a:extLst>
              <a:ext uri="{FF2B5EF4-FFF2-40B4-BE49-F238E27FC236}">
                <a16:creationId xmlns:a16="http://schemas.microsoft.com/office/drawing/2014/main" id="{035C75B9-6325-9F45-A783-07930BA40205}"/>
              </a:ext>
            </a:extLst>
          </p:cNvPr>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10010734" y="3179151"/>
            <a:ext cx="2019365"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Rowing Exercises Are Better Than Pull-Ups | STACK">
            <a:extLst>
              <a:ext uri="{FF2B5EF4-FFF2-40B4-BE49-F238E27FC236}">
                <a16:creationId xmlns:a16="http://schemas.microsoft.com/office/drawing/2014/main" id="{5C497201-0CC0-1644-A21B-FD2F1D958B56}"/>
              </a:ext>
            </a:extLst>
          </p:cNvPr>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7955591" y="4478937"/>
            <a:ext cx="189865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10 Proven Benefits of Running: Why Runners Live Better and Longer">
            <a:extLst>
              <a:ext uri="{FF2B5EF4-FFF2-40B4-BE49-F238E27FC236}">
                <a16:creationId xmlns:a16="http://schemas.microsoft.com/office/drawing/2014/main" id="{F3C1B35A-BA23-8F40-9393-C89D4B53CF74}"/>
              </a:ext>
            </a:extLst>
          </p:cNvPr>
          <p:cNvPicPr>
            <a:picLocks noChangeAspect="1" noChangeArrowheads="1"/>
          </p:cNvPicPr>
          <p:nvPr/>
        </p:nvPicPr>
        <p:blipFill rotWithShape="1">
          <a:blip r:embed="rId24" cstate="email">
            <a:extLst>
              <a:ext uri="{28A0092B-C50C-407E-A947-70E740481C1C}">
                <a14:useLocalDpi xmlns:a14="http://schemas.microsoft.com/office/drawing/2010/main"/>
              </a:ext>
            </a:extLst>
          </a:blip>
          <a:srcRect/>
          <a:stretch/>
        </p:blipFill>
        <p:spPr bwMode="auto">
          <a:xfrm>
            <a:off x="4938791" y="92985"/>
            <a:ext cx="2157192" cy="80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624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7F956-78AF-DF4F-8B6D-916D71868112}"/>
              </a:ext>
            </a:extLst>
          </p:cNvPr>
          <p:cNvSpPr txBox="1"/>
          <p:nvPr/>
        </p:nvSpPr>
        <p:spPr>
          <a:xfrm>
            <a:off x="105509" y="117231"/>
            <a:ext cx="2965938" cy="523220"/>
          </a:xfrm>
          <a:prstGeom prst="rect">
            <a:avLst/>
          </a:prstGeom>
          <a:noFill/>
        </p:spPr>
        <p:txBody>
          <a:bodyPr wrap="square" rtlCol="0">
            <a:spAutoFit/>
          </a:bodyPr>
          <a:lstStyle/>
          <a:p>
            <a:r>
              <a:rPr lang="en-US" sz="2800" b="1" dirty="0"/>
              <a:t>Burning Calories</a:t>
            </a:r>
          </a:p>
        </p:txBody>
      </p:sp>
      <p:sp>
        <p:nvSpPr>
          <p:cNvPr id="3" name="TextBox 2">
            <a:extLst>
              <a:ext uri="{FF2B5EF4-FFF2-40B4-BE49-F238E27FC236}">
                <a16:creationId xmlns:a16="http://schemas.microsoft.com/office/drawing/2014/main" id="{8810B054-D7A9-8D4E-9C4D-EB0DAA62C79D}"/>
              </a:ext>
            </a:extLst>
          </p:cNvPr>
          <p:cNvSpPr txBox="1"/>
          <p:nvPr/>
        </p:nvSpPr>
        <p:spPr>
          <a:xfrm>
            <a:off x="105509" y="820594"/>
            <a:ext cx="5475484" cy="5109091"/>
          </a:xfrm>
          <a:prstGeom prst="rect">
            <a:avLst/>
          </a:prstGeom>
          <a:noFill/>
        </p:spPr>
        <p:txBody>
          <a:bodyPr wrap="square" rtlCol="0">
            <a:spAutoFit/>
          </a:bodyPr>
          <a:lstStyle/>
          <a:p>
            <a:r>
              <a:rPr lang="en-US" sz="1400" dirty="0"/>
              <a:t>We know that </a:t>
            </a:r>
            <a:r>
              <a:rPr lang="en-US" sz="1400" b="1" dirty="0">
                <a:solidFill>
                  <a:srgbClr val="FF0000"/>
                </a:solidFill>
              </a:rPr>
              <a:t>exercises</a:t>
            </a:r>
            <a:r>
              <a:rPr lang="en-US" sz="1400" dirty="0"/>
              <a:t> don't contribute much to weight loss </a:t>
            </a:r>
            <a:r>
              <a:rPr lang="en-US" sz="1400" b="1" dirty="0">
                <a:solidFill>
                  <a:srgbClr val="FF0000"/>
                </a:solidFill>
              </a:rPr>
              <a:t>long term</a:t>
            </a:r>
            <a:r>
              <a:rPr lang="en-US" sz="1400" dirty="0"/>
              <a:t>. The </a:t>
            </a:r>
            <a:r>
              <a:rPr lang="en-US" sz="1400" b="1" dirty="0">
                <a:solidFill>
                  <a:srgbClr val="FF0000"/>
                </a:solidFill>
              </a:rPr>
              <a:t>"burning stove"</a:t>
            </a:r>
            <a:r>
              <a:rPr lang="en-US" sz="1400" dirty="0"/>
              <a:t> theory doesn't work</a:t>
            </a:r>
            <a:r>
              <a:rPr lang="en-US" sz="1400" b="1" dirty="0">
                <a:solidFill>
                  <a:srgbClr val="FF0000"/>
                </a:solidFill>
              </a:rPr>
              <a:t> long term</a:t>
            </a:r>
            <a:r>
              <a:rPr lang="en-US" sz="1400" dirty="0"/>
              <a:t>.</a:t>
            </a:r>
          </a:p>
          <a:p>
            <a:endParaRPr lang="en-US" sz="1400" dirty="0"/>
          </a:p>
          <a:p>
            <a:r>
              <a:rPr lang="en-US" sz="1400" dirty="0"/>
              <a:t>But when people want to lose weight fast, they love to count calories.</a:t>
            </a:r>
          </a:p>
          <a:p>
            <a:r>
              <a:rPr lang="en-US" sz="1400" dirty="0"/>
              <a:t>So here are some numbers.</a:t>
            </a:r>
            <a:br>
              <a:rPr lang="en-US" sz="1400" dirty="0"/>
            </a:br>
            <a:endParaRPr lang="en-US" sz="1400" dirty="0"/>
          </a:p>
          <a:p>
            <a:r>
              <a:rPr lang="en-US" sz="1400" dirty="0"/>
              <a:t>Note - if you don't sleep enough, or under stress, or eat very unhealthily, these numbers will not work.</a:t>
            </a:r>
            <a:br>
              <a:rPr lang="en-US" sz="1400" dirty="0"/>
            </a:br>
            <a:r>
              <a:rPr lang="en-US" sz="1400" dirty="0"/>
              <a:t>Note:</a:t>
            </a:r>
          </a:p>
          <a:p>
            <a:pPr marL="342900" indent="-342900">
              <a:buFont typeface="+mj-lt"/>
              <a:buAutoNum type="arabicPeriod"/>
            </a:pPr>
            <a:r>
              <a:rPr lang="en-US" sz="1400" dirty="0"/>
              <a:t>Speed of losing weight is SLOW (unless you do something heroic)</a:t>
            </a:r>
          </a:p>
          <a:p>
            <a:pPr marL="342900" indent="-342900">
              <a:buFont typeface="+mj-lt"/>
              <a:buAutoNum type="arabicPeriod"/>
            </a:pPr>
            <a:r>
              <a:rPr lang="en-US" sz="1400" dirty="0"/>
              <a:t>Speed mostly depends on total caloric intake. </a:t>
            </a:r>
            <a:br>
              <a:rPr lang="en-US" sz="1400" dirty="0"/>
            </a:br>
            <a:r>
              <a:rPr lang="en-US" sz="1400" dirty="0"/>
              <a:t>Exercising can help, but eating contributes more.</a:t>
            </a:r>
            <a:br>
              <a:rPr lang="en-US" sz="1400" dirty="0"/>
            </a:br>
            <a:r>
              <a:rPr lang="en-US" sz="1400" dirty="0"/>
              <a:t>You can easily "out-eat" any exercise.</a:t>
            </a:r>
          </a:p>
          <a:p>
            <a:endParaRPr lang="en-US" sz="1400" dirty="0"/>
          </a:p>
          <a:p>
            <a:r>
              <a:rPr lang="en-US" b="1" dirty="0">
                <a:solidFill>
                  <a:srgbClr val="FF0000"/>
                </a:solidFill>
              </a:rPr>
              <a:t>How many calories you burn without exercise?</a:t>
            </a:r>
            <a:endParaRPr lang="en-US" sz="1400" dirty="0"/>
          </a:p>
          <a:p>
            <a:r>
              <a:rPr lang="en-US" sz="1400" dirty="0"/>
              <a:t>Suppose  your weight = 222 </a:t>
            </a:r>
            <a:r>
              <a:rPr lang="en-US" sz="1400" dirty="0" err="1"/>
              <a:t>lbs</a:t>
            </a:r>
            <a:r>
              <a:rPr lang="en-US" sz="1400" dirty="0"/>
              <a:t>, </a:t>
            </a:r>
          </a:p>
          <a:p>
            <a:r>
              <a:rPr lang="en-US" sz="1400" dirty="0"/>
              <a:t>and your LBW = 140 </a:t>
            </a:r>
            <a:r>
              <a:rPr lang="en-US" sz="1400" dirty="0" err="1"/>
              <a:t>lbs</a:t>
            </a:r>
            <a:r>
              <a:rPr lang="en-US" sz="1400" dirty="0"/>
              <a:t> (Lean Body Weight = weight without excess fat).</a:t>
            </a:r>
            <a:br>
              <a:rPr lang="en-US" sz="1400" dirty="0"/>
            </a:br>
            <a:r>
              <a:rPr lang="en-US" sz="1400" dirty="0"/>
              <a:t>Your Basal Metabolism ~1700 Kcal/day.</a:t>
            </a:r>
            <a:br>
              <a:rPr lang="en-US" sz="1400" dirty="0"/>
            </a:br>
            <a:r>
              <a:rPr lang="en-US" sz="1400" dirty="0"/>
              <a:t>- </a:t>
            </a:r>
            <a:r>
              <a:rPr lang="en-US" sz="1400" dirty="0">
                <a:hlinkClick r:id="rId2"/>
              </a:rPr>
              <a:t>http://www.bodybuilding.com/fun/bmr_calculator.htm</a:t>
            </a:r>
            <a:br>
              <a:rPr lang="en-US" sz="1400" dirty="0"/>
            </a:br>
            <a:r>
              <a:rPr lang="en-US" sz="1400" dirty="0"/>
              <a:t>LBW for 140 </a:t>
            </a:r>
            <a:r>
              <a:rPr lang="en-US" sz="1400" dirty="0" err="1"/>
              <a:t>lbs</a:t>
            </a:r>
            <a:r>
              <a:rPr lang="en-US" sz="1400" dirty="0"/>
              <a:t> : 1500 Kcal </a:t>
            </a:r>
            <a:br>
              <a:rPr lang="en-US" sz="1400" dirty="0"/>
            </a:br>
            <a:r>
              <a:rPr lang="en-US" sz="1400" dirty="0"/>
              <a:t>LBW for 233 </a:t>
            </a:r>
            <a:r>
              <a:rPr lang="en-US" sz="1400" dirty="0" err="1"/>
              <a:t>lbs</a:t>
            </a:r>
            <a:r>
              <a:rPr lang="en-US" sz="1400" dirty="0"/>
              <a:t> : 2100 Kcal </a:t>
            </a:r>
            <a:br>
              <a:rPr lang="en-US" sz="1400" dirty="0"/>
            </a:br>
            <a:br>
              <a:rPr lang="en-US" sz="1400" dirty="0"/>
            </a:br>
            <a:endParaRPr lang="en-US" sz="1400" dirty="0"/>
          </a:p>
        </p:txBody>
      </p:sp>
      <p:sp>
        <p:nvSpPr>
          <p:cNvPr id="4" name="TextBox 3">
            <a:extLst>
              <a:ext uri="{FF2B5EF4-FFF2-40B4-BE49-F238E27FC236}">
                <a16:creationId xmlns:a16="http://schemas.microsoft.com/office/drawing/2014/main" id="{684CD440-F25F-9844-8347-7AC40276CEFF}"/>
              </a:ext>
            </a:extLst>
          </p:cNvPr>
          <p:cNvSpPr txBox="1"/>
          <p:nvPr/>
        </p:nvSpPr>
        <p:spPr>
          <a:xfrm>
            <a:off x="6198880" y="151179"/>
            <a:ext cx="5843346" cy="6555641"/>
          </a:xfrm>
          <a:prstGeom prst="rect">
            <a:avLst/>
          </a:prstGeom>
          <a:noFill/>
        </p:spPr>
        <p:txBody>
          <a:bodyPr wrap="square" rtlCol="0">
            <a:spAutoFit/>
          </a:bodyPr>
          <a:lstStyle/>
          <a:p>
            <a:r>
              <a:rPr lang="en-US" sz="1400" b="1" dirty="0">
                <a:solidFill>
                  <a:srgbClr val="FF0000"/>
                </a:solidFill>
              </a:rPr>
              <a:t>1 </a:t>
            </a:r>
            <a:r>
              <a:rPr lang="en-US" sz="1400" b="1" dirty="0" err="1">
                <a:solidFill>
                  <a:srgbClr val="FF0000"/>
                </a:solidFill>
              </a:rPr>
              <a:t>lb</a:t>
            </a:r>
            <a:r>
              <a:rPr lang="en-US" sz="1400" b="1" dirty="0">
                <a:solidFill>
                  <a:srgbClr val="FF0000"/>
                </a:solidFill>
              </a:rPr>
              <a:t> of fat = 3500 Kcal</a:t>
            </a:r>
            <a:br>
              <a:rPr lang="en-US" sz="1400" dirty="0"/>
            </a:br>
            <a:r>
              <a:rPr lang="en-US" sz="1400" dirty="0"/>
              <a:t>So a caloric deficit 500/day = 3500/</a:t>
            </a:r>
            <a:r>
              <a:rPr lang="en-US" sz="1400" dirty="0" err="1"/>
              <a:t>wk</a:t>
            </a:r>
            <a:r>
              <a:rPr lang="en-US" sz="1400" dirty="0"/>
              <a:t> = 1 </a:t>
            </a:r>
            <a:r>
              <a:rPr lang="en-US" sz="1400" dirty="0" err="1"/>
              <a:t>lb</a:t>
            </a:r>
            <a:r>
              <a:rPr lang="en-US" sz="1400" dirty="0"/>
              <a:t>/</a:t>
            </a:r>
            <a:r>
              <a:rPr lang="en-US" sz="1400" dirty="0" err="1"/>
              <a:t>wk</a:t>
            </a:r>
            <a:r>
              <a:rPr lang="en-US" sz="1400" dirty="0"/>
              <a:t> weight loss.</a:t>
            </a:r>
          </a:p>
          <a:p>
            <a:r>
              <a:rPr lang="en-US" sz="1400" dirty="0"/>
              <a:t>This caloric deficit may be achieved by </a:t>
            </a:r>
            <a:r>
              <a:rPr lang="en-US" sz="1400" b="1" dirty="0">
                <a:solidFill>
                  <a:srgbClr val="FF0000"/>
                </a:solidFill>
              </a:rPr>
              <a:t>eating less &amp; exercising more</a:t>
            </a:r>
            <a:br>
              <a:rPr lang="en-US" sz="1400" dirty="0"/>
            </a:br>
            <a:endParaRPr lang="en-US" sz="1400" dirty="0"/>
          </a:p>
          <a:p>
            <a:r>
              <a:rPr lang="en-US" sz="1400" dirty="0"/>
              <a:t>1 </a:t>
            </a:r>
            <a:r>
              <a:rPr lang="en-US" sz="1400" dirty="0" err="1"/>
              <a:t>hr</a:t>
            </a:r>
            <a:r>
              <a:rPr lang="en-US" sz="1400" dirty="0"/>
              <a:t> of exercising burns 300..500K (+200 after-burn).</a:t>
            </a:r>
            <a:br>
              <a:rPr lang="en-US" sz="1400" dirty="0"/>
            </a:br>
            <a:r>
              <a:rPr lang="en-US" sz="1400" dirty="0"/>
              <a:t>So 1hr in gym EVERY DAY burns ~500/day, or 1 </a:t>
            </a:r>
            <a:r>
              <a:rPr lang="en-US" sz="1400" dirty="0" err="1"/>
              <a:t>lb</a:t>
            </a:r>
            <a:r>
              <a:rPr lang="en-US" sz="1400" dirty="0"/>
              <a:t>/wk.</a:t>
            </a:r>
            <a:br>
              <a:rPr lang="en-US" sz="1400" dirty="0"/>
            </a:br>
            <a:endParaRPr lang="en-US" sz="1400" dirty="0"/>
          </a:p>
          <a:p>
            <a:r>
              <a:rPr lang="en-US" sz="1400" dirty="0"/>
              <a:t>Exercising 1 </a:t>
            </a:r>
            <a:r>
              <a:rPr lang="en-US" sz="1400" dirty="0" err="1"/>
              <a:t>hr</a:t>
            </a:r>
            <a:r>
              <a:rPr lang="en-US" sz="1400" dirty="0"/>
              <a:t> 3 times per week will cause ~0.5 </a:t>
            </a:r>
            <a:r>
              <a:rPr lang="en-US" sz="1400" dirty="0" err="1"/>
              <a:t>lbs</a:t>
            </a:r>
            <a:r>
              <a:rPr lang="en-US" sz="1400" dirty="0"/>
              <a:t>/</a:t>
            </a:r>
            <a:r>
              <a:rPr lang="en-US" sz="1400" dirty="0" err="1"/>
              <a:t>wk</a:t>
            </a:r>
            <a:r>
              <a:rPr lang="en-US" sz="1400" dirty="0"/>
              <a:t> loss.</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Daily    Daily     Weekly (monthly)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Food     Exercise  weight loss</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(Kcals)  (hours)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lbs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1700        0        0   (0/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1200        0        1   (4/</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        2   (8/</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0.5       2.5 (10/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3/week</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1        3   (12/</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daily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2        4   (16/</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3        5   (20/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super-hero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t>By being really consistent with the plan, and by doing some extra</a:t>
            </a:r>
            <a:br>
              <a:rPr lang="en-US" sz="1400" dirty="0"/>
            </a:br>
            <a:r>
              <a:rPr lang="en-US" sz="1400" dirty="0"/>
              <a:t>fasting or exercises, you can reasonably lose ~10 </a:t>
            </a:r>
            <a:r>
              <a:rPr lang="en-US" sz="1400" dirty="0" err="1"/>
              <a:t>lbs</a:t>
            </a:r>
            <a:r>
              <a:rPr lang="en-US" sz="1400" dirty="0"/>
              <a:t>/month.</a:t>
            </a:r>
            <a:br>
              <a:rPr lang="en-US" sz="1400" dirty="0"/>
            </a:br>
            <a:endParaRPr lang="en-US" sz="1400" dirty="0"/>
          </a:p>
          <a:p>
            <a:r>
              <a:rPr lang="en-US" sz="1400" dirty="0"/>
              <a:t>When you start (your first month) - you will lose more, but then it slows down.</a:t>
            </a:r>
            <a:br>
              <a:rPr lang="en-US" sz="1400" dirty="0"/>
            </a:br>
            <a:endParaRPr lang="en-US" sz="1400" dirty="0"/>
          </a:p>
          <a:p>
            <a:r>
              <a:rPr lang="en-US" sz="1400" dirty="0"/>
              <a:t>It is important to find what you like to do and can do LONG TERM.</a:t>
            </a:r>
          </a:p>
          <a:p>
            <a:r>
              <a:rPr lang="en-US" sz="1400" dirty="0"/>
              <a:t>For example walking (100 </a:t>
            </a:r>
            <a:r>
              <a:rPr lang="en-US" sz="1400" dirty="0" err="1"/>
              <a:t>KCal</a:t>
            </a:r>
            <a:r>
              <a:rPr lang="en-US" sz="1400" dirty="0"/>
              <a:t>/mile), running (150 </a:t>
            </a:r>
            <a:r>
              <a:rPr lang="en-US" sz="1400" dirty="0" err="1"/>
              <a:t>KCal</a:t>
            </a:r>
            <a:r>
              <a:rPr lang="en-US" sz="1400" dirty="0"/>
              <a:t>/mile), ...</a:t>
            </a:r>
          </a:p>
          <a:p>
            <a:endParaRPr lang="en-US" sz="1400" dirty="0"/>
          </a:p>
          <a:p>
            <a:r>
              <a:rPr lang="en-US" sz="1400" dirty="0"/>
              <a:t>Eating is still the most important factor. </a:t>
            </a:r>
          </a:p>
          <a:p>
            <a:r>
              <a:rPr lang="en-US" sz="1400" dirty="0"/>
              <a:t>For example, you can sweat for an hour in the gym, burn 500 Kcal, and then out-eat your workout by eating just one burger (560 Kcal).</a:t>
            </a:r>
          </a:p>
        </p:txBody>
      </p:sp>
    </p:spTree>
    <p:extLst>
      <p:ext uri="{BB962C8B-B14F-4D97-AF65-F5344CB8AC3E}">
        <p14:creationId xmlns:p14="http://schemas.microsoft.com/office/powerpoint/2010/main" val="4127409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54B1FA-2431-044B-B321-538052A4BF5B}"/>
              </a:ext>
            </a:extLst>
          </p:cNvPr>
          <p:cNvSpPr/>
          <p:nvPr/>
        </p:nvSpPr>
        <p:spPr>
          <a:xfrm>
            <a:off x="6575838" y="4498476"/>
            <a:ext cx="5043245" cy="692497"/>
          </a:xfrm>
          <a:prstGeom prst="rect">
            <a:avLst/>
          </a:prstGeom>
        </p:spPr>
        <p:txBody>
          <a:bodyPr wrap="square">
            <a:spAutoFit/>
          </a:bodyPr>
          <a:lstStyle/>
          <a:p>
            <a:r>
              <a:rPr lang="en-US" dirty="0"/>
              <a:t>Official CDC data and maps:</a:t>
            </a:r>
            <a:br>
              <a:rPr lang="en-US" dirty="0"/>
            </a:br>
            <a:r>
              <a:rPr lang="en-US" sz="1050" dirty="0"/>
              <a:t> - </a:t>
            </a:r>
            <a:r>
              <a:rPr lang="en-US" sz="1050" dirty="0">
                <a:hlinkClick r:id="rId2"/>
              </a:rPr>
              <a:t>https://www.cdc.gov/obesity/data/prevalence-maps.html</a:t>
            </a:r>
            <a:r>
              <a:rPr lang="en-US" sz="1050" dirty="0"/>
              <a:t> </a:t>
            </a:r>
          </a:p>
          <a:p>
            <a:r>
              <a:rPr lang="en-US" sz="1050" dirty="0"/>
              <a:t> - </a:t>
            </a:r>
            <a:r>
              <a:rPr lang="en-US" sz="1050" dirty="0">
                <a:hlinkClick r:id="rId3"/>
              </a:rPr>
              <a:t>https://</a:t>
            </a:r>
            <a:r>
              <a:rPr lang="en-US" sz="1050" dirty="0" err="1">
                <a:hlinkClick r:id="rId3"/>
              </a:rPr>
              <a:t>www.cdc.gov</a:t>
            </a:r>
            <a:r>
              <a:rPr lang="en-US" sz="1050" dirty="0">
                <a:hlinkClick r:id="rId3"/>
              </a:rPr>
              <a:t>/obesity/data-and-statistics/adult-obesity-prevalence-</a:t>
            </a:r>
            <a:r>
              <a:rPr lang="en-US" sz="1050" dirty="0" err="1">
                <a:hlinkClick r:id="rId3"/>
              </a:rPr>
              <a:t>maps.html</a:t>
            </a:r>
            <a:r>
              <a:rPr lang="en-US" sz="1050" dirty="0">
                <a:hlinkClick r:id="rId3"/>
              </a:rPr>
              <a:t> </a:t>
            </a:r>
            <a:endParaRPr lang="en-US" sz="1050" dirty="0"/>
          </a:p>
        </p:txBody>
      </p:sp>
      <p:sp>
        <p:nvSpPr>
          <p:cNvPr id="3" name="Rectangle 2">
            <a:extLst>
              <a:ext uri="{FF2B5EF4-FFF2-40B4-BE49-F238E27FC236}">
                <a16:creationId xmlns:a16="http://schemas.microsoft.com/office/drawing/2014/main" id="{591C7719-D0BD-F140-8BF7-097081E1040F}"/>
              </a:ext>
            </a:extLst>
          </p:cNvPr>
          <p:cNvSpPr/>
          <p:nvPr/>
        </p:nvSpPr>
        <p:spPr>
          <a:xfrm>
            <a:off x="0" y="0"/>
            <a:ext cx="3306739" cy="707886"/>
          </a:xfrm>
          <a:prstGeom prst="rect">
            <a:avLst/>
          </a:prstGeom>
        </p:spPr>
        <p:txBody>
          <a:bodyPr wrap="none">
            <a:spAutoFit/>
          </a:bodyPr>
          <a:lstStyle/>
          <a:p>
            <a:r>
              <a:rPr lang="en-US" sz="2400" b="1" dirty="0"/>
              <a:t>Obesity Epidemic in USA</a:t>
            </a:r>
          </a:p>
          <a:p>
            <a:r>
              <a:rPr lang="en-US" sz="1600" b="1" dirty="0"/>
              <a:t>Dramatic changes in last 30 years</a:t>
            </a:r>
          </a:p>
        </p:txBody>
      </p:sp>
      <p:pic>
        <p:nvPicPr>
          <p:cNvPr id="1026" name="Picture 2" descr="Obesity in US 1990-2010">
            <a:extLst>
              <a:ext uri="{FF2B5EF4-FFF2-40B4-BE49-F238E27FC236}">
                <a16:creationId xmlns:a16="http://schemas.microsoft.com/office/drawing/2014/main" id="{DF3348A7-C903-B549-9782-A176F868E11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235" y="1228573"/>
            <a:ext cx="586747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esity 2013">
            <a:extLst>
              <a:ext uri="{FF2B5EF4-FFF2-40B4-BE49-F238E27FC236}">
                <a16:creationId xmlns:a16="http://schemas.microsoft.com/office/drawing/2014/main" id="{3F4488B7-17E0-764F-A18E-30A937568B82}"/>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6703340" y="665683"/>
            <a:ext cx="2481305" cy="16921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74550DB-225E-D444-85F6-446344EE7E9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721669" y="707886"/>
            <a:ext cx="2171923" cy="1344123"/>
          </a:xfrm>
          <a:prstGeom prst="rect">
            <a:avLst/>
          </a:prstGeom>
        </p:spPr>
      </p:pic>
      <p:sp>
        <p:nvSpPr>
          <p:cNvPr id="7" name="Rectangle 6">
            <a:extLst>
              <a:ext uri="{FF2B5EF4-FFF2-40B4-BE49-F238E27FC236}">
                <a16:creationId xmlns:a16="http://schemas.microsoft.com/office/drawing/2014/main" id="{C846E08C-FFAB-0A43-9FA8-90F3B28F10A2}"/>
              </a:ext>
            </a:extLst>
          </p:cNvPr>
          <p:cNvSpPr/>
          <p:nvPr/>
        </p:nvSpPr>
        <p:spPr>
          <a:xfrm>
            <a:off x="6238240" y="230832"/>
            <a:ext cx="5588377" cy="461665"/>
          </a:xfrm>
          <a:prstGeom prst="rect">
            <a:avLst/>
          </a:prstGeom>
        </p:spPr>
        <p:txBody>
          <a:bodyPr wrap="square">
            <a:spAutoFit/>
          </a:bodyPr>
          <a:lstStyle/>
          <a:p>
            <a:r>
              <a:rPr lang="en-US" sz="2400" b="1" dirty="0"/>
              <a:t>New maps </a:t>
            </a:r>
            <a:r>
              <a:rPr lang="en-US" sz="2400" dirty="0"/>
              <a:t>(CDC changed methods in 2011)</a:t>
            </a:r>
          </a:p>
        </p:txBody>
      </p:sp>
      <p:sp>
        <p:nvSpPr>
          <p:cNvPr id="5" name="TextBox 4">
            <a:extLst>
              <a:ext uri="{FF2B5EF4-FFF2-40B4-BE49-F238E27FC236}">
                <a16:creationId xmlns:a16="http://schemas.microsoft.com/office/drawing/2014/main" id="{43E81ED7-E4BA-764D-88FE-F262C68646AB}"/>
              </a:ext>
            </a:extLst>
          </p:cNvPr>
          <p:cNvSpPr txBox="1"/>
          <p:nvPr/>
        </p:nvSpPr>
        <p:spPr>
          <a:xfrm>
            <a:off x="6236225" y="1210590"/>
            <a:ext cx="658906" cy="382304"/>
          </a:xfrm>
          <a:prstGeom prst="rect">
            <a:avLst/>
          </a:prstGeom>
          <a:noFill/>
        </p:spPr>
        <p:txBody>
          <a:bodyPr wrap="square" rtlCol="0">
            <a:spAutoFit/>
          </a:bodyPr>
          <a:lstStyle/>
          <a:p>
            <a:r>
              <a:rPr lang="en-US" b="1" dirty="0">
                <a:solidFill>
                  <a:srgbClr val="FF0000"/>
                </a:solidFill>
              </a:rPr>
              <a:t>2013</a:t>
            </a:r>
          </a:p>
        </p:txBody>
      </p:sp>
      <p:sp>
        <p:nvSpPr>
          <p:cNvPr id="9" name="TextBox 8">
            <a:extLst>
              <a:ext uri="{FF2B5EF4-FFF2-40B4-BE49-F238E27FC236}">
                <a16:creationId xmlns:a16="http://schemas.microsoft.com/office/drawing/2014/main" id="{6F8F4418-9BB1-CC4C-818A-90FA723566C7}"/>
              </a:ext>
            </a:extLst>
          </p:cNvPr>
          <p:cNvSpPr txBox="1"/>
          <p:nvPr/>
        </p:nvSpPr>
        <p:spPr>
          <a:xfrm>
            <a:off x="9184645" y="1195862"/>
            <a:ext cx="658906" cy="369332"/>
          </a:xfrm>
          <a:prstGeom prst="rect">
            <a:avLst/>
          </a:prstGeom>
          <a:noFill/>
        </p:spPr>
        <p:txBody>
          <a:bodyPr wrap="square" rtlCol="0">
            <a:spAutoFit/>
          </a:bodyPr>
          <a:lstStyle/>
          <a:p>
            <a:r>
              <a:rPr lang="en-US" b="1" dirty="0">
                <a:solidFill>
                  <a:srgbClr val="FF0000"/>
                </a:solidFill>
              </a:rPr>
              <a:t>2019</a:t>
            </a:r>
          </a:p>
        </p:txBody>
      </p:sp>
      <p:pic>
        <p:nvPicPr>
          <p:cNvPr id="8" name="Picture 7">
            <a:extLst>
              <a:ext uri="{FF2B5EF4-FFF2-40B4-BE49-F238E27FC236}">
                <a16:creationId xmlns:a16="http://schemas.microsoft.com/office/drawing/2014/main" id="{D5F3BC26-DA09-1B3D-AC8E-8FB00B3A09E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05291" y="2435085"/>
            <a:ext cx="2171922" cy="1390030"/>
          </a:xfrm>
          <a:prstGeom prst="rect">
            <a:avLst/>
          </a:prstGeom>
        </p:spPr>
      </p:pic>
      <p:sp>
        <p:nvSpPr>
          <p:cNvPr id="10" name="TextBox 9">
            <a:extLst>
              <a:ext uri="{FF2B5EF4-FFF2-40B4-BE49-F238E27FC236}">
                <a16:creationId xmlns:a16="http://schemas.microsoft.com/office/drawing/2014/main" id="{2964E4C9-357F-6C48-ACE0-8233EF7F7E89}"/>
              </a:ext>
            </a:extLst>
          </p:cNvPr>
          <p:cNvSpPr txBox="1"/>
          <p:nvPr/>
        </p:nvSpPr>
        <p:spPr>
          <a:xfrm>
            <a:off x="6246385" y="2895944"/>
            <a:ext cx="658906" cy="382304"/>
          </a:xfrm>
          <a:prstGeom prst="rect">
            <a:avLst/>
          </a:prstGeom>
          <a:noFill/>
        </p:spPr>
        <p:txBody>
          <a:bodyPr wrap="square" rtlCol="0">
            <a:spAutoFit/>
          </a:bodyPr>
          <a:lstStyle/>
          <a:p>
            <a:r>
              <a:rPr lang="en-US" b="1" dirty="0">
                <a:solidFill>
                  <a:srgbClr val="FF0000"/>
                </a:solidFill>
              </a:rPr>
              <a:t>2023</a:t>
            </a:r>
          </a:p>
        </p:txBody>
      </p:sp>
      <p:sp>
        <p:nvSpPr>
          <p:cNvPr id="11" name="Rectangle 10">
            <a:extLst>
              <a:ext uri="{FF2B5EF4-FFF2-40B4-BE49-F238E27FC236}">
                <a16:creationId xmlns:a16="http://schemas.microsoft.com/office/drawing/2014/main" id="{00C72620-9FC7-08D1-7D8B-1A776497A05E}"/>
              </a:ext>
            </a:extLst>
          </p:cNvPr>
          <p:cNvSpPr/>
          <p:nvPr/>
        </p:nvSpPr>
        <p:spPr>
          <a:xfrm>
            <a:off x="9579434" y="2975343"/>
            <a:ext cx="2409366" cy="369332"/>
          </a:xfrm>
          <a:prstGeom prst="rect">
            <a:avLst/>
          </a:prstGeom>
        </p:spPr>
        <p:txBody>
          <a:bodyPr wrap="square">
            <a:spAutoFit/>
          </a:bodyPr>
          <a:lstStyle/>
          <a:p>
            <a:r>
              <a:rPr lang="en-US" dirty="0">
                <a:solidFill>
                  <a:srgbClr val="00B050"/>
                </a:solidFill>
              </a:rPr>
              <a:t>Green State: Colorado !</a:t>
            </a:r>
          </a:p>
        </p:txBody>
      </p:sp>
      <p:sp>
        <p:nvSpPr>
          <p:cNvPr id="12" name="Right Arrow 11">
            <a:extLst>
              <a:ext uri="{FF2B5EF4-FFF2-40B4-BE49-F238E27FC236}">
                <a16:creationId xmlns:a16="http://schemas.microsoft.com/office/drawing/2014/main" id="{1AC9B845-9DCA-3BB9-6C42-E5C0CEED4BD2}"/>
              </a:ext>
            </a:extLst>
          </p:cNvPr>
          <p:cNvSpPr/>
          <p:nvPr/>
        </p:nvSpPr>
        <p:spPr>
          <a:xfrm>
            <a:off x="9184645" y="3074852"/>
            <a:ext cx="435429" cy="185141"/>
          </a:xfrm>
          <a:prstGeom prst="rightArrow">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515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5169A-6DF5-C047-821D-8E0EA4AE41EF}"/>
              </a:ext>
            </a:extLst>
          </p:cNvPr>
          <p:cNvSpPr txBox="1"/>
          <p:nvPr/>
        </p:nvSpPr>
        <p:spPr>
          <a:xfrm>
            <a:off x="105508" y="117231"/>
            <a:ext cx="4135415" cy="523220"/>
          </a:xfrm>
          <a:prstGeom prst="rect">
            <a:avLst/>
          </a:prstGeom>
          <a:noFill/>
        </p:spPr>
        <p:txBody>
          <a:bodyPr wrap="square" rtlCol="0">
            <a:spAutoFit/>
          </a:bodyPr>
          <a:lstStyle/>
          <a:p>
            <a:r>
              <a:rPr lang="en-US" sz="2800" b="1" dirty="0"/>
              <a:t>Motivation – and TV Lies</a:t>
            </a:r>
          </a:p>
        </p:txBody>
      </p:sp>
      <p:sp>
        <p:nvSpPr>
          <p:cNvPr id="3" name="TextBox 2">
            <a:extLst>
              <a:ext uri="{FF2B5EF4-FFF2-40B4-BE49-F238E27FC236}">
                <a16:creationId xmlns:a16="http://schemas.microsoft.com/office/drawing/2014/main" id="{2748E33A-2331-294F-ACE6-9E3B0C4A12F6}"/>
              </a:ext>
            </a:extLst>
          </p:cNvPr>
          <p:cNvSpPr txBox="1"/>
          <p:nvPr/>
        </p:nvSpPr>
        <p:spPr>
          <a:xfrm>
            <a:off x="105507" y="640451"/>
            <a:ext cx="7273487" cy="5693866"/>
          </a:xfrm>
          <a:prstGeom prst="rect">
            <a:avLst/>
          </a:prstGeom>
          <a:noFill/>
        </p:spPr>
        <p:txBody>
          <a:bodyPr wrap="square" rtlCol="0">
            <a:spAutoFit/>
          </a:bodyPr>
          <a:lstStyle/>
          <a:p>
            <a:r>
              <a:rPr lang="en-US" sz="1400" dirty="0"/>
              <a:t>Search </a:t>
            </a:r>
            <a:r>
              <a:rPr lang="en-US" sz="1400" dirty="0" err="1"/>
              <a:t>youtube</a:t>
            </a:r>
            <a:r>
              <a:rPr lang="en-US" sz="1400" dirty="0"/>
              <a:t> for phrases like "lost 100 </a:t>
            </a:r>
            <a:r>
              <a:rPr lang="en-US" sz="1400" dirty="0" err="1"/>
              <a:t>lbs</a:t>
            </a:r>
            <a:r>
              <a:rPr lang="en-US" sz="1400" dirty="0"/>
              <a:t>", "lost 400 </a:t>
            </a:r>
            <a:r>
              <a:rPr lang="en-US" sz="1400" dirty="0" err="1"/>
              <a:t>lbs</a:t>
            </a:r>
            <a:r>
              <a:rPr lang="en-US" sz="1400" dirty="0"/>
              <a:t>", "lost 800 </a:t>
            </a:r>
            <a:r>
              <a:rPr lang="en-US" sz="1400" dirty="0" err="1"/>
              <a:t>lbs</a:t>
            </a:r>
            <a:r>
              <a:rPr lang="en-US" sz="1400" dirty="0"/>
              <a:t>", etc.</a:t>
            </a:r>
          </a:p>
          <a:p>
            <a:r>
              <a:rPr lang="en-US" sz="1400" dirty="0"/>
              <a:t>You will find multiple examples. </a:t>
            </a:r>
          </a:p>
          <a:p>
            <a:r>
              <a:rPr lang="en-US" sz="1400" dirty="0"/>
              <a:t>What you will learn from these stories:</a:t>
            </a:r>
          </a:p>
          <a:p>
            <a:pPr marL="285750" indent="-285750">
              <a:buFont typeface="Arial" panose="020B0604020202020204" pitchFamily="34" charset="0"/>
              <a:buChar char="•"/>
            </a:pPr>
            <a:r>
              <a:rPr lang="en-US" sz="1400" dirty="0"/>
              <a:t>People gained weight mostly because they have used food to distract themselves from some sort of pain (stress, emotional problems, etc.)</a:t>
            </a:r>
          </a:p>
          <a:p>
            <a:pPr marL="285750" indent="-285750">
              <a:buFont typeface="Arial" panose="020B0604020202020204" pitchFamily="34" charset="0"/>
              <a:buChar char="•"/>
            </a:pPr>
            <a:r>
              <a:rPr lang="en-US" sz="1400" dirty="0"/>
              <a:t>They were eating junk (sugar and flour based foods and drinks).</a:t>
            </a:r>
          </a:p>
          <a:p>
            <a:pPr marL="285750" indent="-285750">
              <a:buFont typeface="Arial" panose="020B0604020202020204" pitchFamily="34" charset="0"/>
              <a:buChar char="•"/>
            </a:pPr>
            <a:r>
              <a:rPr lang="en-US" sz="1400" dirty="0"/>
              <a:t>There is no magic in what people were doing to lose weight: </a:t>
            </a:r>
            <a:r>
              <a:rPr lang="en-US" sz="1400" b="1" dirty="0">
                <a:solidFill>
                  <a:srgbClr val="FF0000"/>
                </a:solidFill>
              </a:rPr>
              <a:t>diet and exercise</a:t>
            </a:r>
            <a:r>
              <a:rPr lang="en-US" sz="1400" dirty="0"/>
              <a:t>.</a:t>
            </a:r>
          </a:p>
          <a:p>
            <a:pPr marL="285750" indent="-285750">
              <a:buFont typeface="Arial" panose="020B0604020202020204" pitchFamily="34" charset="0"/>
              <a:buChar char="•"/>
            </a:pPr>
            <a:r>
              <a:rPr lang="en-US" sz="1400" dirty="0"/>
              <a:t>People have used different regimens, and it was mostly simply based on will power and discipline.</a:t>
            </a:r>
          </a:p>
          <a:p>
            <a:pPr marL="285750" indent="-285750">
              <a:buFont typeface="Arial" panose="020B0604020202020204" pitchFamily="34" charset="0"/>
              <a:buChar char="•"/>
            </a:pPr>
            <a:r>
              <a:rPr lang="en-US" sz="1400" dirty="0"/>
              <a:t>But most of these regimens are not designed for long-term maintenance. Thus </a:t>
            </a:r>
            <a:r>
              <a:rPr lang="en-US" sz="1400" b="1" dirty="0">
                <a:solidFill>
                  <a:srgbClr val="FF0000"/>
                </a:solidFill>
              </a:rPr>
              <a:t>you should NOT use them as role models</a:t>
            </a:r>
            <a:r>
              <a:rPr lang="en-US" sz="1400" dirty="0"/>
              <a:t>.</a:t>
            </a:r>
          </a:p>
          <a:p>
            <a:pPr marL="285750" indent="-285750">
              <a:buFont typeface="Arial" panose="020B0604020202020204" pitchFamily="34" charset="0"/>
              <a:buChar char="•"/>
            </a:pPr>
            <a:r>
              <a:rPr lang="en-US" sz="1400" dirty="0"/>
              <a:t>TV mostly concentrates on drama, emotions, and amazing stories of fast and dramatic fat loss. (20-30 </a:t>
            </a:r>
            <a:r>
              <a:rPr lang="en-US" sz="1400" dirty="0" err="1"/>
              <a:t>lbs</a:t>
            </a:r>
            <a:r>
              <a:rPr lang="en-US" sz="1400" dirty="0"/>
              <a:t>/month, 100..500 </a:t>
            </a:r>
            <a:r>
              <a:rPr lang="en-US" sz="1400" dirty="0" err="1"/>
              <a:t>lbs</a:t>
            </a:r>
            <a:r>
              <a:rPr lang="en-US" sz="1400" dirty="0"/>
              <a:t> loss). But the winners of those shows ("The Biggest Loser", "Extreme Weight Loss", etc.) frequently gain their weight back. Because they lost weight not by creating new good effective habits, but by using will power, which never works long term.</a:t>
            </a:r>
          </a:p>
          <a:p>
            <a:pPr marL="285750" indent="-285750">
              <a:buFont typeface="Arial" panose="020B0604020202020204" pitchFamily="34" charset="0"/>
              <a:buChar char="•"/>
            </a:pPr>
            <a:r>
              <a:rPr lang="en-US" sz="1400" dirty="0"/>
              <a:t>- </a:t>
            </a:r>
            <a:r>
              <a:rPr lang="en-US" sz="1400" dirty="0">
                <a:hlinkClick r:id="rId2"/>
              </a:rPr>
              <a:t>https://healthyeater.com/biggest-loser-then-now</a:t>
            </a:r>
            <a:r>
              <a:rPr lang="en-US" sz="1400" dirty="0"/>
              <a:t>  -</a:t>
            </a:r>
          </a:p>
          <a:p>
            <a:pPr marL="285750" indent="-285750">
              <a:buFont typeface="Arial" panose="020B0604020202020204" pitchFamily="34" charset="0"/>
              <a:buChar char="•"/>
            </a:pPr>
            <a:r>
              <a:rPr lang="en-US" sz="1400" dirty="0"/>
              <a:t>- </a:t>
            </a:r>
            <a:r>
              <a:rPr lang="en-US" sz="1400" dirty="0">
                <a:hlinkClick r:id="rId3"/>
              </a:rPr>
              <a:t>http://www.dailymail.co.uk/femail/article-2927207/We-fat-Former-Biggest-Loser-contestants-admit-controversial-regained-weight-endure-lasting-health-issues.html</a:t>
            </a:r>
            <a:r>
              <a:rPr lang="en-US" sz="1400" dirty="0"/>
              <a:t>  -</a:t>
            </a:r>
          </a:p>
          <a:p>
            <a:pPr marL="285750" indent="-285750">
              <a:buFont typeface="Arial" panose="020B0604020202020204" pitchFamily="34" charset="0"/>
              <a:buChar char="•"/>
            </a:pPr>
            <a:r>
              <a:rPr lang="en-US" sz="1400" dirty="0"/>
              <a:t>"We are all fat again ..." </a:t>
            </a:r>
            <a:r>
              <a:rPr lang="en-US" sz="1400" dirty="0">
                <a:hlinkClick r:id="rId4"/>
              </a:rPr>
              <a:t>https://www.youtube.com/watch?v=DTlvDMBDIxQ</a:t>
            </a:r>
            <a:r>
              <a:rPr lang="en-US" sz="1400" dirty="0"/>
              <a:t>  - </a:t>
            </a:r>
            <a:r>
              <a:rPr lang="en-US" sz="1400" b="1" dirty="0">
                <a:solidFill>
                  <a:srgbClr val="FF0000"/>
                </a:solidFill>
              </a:rPr>
              <a:t>David Smith</a:t>
            </a:r>
            <a:r>
              <a:rPr lang="en-US" sz="1400" dirty="0"/>
              <a:t> (trainer Chris Powell)</a:t>
            </a:r>
          </a:p>
          <a:p>
            <a:pPr marL="285750" indent="-285750">
              <a:buFont typeface="Arial" panose="020B0604020202020204" pitchFamily="34" charset="0"/>
              <a:buChar char="•"/>
            </a:pPr>
            <a:r>
              <a:rPr lang="en-US" sz="1400" dirty="0"/>
              <a:t>The methods used on those TV shows are not healthy (</a:t>
            </a:r>
            <a:r>
              <a:rPr lang="en-US" sz="1400" dirty="0" err="1"/>
              <a:t>LiveScience.com</a:t>
            </a:r>
            <a:r>
              <a:rPr lang="en-US" sz="1400" dirty="0"/>
              <a:t>):</a:t>
            </a:r>
            <a:br>
              <a:rPr lang="en-US" sz="1400" dirty="0"/>
            </a:br>
            <a:r>
              <a:rPr lang="en-US" sz="1400" dirty="0"/>
              <a:t>"... physicians and nutritionists worry the (Biggest Loser) show's focus</a:t>
            </a:r>
            <a:br>
              <a:rPr lang="en-US" sz="1400" dirty="0"/>
            </a:br>
            <a:r>
              <a:rPr lang="en-US" sz="1400" dirty="0"/>
              <a:t>on competitive weight loss is, at best, counterproductive and, at worst, dangerous". Contestants on the show lose upwards of 10 pounds per week</a:t>
            </a:r>
            <a:br>
              <a:rPr lang="en-US" sz="1400" dirty="0"/>
            </a:br>
            <a:r>
              <a:rPr lang="en-US" sz="1400" dirty="0"/>
              <a:t>(... some contestants have lost 20–30+ pounds in that one week alone)</a:t>
            </a:r>
          </a:p>
        </p:txBody>
      </p:sp>
      <p:pic>
        <p:nvPicPr>
          <p:cNvPr id="1026" name="Picture 2">
            <a:extLst>
              <a:ext uri="{FF2B5EF4-FFF2-40B4-BE49-F238E27FC236}">
                <a16:creationId xmlns:a16="http://schemas.microsoft.com/office/drawing/2014/main" id="{9C6B8A20-ED03-C54E-929C-FC42445A6116}"/>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898524" y="4747803"/>
            <a:ext cx="4187968" cy="17633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F4AEE8-4BF9-9941-93E4-39758BAAA419}"/>
              </a:ext>
            </a:extLst>
          </p:cNvPr>
          <p:cNvSpPr txBox="1"/>
          <p:nvPr/>
        </p:nvSpPr>
        <p:spPr>
          <a:xfrm>
            <a:off x="7898524" y="3505062"/>
            <a:ext cx="4187968" cy="1200329"/>
          </a:xfrm>
          <a:prstGeom prst="rect">
            <a:avLst/>
          </a:prstGeom>
          <a:noFill/>
        </p:spPr>
        <p:txBody>
          <a:bodyPr wrap="square" rtlCol="0">
            <a:spAutoFit/>
          </a:bodyPr>
          <a:lstStyle/>
          <a:p>
            <a:r>
              <a:rPr lang="en-US" dirty="0"/>
              <a:t>David Smith's story:</a:t>
            </a:r>
          </a:p>
          <a:p>
            <a:r>
              <a:rPr lang="en-US" dirty="0"/>
              <a:t>650 </a:t>
            </a:r>
            <a:r>
              <a:rPr lang="en-US" dirty="0" err="1"/>
              <a:t>lbs</a:t>
            </a:r>
            <a:r>
              <a:rPr lang="en-US" dirty="0"/>
              <a:t>  </a:t>
            </a:r>
          </a:p>
          <a:p>
            <a:r>
              <a:rPr lang="en-US" dirty="0"/>
              <a:t>              &gt;&gt; lost more than 400 </a:t>
            </a:r>
            <a:r>
              <a:rPr lang="en-US" dirty="0" err="1"/>
              <a:t>lbs</a:t>
            </a:r>
            <a:r>
              <a:rPr lang="en-US" dirty="0"/>
              <a:t> </a:t>
            </a:r>
          </a:p>
          <a:p>
            <a:r>
              <a:rPr lang="en-US" dirty="0"/>
              <a:t>                                         &gt;&gt; gained a lot back</a:t>
            </a:r>
          </a:p>
        </p:txBody>
      </p:sp>
      <p:sp>
        <p:nvSpPr>
          <p:cNvPr id="6" name="Right Arrow 5">
            <a:extLst>
              <a:ext uri="{FF2B5EF4-FFF2-40B4-BE49-F238E27FC236}">
                <a16:creationId xmlns:a16="http://schemas.microsoft.com/office/drawing/2014/main" id="{30FF1F3F-67B9-8D4C-8613-48C460843833}"/>
              </a:ext>
            </a:extLst>
          </p:cNvPr>
          <p:cNvSpPr/>
          <p:nvPr/>
        </p:nvSpPr>
        <p:spPr>
          <a:xfrm rot="565243">
            <a:off x="7189691" y="4563137"/>
            <a:ext cx="640393" cy="369332"/>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187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C2C52-3355-C348-BA60-CFC80134CBF9}"/>
              </a:ext>
            </a:extLst>
          </p:cNvPr>
          <p:cNvSpPr txBox="1"/>
          <p:nvPr/>
        </p:nvSpPr>
        <p:spPr>
          <a:xfrm>
            <a:off x="181121" y="1046229"/>
            <a:ext cx="3688726" cy="1600438"/>
          </a:xfrm>
          <a:prstGeom prst="rect">
            <a:avLst/>
          </a:prstGeom>
          <a:noFill/>
        </p:spPr>
        <p:txBody>
          <a:bodyPr wrap="square" rtlCol="0">
            <a:spAutoFit/>
          </a:bodyPr>
          <a:lstStyle/>
          <a:p>
            <a:r>
              <a:rPr lang="en-US" b="1" dirty="0">
                <a:solidFill>
                  <a:srgbClr val="FF0000"/>
                </a:solidFill>
              </a:rPr>
              <a:t>Eating in modern society is like walking across a minefield.</a:t>
            </a:r>
            <a:br>
              <a:rPr lang="en-US" b="1" dirty="0"/>
            </a:br>
            <a:endParaRPr lang="en-US" sz="800" b="1" dirty="0"/>
          </a:p>
          <a:p>
            <a:r>
              <a:rPr lang="en-US" dirty="0"/>
              <a:t>Probably 90% of foods which are being sold in supermarkets are not good for you.</a:t>
            </a:r>
          </a:p>
        </p:txBody>
      </p:sp>
      <p:sp>
        <p:nvSpPr>
          <p:cNvPr id="3" name="TextBox 2">
            <a:extLst>
              <a:ext uri="{FF2B5EF4-FFF2-40B4-BE49-F238E27FC236}">
                <a16:creationId xmlns:a16="http://schemas.microsoft.com/office/drawing/2014/main" id="{C61BA8A7-3737-104D-A205-A666FC2F9824}"/>
              </a:ext>
            </a:extLst>
          </p:cNvPr>
          <p:cNvSpPr txBox="1"/>
          <p:nvPr/>
        </p:nvSpPr>
        <p:spPr>
          <a:xfrm>
            <a:off x="6924981" y="202871"/>
            <a:ext cx="2806261" cy="2585323"/>
          </a:xfrm>
          <a:prstGeom prst="rect">
            <a:avLst/>
          </a:prstGeom>
          <a:noFill/>
        </p:spPr>
        <p:txBody>
          <a:bodyPr wrap="square" rtlCol="0">
            <a:spAutoFit/>
          </a:bodyPr>
          <a:lstStyle/>
          <a:p>
            <a:r>
              <a:rPr lang="en-US" b="1" dirty="0">
                <a:solidFill>
                  <a:srgbClr val="FF0000"/>
                </a:solidFill>
              </a:rPr>
              <a:t>Food Addiction is Real</a:t>
            </a:r>
          </a:p>
          <a:p>
            <a:endParaRPr lang="en-US" dirty="0"/>
          </a:p>
          <a:p>
            <a:r>
              <a:rPr lang="en-US" dirty="0"/>
              <a:t>Food Addictions can be as strong as drug addiction or alcoholism – as was proven by multiple scientific studies.</a:t>
            </a:r>
          </a:p>
          <a:p>
            <a:endParaRPr lang="en-US" dirty="0"/>
          </a:p>
          <a:p>
            <a:endParaRPr lang="en-US" dirty="0"/>
          </a:p>
        </p:txBody>
      </p:sp>
      <p:sp>
        <p:nvSpPr>
          <p:cNvPr id="4" name="TextBox 3">
            <a:extLst>
              <a:ext uri="{FF2B5EF4-FFF2-40B4-BE49-F238E27FC236}">
                <a16:creationId xmlns:a16="http://schemas.microsoft.com/office/drawing/2014/main" id="{DDAFF380-5D83-FA43-85D8-4B8FC9D69BA7}"/>
              </a:ext>
            </a:extLst>
          </p:cNvPr>
          <p:cNvSpPr txBox="1"/>
          <p:nvPr/>
        </p:nvSpPr>
        <p:spPr>
          <a:xfrm>
            <a:off x="105508" y="117231"/>
            <a:ext cx="4135415" cy="523220"/>
          </a:xfrm>
          <a:prstGeom prst="rect">
            <a:avLst/>
          </a:prstGeom>
          <a:noFill/>
        </p:spPr>
        <p:txBody>
          <a:bodyPr wrap="square" rtlCol="0">
            <a:spAutoFit/>
          </a:bodyPr>
          <a:lstStyle/>
          <a:p>
            <a:r>
              <a:rPr lang="en-US" sz="2800" b="1" dirty="0"/>
              <a:t>Some Final Thoughts</a:t>
            </a:r>
          </a:p>
        </p:txBody>
      </p:sp>
      <p:pic>
        <p:nvPicPr>
          <p:cNvPr id="1026" name="Picture 2" descr="One is against many stock illustration. Illustration of business - 39471758">
            <a:extLst>
              <a:ext uri="{FF2B5EF4-FFF2-40B4-BE49-F238E27FC236}">
                <a16:creationId xmlns:a16="http://schemas.microsoft.com/office/drawing/2014/main" id="{098548E2-9762-964D-A82B-94F5DB9F2F0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40438" y="4690657"/>
            <a:ext cx="2988441" cy="1867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ACTUALLY Escape And Survive An Active Minefield Alive - YouTube">
            <a:extLst>
              <a:ext uri="{FF2B5EF4-FFF2-40B4-BE49-F238E27FC236}">
                <a16:creationId xmlns:a16="http://schemas.microsoft.com/office/drawing/2014/main" id="{528FF7D0-0774-3044-B4FA-FF83E7B3F75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860945" y="1197268"/>
            <a:ext cx="2209988" cy="12375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C630CE9-E1E8-694F-865A-D92B81B799A3}"/>
              </a:ext>
            </a:extLst>
          </p:cNvPr>
          <p:cNvSpPr txBox="1"/>
          <p:nvPr/>
        </p:nvSpPr>
        <p:spPr>
          <a:xfrm>
            <a:off x="181121" y="3124837"/>
            <a:ext cx="5889812" cy="1323439"/>
          </a:xfrm>
          <a:prstGeom prst="rect">
            <a:avLst/>
          </a:prstGeom>
          <a:noFill/>
        </p:spPr>
        <p:txBody>
          <a:bodyPr wrap="square" rtlCol="0">
            <a:spAutoFit/>
          </a:bodyPr>
          <a:lstStyle/>
          <a:p>
            <a:r>
              <a:rPr lang="en-US" dirty="0"/>
              <a:t>If you will be doing what is considered "normal" - you will get fat and sick like the rest of Americans.</a:t>
            </a:r>
          </a:p>
          <a:p>
            <a:br>
              <a:rPr lang="en-US" sz="800" dirty="0"/>
            </a:br>
            <a:r>
              <a:rPr lang="en-US" dirty="0"/>
              <a:t>To stay healthy (and lean) you must do something different from what is considered "normal".</a:t>
            </a:r>
          </a:p>
        </p:txBody>
      </p:sp>
      <p:pic>
        <p:nvPicPr>
          <p:cNvPr id="1030" name="Picture 6" descr="Food Addiction Images, Stock Photos &amp; Vectors | Shutterstock">
            <a:extLst>
              <a:ext uri="{FF2B5EF4-FFF2-40B4-BE49-F238E27FC236}">
                <a16:creationId xmlns:a16="http://schemas.microsoft.com/office/drawing/2014/main" id="{CCCE66E7-8F78-764C-856B-5EE096575602}"/>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9656811" y="117231"/>
            <a:ext cx="2429681" cy="20062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4D58C74-0EF3-C446-9C58-5E1EC78C9C0B}"/>
              </a:ext>
            </a:extLst>
          </p:cNvPr>
          <p:cNvSpPr txBox="1"/>
          <p:nvPr/>
        </p:nvSpPr>
        <p:spPr>
          <a:xfrm>
            <a:off x="6924980" y="5263441"/>
            <a:ext cx="5300567" cy="1477328"/>
          </a:xfrm>
          <a:prstGeom prst="rect">
            <a:avLst/>
          </a:prstGeom>
          <a:noFill/>
        </p:spPr>
        <p:txBody>
          <a:bodyPr wrap="square" rtlCol="0">
            <a:spAutoFit/>
          </a:bodyPr>
          <a:lstStyle/>
          <a:p>
            <a:r>
              <a:rPr lang="en-US" dirty="0"/>
              <a:t>Every year more than 100,000 people in America </a:t>
            </a:r>
            <a:r>
              <a:rPr lang="en-US" b="1" dirty="0">
                <a:solidFill>
                  <a:srgbClr val="FF0000"/>
                </a:solidFill>
              </a:rPr>
              <a:t>lose their limbs or go blind</a:t>
            </a:r>
            <a:r>
              <a:rPr lang="en-US" dirty="0"/>
              <a:t> because of type 2 diabetes. Which could've been prevented and cured in few weeks by simply changing their eating habits. </a:t>
            </a:r>
          </a:p>
          <a:p>
            <a:r>
              <a:rPr lang="en-US" dirty="0"/>
              <a:t>But those people struggled and failed to do this.</a:t>
            </a:r>
          </a:p>
        </p:txBody>
      </p:sp>
      <p:sp>
        <p:nvSpPr>
          <p:cNvPr id="5" name="TextBox 4">
            <a:extLst>
              <a:ext uri="{FF2B5EF4-FFF2-40B4-BE49-F238E27FC236}">
                <a16:creationId xmlns:a16="http://schemas.microsoft.com/office/drawing/2014/main" id="{F3DA064D-E23A-2147-9CA0-5D3BF0F5216A}"/>
              </a:ext>
            </a:extLst>
          </p:cNvPr>
          <p:cNvSpPr txBox="1"/>
          <p:nvPr/>
        </p:nvSpPr>
        <p:spPr>
          <a:xfrm>
            <a:off x="6924980" y="2315481"/>
            <a:ext cx="5161511" cy="923330"/>
          </a:xfrm>
          <a:prstGeom prst="rect">
            <a:avLst/>
          </a:prstGeom>
          <a:noFill/>
        </p:spPr>
        <p:txBody>
          <a:bodyPr wrap="square" rtlCol="0">
            <a:spAutoFit/>
          </a:bodyPr>
          <a:lstStyle/>
          <a:p>
            <a:r>
              <a:rPr lang="en-US" dirty="0"/>
              <a:t>Some foods (like sugar or flour) are extremely potent at promoting FA (Food Addiction) and changing brain chemistry (down-regulation of dopamine receptors).</a:t>
            </a:r>
          </a:p>
        </p:txBody>
      </p:sp>
      <p:pic>
        <p:nvPicPr>
          <p:cNvPr id="1032" name="Picture 8" descr="Diabetes… out of control! - Gangrene Pictures - MEDizzy Journal">
            <a:extLst>
              <a:ext uri="{FF2B5EF4-FFF2-40B4-BE49-F238E27FC236}">
                <a16:creationId xmlns:a16="http://schemas.microsoft.com/office/drawing/2014/main" id="{EC55DE90-2CEF-BF4D-B983-A026CC242DB3}"/>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8702258" y="3472331"/>
            <a:ext cx="1606953" cy="1557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3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AB573-CAAA-4847-B2E4-BDAA142F4BF8}"/>
              </a:ext>
            </a:extLst>
          </p:cNvPr>
          <p:cNvSpPr txBox="1"/>
          <p:nvPr/>
        </p:nvSpPr>
        <p:spPr>
          <a:xfrm>
            <a:off x="4978364" y="1914832"/>
            <a:ext cx="2386059" cy="369332"/>
          </a:xfrm>
          <a:prstGeom prst="rect">
            <a:avLst/>
          </a:prstGeom>
          <a:noFill/>
        </p:spPr>
        <p:txBody>
          <a:bodyPr wrap="square" rtlCol="0">
            <a:spAutoFit/>
          </a:bodyPr>
          <a:lstStyle/>
          <a:p>
            <a:r>
              <a:rPr lang="en-US" dirty="0"/>
              <a:t>You feel tired / hungry </a:t>
            </a:r>
          </a:p>
        </p:txBody>
      </p:sp>
      <p:sp>
        <p:nvSpPr>
          <p:cNvPr id="5" name="TextBox 4">
            <a:extLst>
              <a:ext uri="{FF2B5EF4-FFF2-40B4-BE49-F238E27FC236}">
                <a16:creationId xmlns:a16="http://schemas.microsoft.com/office/drawing/2014/main" id="{A6F59F0D-D34A-AB43-AD20-E963A5DEF92B}"/>
              </a:ext>
            </a:extLst>
          </p:cNvPr>
          <p:cNvSpPr txBox="1"/>
          <p:nvPr/>
        </p:nvSpPr>
        <p:spPr>
          <a:xfrm>
            <a:off x="6225089" y="2683523"/>
            <a:ext cx="3015908" cy="1477328"/>
          </a:xfrm>
          <a:prstGeom prst="rect">
            <a:avLst/>
          </a:prstGeom>
          <a:noFill/>
        </p:spPr>
        <p:txBody>
          <a:bodyPr wrap="square" rtlCol="0">
            <a:spAutoFit/>
          </a:bodyPr>
          <a:lstStyle/>
          <a:p>
            <a:r>
              <a:rPr lang="en-US" dirty="0"/>
              <a:t>You eat “modern” food (something sweet, bread, burger, etc.), it causes strong spike of sugars in your  blood, you feel better</a:t>
            </a:r>
          </a:p>
        </p:txBody>
      </p:sp>
      <p:sp>
        <p:nvSpPr>
          <p:cNvPr id="6" name="TextBox 5">
            <a:extLst>
              <a:ext uri="{FF2B5EF4-FFF2-40B4-BE49-F238E27FC236}">
                <a16:creationId xmlns:a16="http://schemas.microsoft.com/office/drawing/2014/main" id="{B184FB43-D2D7-2F40-BC9D-2C1FE466B0AF}"/>
              </a:ext>
            </a:extLst>
          </p:cNvPr>
          <p:cNvSpPr txBox="1"/>
          <p:nvPr/>
        </p:nvSpPr>
        <p:spPr>
          <a:xfrm>
            <a:off x="4452342" y="4839204"/>
            <a:ext cx="3967519" cy="646331"/>
          </a:xfrm>
          <a:prstGeom prst="rect">
            <a:avLst/>
          </a:prstGeom>
          <a:noFill/>
        </p:spPr>
        <p:txBody>
          <a:bodyPr wrap="square" rtlCol="0">
            <a:spAutoFit/>
          </a:bodyPr>
          <a:lstStyle/>
          <a:p>
            <a:r>
              <a:rPr lang="en-US" dirty="0"/>
              <a:t>Pancreas releases insulin to send signal to all cells to absorb sugar from blood. </a:t>
            </a:r>
          </a:p>
        </p:txBody>
      </p:sp>
      <p:sp>
        <p:nvSpPr>
          <p:cNvPr id="7" name="TextBox 6">
            <a:extLst>
              <a:ext uri="{FF2B5EF4-FFF2-40B4-BE49-F238E27FC236}">
                <a16:creationId xmlns:a16="http://schemas.microsoft.com/office/drawing/2014/main" id="{6ED0A656-8F05-2C41-A0DF-66F94FFDA0E8}"/>
              </a:ext>
            </a:extLst>
          </p:cNvPr>
          <p:cNvSpPr txBox="1"/>
          <p:nvPr/>
        </p:nvSpPr>
        <p:spPr>
          <a:xfrm>
            <a:off x="3224714" y="2839766"/>
            <a:ext cx="2635155" cy="1200329"/>
          </a:xfrm>
          <a:prstGeom prst="rect">
            <a:avLst/>
          </a:prstGeom>
          <a:noFill/>
        </p:spPr>
        <p:txBody>
          <a:bodyPr wrap="square" rtlCol="0">
            <a:spAutoFit/>
          </a:bodyPr>
          <a:lstStyle/>
          <a:p>
            <a:r>
              <a:rPr lang="en-US" dirty="0"/>
              <a:t>Big insulin level causes decreasing of sugar levels to normal – and then below (over-regulation)</a:t>
            </a:r>
          </a:p>
        </p:txBody>
      </p:sp>
      <p:sp>
        <p:nvSpPr>
          <p:cNvPr id="11" name="Right Arrow 10">
            <a:extLst>
              <a:ext uri="{FF2B5EF4-FFF2-40B4-BE49-F238E27FC236}">
                <a16:creationId xmlns:a16="http://schemas.microsoft.com/office/drawing/2014/main" id="{7196044C-991E-A246-8847-3AF36E6AFF0F}"/>
              </a:ext>
            </a:extLst>
          </p:cNvPr>
          <p:cNvSpPr/>
          <p:nvPr/>
        </p:nvSpPr>
        <p:spPr>
          <a:xfrm rot="13477708">
            <a:off x="4279253" y="4383912"/>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58565D-FE61-2345-85D1-E350F7F822DC}"/>
              </a:ext>
            </a:extLst>
          </p:cNvPr>
          <p:cNvSpPr txBox="1"/>
          <p:nvPr/>
        </p:nvSpPr>
        <p:spPr>
          <a:xfrm>
            <a:off x="4827577" y="1359230"/>
            <a:ext cx="2536846" cy="584775"/>
          </a:xfrm>
          <a:prstGeom prst="rect">
            <a:avLst/>
          </a:prstGeom>
          <a:noFill/>
        </p:spPr>
        <p:txBody>
          <a:bodyPr wrap="square" rtlCol="0">
            <a:spAutoFit/>
          </a:bodyPr>
          <a:lstStyle/>
          <a:p>
            <a:r>
              <a:rPr lang="en-US" sz="3200" b="1" dirty="0"/>
              <a:t>Vicious Circle</a:t>
            </a:r>
          </a:p>
        </p:txBody>
      </p:sp>
      <p:sp>
        <p:nvSpPr>
          <p:cNvPr id="17" name="Right Arrow 16">
            <a:extLst>
              <a:ext uri="{FF2B5EF4-FFF2-40B4-BE49-F238E27FC236}">
                <a16:creationId xmlns:a16="http://schemas.microsoft.com/office/drawing/2014/main" id="{20FCDA76-9125-9144-AE74-9178186B56E0}"/>
              </a:ext>
            </a:extLst>
          </p:cNvPr>
          <p:cNvSpPr/>
          <p:nvPr/>
        </p:nvSpPr>
        <p:spPr>
          <a:xfrm rot="7788484">
            <a:off x="7234668" y="442318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D182B78-BC0B-EC4C-8355-6BE7842FBE17}"/>
              </a:ext>
            </a:extLst>
          </p:cNvPr>
          <p:cNvSpPr/>
          <p:nvPr/>
        </p:nvSpPr>
        <p:spPr>
          <a:xfrm rot="19136811">
            <a:off x="4193878" y="233594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366DADD-4692-4044-AC44-520575DE5498}"/>
              </a:ext>
            </a:extLst>
          </p:cNvPr>
          <p:cNvSpPr/>
          <p:nvPr/>
        </p:nvSpPr>
        <p:spPr>
          <a:xfrm rot="2819040">
            <a:off x="7165615" y="2313758"/>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eeling tired, weak or fatigued all the time? Here are 5 causes of fatigue  that may not be on your radar.">
            <a:extLst>
              <a:ext uri="{FF2B5EF4-FFF2-40B4-BE49-F238E27FC236}">
                <a16:creationId xmlns:a16="http://schemas.microsoft.com/office/drawing/2014/main" id="{46D59CEC-4A58-254C-B3A4-F737959CCDC8}"/>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362936" y="158901"/>
            <a:ext cx="1279714" cy="12003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zza during pregnancy: Ways to eat it and recipes to try">
            <a:extLst>
              <a:ext uri="{FF2B5EF4-FFF2-40B4-BE49-F238E27FC236}">
                <a16:creationId xmlns:a16="http://schemas.microsoft.com/office/drawing/2014/main" id="{F2CF5C13-B502-1E4E-BAEA-F265553FDAE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972681" y="1651617"/>
            <a:ext cx="1498905" cy="11404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rike the Spike: Controlling Blood Sugars After Eating - Taking Control Of  Your Diabetes">
            <a:extLst>
              <a:ext uri="{FF2B5EF4-FFF2-40B4-BE49-F238E27FC236}">
                <a16:creationId xmlns:a16="http://schemas.microsoft.com/office/drawing/2014/main" id="{F3ADCEAA-FE83-BE4E-9938-506C3EDD9F3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65110" y="4040095"/>
            <a:ext cx="1581117" cy="105216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sulin | Hormone Health Network">
            <a:extLst>
              <a:ext uri="{FF2B5EF4-FFF2-40B4-BE49-F238E27FC236}">
                <a16:creationId xmlns:a16="http://schemas.microsoft.com/office/drawing/2014/main" id="{068AD742-BA08-864A-A4CA-DFA18BF7ED2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517940" y="5671893"/>
            <a:ext cx="1846483" cy="92324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lood Sugar after Eating – Dr. Jeff Volek – The Personal Blog of Cristi Vlad">
            <a:extLst>
              <a:ext uri="{FF2B5EF4-FFF2-40B4-BE49-F238E27FC236}">
                <a16:creationId xmlns:a16="http://schemas.microsoft.com/office/drawing/2014/main" id="{D582C5CE-4929-6248-91B2-A7652A338BA5}"/>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25016" y="3202675"/>
            <a:ext cx="2319132" cy="20193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w Blood Sugar – Hypoglycemia 101 | diaTribe">
            <a:extLst>
              <a:ext uri="{FF2B5EF4-FFF2-40B4-BE49-F238E27FC236}">
                <a16:creationId xmlns:a16="http://schemas.microsoft.com/office/drawing/2014/main" id="{4A9718AE-5FCD-DB4D-B33A-3479DCE1AEBD}"/>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2084610" y="1195895"/>
            <a:ext cx="1909416" cy="128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4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F2FDED6-6F65-6243-A719-C3D73BBBAA8C}"/>
              </a:ext>
            </a:extLst>
          </p:cNvPr>
          <p:cNvSpPr txBox="1"/>
          <p:nvPr/>
        </p:nvSpPr>
        <p:spPr>
          <a:xfrm>
            <a:off x="170659" y="686427"/>
            <a:ext cx="6081009" cy="5078313"/>
          </a:xfrm>
          <a:prstGeom prst="rect">
            <a:avLst/>
          </a:prstGeom>
          <a:noFill/>
        </p:spPr>
        <p:txBody>
          <a:bodyPr wrap="square" rtlCol="0">
            <a:spAutoFit/>
          </a:bodyPr>
          <a:lstStyle/>
          <a:p>
            <a:r>
              <a:rPr lang="en-US" b="1" dirty="0">
                <a:solidFill>
                  <a:srgbClr val="0070C0"/>
                </a:solidFill>
              </a:rPr>
              <a:t>Do not eat to get energy from food when you feel tired. </a:t>
            </a:r>
          </a:p>
          <a:p>
            <a:endParaRPr lang="en-US" dirty="0"/>
          </a:p>
          <a:p>
            <a:r>
              <a:rPr lang="en-US" dirty="0"/>
              <a:t>Instead do something to give your body time to switch gears to start using your internal energy. </a:t>
            </a:r>
          </a:p>
          <a:p>
            <a:endParaRPr lang="en-US" dirty="0"/>
          </a:p>
          <a:p>
            <a:r>
              <a:rPr lang="en-US" dirty="0"/>
              <a:t>Like marathoner. </a:t>
            </a:r>
          </a:p>
          <a:p>
            <a:r>
              <a:rPr lang="en-US" dirty="0"/>
              <a:t>Drink water (or salt water ?), walk, breathe, wait 15 min. </a:t>
            </a:r>
          </a:p>
          <a:p>
            <a:endParaRPr lang="en-US" dirty="0"/>
          </a:p>
          <a:p>
            <a:r>
              <a:rPr lang="en-US" b="1" dirty="0">
                <a:solidFill>
                  <a:srgbClr val="FF0000"/>
                </a:solidFill>
              </a:rPr>
              <a:t>Do not eat because you are tired.</a:t>
            </a:r>
          </a:p>
          <a:p>
            <a:endParaRPr lang="en-US" dirty="0"/>
          </a:p>
          <a:p>
            <a:r>
              <a:rPr lang="en-US" b="1" dirty="0">
                <a:solidFill>
                  <a:srgbClr val="FF0000"/>
                </a:solidFill>
              </a:rPr>
              <a:t>Do not snack for energy.</a:t>
            </a:r>
          </a:p>
          <a:p>
            <a:endParaRPr lang="en-US" dirty="0"/>
          </a:p>
          <a:p>
            <a:r>
              <a:rPr lang="en-US" b="1" dirty="0">
                <a:solidFill>
                  <a:srgbClr val="FF0000"/>
                </a:solidFill>
              </a:rPr>
              <a:t>Eat on schedule:</a:t>
            </a:r>
          </a:p>
          <a:p>
            <a:r>
              <a:rPr lang="en-US" b="1" dirty="0">
                <a:solidFill>
                  <a:srgbClr val="FF0000"/>
                </a:solidFill>
              </a:rPr>
              <a:t> - three times a days works for most people.</a:t>
            </a:r>
          </a:p>
          <a:p>
            <a:endParaRPr lang="en-US" b="1" dirty="0">
              <a:solidFill>
                <a:srgbClr val="FF0000"/>
              </a:solidFill>
            </a:endParaRPr>
          </a:p>
          <a:p>
            <a:r>
              <a:rPr lang="en-US" b="1" dirty="0">
                <a:solidFill>
                  <a:srgbClr val="FF0000"/>
                </a:solidFill>
              </a:rPr>
              <a:t>Even better use intermitting fasting:</a:t>
            </a:r>
          </a:p>
          <a:p>
            <a:r>
              <a:rPr lang="en-US" b="1" dirty="0">
                <a:solidFill>
                  <a:srgbClr val="FF0000"/>
                </a:solidFill>
              </a:rPr>
              <a:t> - Eat 2 times a day within 6-h window</a:t>
            </a:r>
          </a:p>
          <a:p>
            <a:r>
              <a:rPr lang="en-US" b="1" dirty="0">
                <a:solidFill>
                  <a:srgbClr val="FF0000"/>
                </a:solidFill>
              </a:rPr>
              <a:t> - skip food completely on Monday, Wednesday, Friday, </a:t>
            </a:r>
          </a:p>
        </p:txBody>
      </p:sp>
      <p:sp>
        <p:nvSpPr>
          <p:cNvPr id="16" name="TextBox 15">
            <a:extLst>
              <a:ext uri="{FF2B5EF4-FFF2-40B4-BE49-F238E27FC236}">
                <a16:creationId xmlns:a16="http://schemas.microsoft.com/office/drawing/2014/main" id="{3FECCB69-6DA3-5A40-9A42-D256A6128AF4}"/>
              </a:ext>
            </a:extLst>
          </p:cNvPr>
          <p:cNvSpPr txBox="1"/>
          <p:nvPr/>
        </p:nvSpPr>
        <p:spPr>
          <a:xfrm>
            <a:off x="14991" y="70338"/>
            <a:ext cx="7218147" cy="523220"/>
          </a:xfrm>
          <a:prstGeom prst="rect">
            <a:avLst/>
          </a:prstGeom>
          <a:noFill/>
        </p:spPr>
        <p:txBody>
          <a:bodyPr wrap="square" rtlCol="0">
            <a:spAutoFit/>
          </a:bodyPr>
          <a:lstStyle/>
          <a:p>
            <a:r>
              <a:rPr lang="en-US" sz="2800" b="1" dirty="0"/>
              <a:t>What to eat when you tired, nervous, hungry?</a:t>
            </a:r>
          </a:p>
        </p:txBody>
      </p:sp>
      <p:sp>
        <p:nvSpPr>
          <p:cNvPr id="21" name="TextBox 20">
            <a:extLst>
              <a:ext uri="{FF2B5EF4-FFF2-40B4-BE49-F238E27FC236}">
                <a16:creationId xmlns:a16="http://schemas.microsoft.com/office/drawing/2014/main" id="{6DDFA676-A29C-884A-9388-D7ECC5E10214}"/>
              </a:ext>
            </a:extLst>
          </p:cNvPr>
          <p:cNvSpPr txBox="1"/>
          <p:nvPr/>
        </p:nvSpPr>
        <p:spPr>
          <a:xfrm>
            <a:off x="6983686" y="3429000"/>
            <a:ext cx="5037655" cy="3139321"/>
          </a:xfrm>
          <a:prstGeom prst="rect">
            <a:avLst/>
          </a:prstGeom>
          <a:noFill/>
        </p:spPr>
        <p:txBody>
          <a:bodyPr wrap="square" rtlCol="0">
            <a:spAutoFit/>
          </a:bodyPr>
          <a:lstStyle/>
          <a:p>
            <a:r>
              <a:rPr lang="en-US" dirty="0"/>
              <a:t>You need to avoid spikes of insulin, because they cause sugar level to go below normal and cause “Vicious Circle”.</a:t>
            </a:r>
          </a:p>
          <a:p>
            <a:endParaRPr lang="en-US" dirty="0"/>
          </a:p>
          <a:p>
            <a:r>
              <a:rPr lang="en-US" dirty="0"/>
              <a:t>So avoid:</a:t>
            </a:r>
          </a:p>
          <a:p>
            <a:pPr marL="285750" indent="-285750">
              <a:buFont typeface="Arial" panose="020B0604020202020204" pitchFamily="34" charset="0"/>
              <a:buChar char="•"/>
            </a:pPr>
            <a:r>
              <a:rPr lang="en-US" dirty="0"/>
              <a:t>sweet foods or drinks</a:t>
            </a:r>
          </a:p>
          <a:p>
            <a:pPr marL="285750" indent="-285750">
              <a:buFont typeface="Arial" panose="020B0604020202020204" pitchFamily="34" charset="0"/>
              <a:buChar char="•"/>
            </a:pPr>
            <a:r>
              <a:rPr lang="en-US" dirty="0"/>
              <a:t>big meals</a:t>
            </a:r>
          </a:p>
          <a:p>
            <a:pPr marL="285750" indent="-285750">
              <a:buFont typeface="Arial" panose="020B0604020202020204" pitchFamily="34" charset="0"/>
              <a:buChar char="•"/>
            </a:pPr>
            <a:r>
              <a:rPr lang="en-US" dirty="0"/>
              <a:t>highly-processed foods</a:t>
            </a:r>
          </a:p>
          <a:p>
            <a:pPr marL="285750" indent="-285750">
              <a:buFont typeface="Arial" panose="020B0604020202020204" pitchFamily="34" charset="0"/>
              <a:buChar char="•"/>
            </a:pPr>
            <a:r>
              <a:rPr lang="en-US" dirty="0"/>
              <a:t>animal products</a:t>
            </a:r>
          </a:p>
          <a:p>
            <a:pPr marL="285750" indent="-285750">
              <a:buFont typeface="Arial" panose="020B0604020202020204" pitchFamily="34" charset="0"/>
              <a:buChar char="•"/>
            </a:pPr>
            <a:r>
              <a:rPr lang="en-US" dirty="0"/>
              <a:t>combinations of processed carbs with animal products</a:t>
            </a:r>
            <a:endParaRPr lang="en-US" dirty="0">
              <a:solidFill>
                <a:srgbClr val="0070C0"/>
              </a:solidFill>
            </a:endParaRPr>
          </a:p>
        </p:txBody>
      </p:sp>
      <p:pic>
        <p:nvPicPr>
          <p:cNvPr id="1026" name="Picture 2" descr="After eating a large meal, lions can sleep for up to 24 hours straight. |  Sleeping animals, Sleeping lion, Animals">
            <a:extLst>
              <a:ext uri="{FF2B5EF4-FFF2-40B4-BE49-F238E27FC236}">
                <a16:creationId xmlns:a16="http://schemas.microsoft.com/office/drawing/2014/main" id="{0332D3FC-3607-1646-8514-2737597144A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27482" y="164202"/>
            <a:ext cx="2394249" cy="14869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3D94F3-7A07-1743-BF03-85C4ABD862C6}"/>
              </a:ext>
            </a:extLst>
          </p:cNvPr>
          <p:cNvSpPr txBox="1"/>
          <p:nvPr/>
        </p:nvSpPr>
        <p:spPr>
          <a:xfrm>
            <a:off x="7734749" y="1651157"/>
            <a:ext cx="1559859" cy="646331"/>
          </a:xfrm>
          <a:prstGeom prst="rect">
            <a:avLst/>
          </a:prstGeom>
          <a:noFill/>
        </p:spPr>
        <p:txBody>
          <a:bodyPr wrap="square" rtlCol="0">
            <a:spAutoFit/>
          </a:bodyPr>
          <a:lstStyle/>
          <a:p>
            <a:pPr algn="ctr"/>
            <a:r>
              <a:rPr lang="en-US" dirty="0"/>
              <a:t>Lion is sleepy after eating</a:t>
            </a:r>
          </a:p>
        </p:txBody>
      </p:sp>
      <p:pic>
        <p:nvPicPr>
          <p:cNvPr id="1028" name="Picture 4" descr="Which animal is more dangerous: a lion or tiger? - Quora">
            <a:extLst>
              <a:ext uri="{FF2B5EF4-FFF2-40B4-BE49-F238E27FC236}">
                <a16:creationId xmlns:a16="http://schemas.microsoft.com/office/drawing/2014/main" id="{EE0E890A-014A-4841-8151-A1C1485E547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897982" y="164201"/>
            <a:ext cx="2237867" cy="14869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98BEFA-9B99-EE41-8942-E5352535FC7C}"/>
              </a:ext>
            </a:extLst>
          </p:cNvPr>
          <p:cNvSpPr txBox="1"/>
          <p:nvPr/>
        </p:nvSpPr>
        <p:spPr>
          <a:xfrm>
            <a:off x="10236985" y="1651157"/>
            <a:ext cx="1559859" cy="923330"/>
          </a:xfrm>
          <a:prstGeom prst="rect">
            <a:avLst/>
          </a:prstGeom>
          <a:noFill/>
        </p:spPr>
        <p:txBody>
          <a:bodyPr wrap="square" rtlCol="0">
            <a:spAutoFit/>
          </a:bodyPr>
          <a:lstStyle/>
          <a:p>
            <a:pPr algn="ctr"/>
            <a:r>
              <a:rPr lang="en-US" dirty="0"/>
              <a:t>Lion alert and focused when hungry</a:t>
            </a:r>
          </a:p>
        </p:txBody>
      </p:sp>
    </p:spTree>
    <p:extLst>
      <p:ext uri="{BB962C8B-B14F-4D97-AF65-F5344CB8AC3E}">
        <p14:creationId xmlns:p14="http://schemas.microsoft.com/office/powerpoint/2010/main" val="1338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0812C50-C1C4-6E42-B2F9-31335C9BDC35}"/>
              </a:ext>
            </a:extLst>
          </p:cNvPr>
          <p:cNvSpPr txBox="1"/>
          <p:nvPr/>
        </p:nvSpPr>
        <p:spPr>
          <a:xfrm>
            <a:off x="1041649" y="950813"/>
            <a:ext cx="6175717" cy="5262979"/>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Here's a summary of the video:  The Glucose Expert: The Only Proven Way To Lose Weight Fast! Calorie Counting Is A Load of BS! - </a:t>
            </a:r>
            <a:r>
              <a:rPr lang="en-US" altLang="x-none" sz="1200" dirty="0">
                <a:latin typeface="Calibri" panose="020F0502020204030204" pitchFamily="34" charset="0"/>
                <a:cs typeface="Calibri" panose="020F0502020204030204" pitchFamily="34" charset="0"/>
              </a:rPr>
              <a:t>Dr. Robert Lustig - </a:t>
            </a:r>
            <a:r>
              <a:rPr lang="en-US" sz="1200" dirty="0">
                <a:latin typeface="Calibri" panose="020F0502020204030204" pitchFamily="34" charset="0"/>
                <a:cs typeface="Calibri" panose="020F0502020204030204" pitchFamily="34" charset="0"/>
                <a:hlinkClick r:id="rId2"/>
              </a:rPr>
              <a:t>https://</a:t>
            </a:r>
            <a:r>
              <a:rPr lang="en-US" sz="1200" dirty="0" err="1">
                <a:latin typeface="Calibri" panose="020F0502020204030204" pitchFamily="34" charset="0"/>
                <a:cs typeface="Calibri" panose="020F0502020204030204" pitchFamily="34" charset="0"/>
                <a:hlinkClick r:id="rId2"/>
              </a:rPr>
              <a:t>www.youtube.com</a:t>
            </a:r>
            <a:r>
              <a:rPr lang="en-US" sz="1200" dirty="0">
                <a:latin typeface="Calibri" panose="020F0502020204030204" pitchFamily="34" charset="0"/>
                <a:cs typeface="Calibri" panose="020F0502020204030204" pitchFamily="34" charset="0"/>
                <a:hlinkClick r:id="rId2"/>
              </a:rPr>
              <a:t>/</a:t>
            </a:r>
            <a:r>
              <a:rPr lang="en-US" sz="1200" dirty="0" err="1">
                <a:latin typeface="Calibri" panose="020F0502020204030204" pitchFamily="34" charset="0"/>
                <a:cs typeface="Calibri" panose="020F0502020204030204" pitchFamily="34" charset="0"/>
                <a:hlinkClick r:id="rId2"/>
              </a:rPr>
              <a:t>watch?v</a:t>
            </a:r>
            <a:r>
              <a:rPr lang="en-US" sz="1200" dirty="0">
                <a:latin typeface="Calibri" panose="020F0502020204030204" pitchFamily="34" charset="0"/>
                <a:cs typeface="Calibri" panose="020F0502020204030204" pitchFamily="34" charset="0"/>
                <a:hlinkClick r:id="rId2"/>
              </a:rPr>
              <a:t>=4DWKf5RqU-s</a:t>
            </a:r>
            <a:br>
              <a:rPr lang="en-US" sz="1200" dirty="0">
                <a:latin typeface="Calibri" panose="020F0502020204030204" pitchFamily="34" charset="0"/>
                <a:cs typeface="Calibri" panose="020F0502020204030204" pitchFamily="34" charset="0"/>
              </a:rPr>
            </a:br>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High sugar intake increases the risk of diabetes, mental health issues, cognitive decline, and even early death. Sugar is addictive and pervasive in processed foods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Pleasure is short-lived and dopamine-driven, while happiness is long-lasting and serotonin-driven. Seeking excessive pleasure can lead to addiction and reduce overall happiness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Fructose in high doses is toxic and metabolized similarly to alcohol</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Added sugars are hidden in most processed foods, leading to consumption levels far exceeding the recommended limits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Studies demonstrate the negative effects of sugar on children's behavior and metabolic health </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Consuming one sugar-sweetened beverage a day significantly increases the risk of </a:t>
            </a:r>
            <a:r>
              <a:rPr lang="en-US" sz="1200" dirty="0" err="1">
                <a:latin typeface="Calibri" panose="020F0502020204030204" pitchFamily="34" charset="0"/>
                <a:cs typeface="Calibri" panose="020F0502020204030204" pitchFamily="34" charset="0"/>
              </a:rPr>
              <a:t>diabete</a:t>
            </a:r>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Different types of sugars have varying effects on the body’s metabolism and mitochondrial function</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Managing insulin levels, rather than just counting calories, is crucial for weight loss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Practical Advice: Eat "real food" - foods that come from the ground or animals that ate from the ground - to avoid hidden sugars and maintain metabolic health</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food industry is accused of deceptive advertising and mislabeling</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Environmental </a:t>
            </a:r>
            <a:r>
              <a:rPr lang="en-US" sz="1200" dirty="0" err="1">
                <a:latin typeface="Calibri" panose="020F0502020204030204" pitchFamily="34" charset="0"/>
                <a:cs typeface="Calibri" panose="020F0502020204030204" pitchFamily="34" charset="0"/>
              </a:rPr>
              <a:t>Obesogens</a:t>
            </a:r>
            <a:r>
              <a:rPr lang="en-US" sz="1200" dirty="0">
                <a:latin typeface="Calibri" panose="020F0502020204030204" pitchFamily="34" charset="0"/>
                <a:cs typeface="Calibri" panose="020F0502020204030204" pitchFamily="34" charset="0"/>
              </a:rPr>
              <a:t> - chemicals that can cause weight gain by affecting fat cell development </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Fiber's Importance: Fiber is essential for feeding the gut microbiome</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Personal Responsibility vs. Societal Factors: The addictive nature of sugar and the pervasive presence of unhealthy foods limit individual control</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Four C's for Contentment:** Connect, contribute, cope, and cook are presented as ways to improve mental and metabolic health</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Root Cause of Multiple Crises: A dysfunctional amygdala, driven by factors like stress and poor diet, underlies many of today's health and societal crises</a:t>
            </a:r>
          </a:p>
        </p:txBody>
      </p:sp>
      <p:pic>
        <p:nvPicPr>
          <p:cNvPr id="3" name="Picture 2">
            <a:extLst>
              <a:ext uri="{FF2B5EF4-FFF2-40B4-BE49-F238E27FC236}">
                <a16:creationId xmlns:a16="http://schemas.microsoft.com/office/drawing/2014/main" id="{D940C82E-3D71-24CD-C32A-8977FF9563B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22639" y="787400"/>
            <a:ext cx="1735797" cy="2004057"/>
          </a:xfrm>
          <a:prstGeom prst="rect">
            <a:avLst/>
          </a:prstGeom>
        </p:spPr>
      </p:pic>
      <p:sp>
        <p:nvSpPr>
          <p:cNvPr id="4" name="TextBox 3">
            <a:extLst>
              <a:ext uri="{FF2B5EF4-FFF2-40B4-BE49-F238E27FC236}">
                <a16:creationId xmlns:a16="http://schemas.microsoft.com/office/drawing/2014/main" id="{84CF19D5-4C8B-8897-32D3-170CADAA4268}"/>
              </a:ext>
            </a:extLst>
          </p:cNvPr>
          <p:cNvSpPr txBox="1"/>
          <p:nvPr/>
        </p:nvSpPr>
        <p:spPr>
          <a:xfrm>
            <a:off x="7843519" y="2901533"/>
            <a:ext cx="3088641" cy="830997"/>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The "only proven way" to lose weight fast </a:t>
            </a:r>
          </a:p>
          <a:p>
            <a:r>
              <a:rPr lang="en-US" sz="1200" dirty="0"/>
              <a:t>is to lower your insulin levels by reducing </a:t>
            </a:r>
          </a:p>
          <a:p>
            <a:r>
              <a:rPr lang="en-US" sz="1200" dirty="0"/>
              <a:t>the consumption of refined carbs and sugars </a:t>
            </a:r>
          </a:p>
          <a:p>
            <a:r>
              <a:rPr lang="en-US" sz="1200" dirty="0"/>
              <a:t>- </a:t>
            </a:r>
            <a:r>
              <a:rPr lang="en-US" altLang="x-none" sz="1200" dirty="0"/>
              <a:t>Dr. Robert Lustig </a:t>
            </a:r>
            <a:endParaRPr lang="en-US" sz="1200" dirty="0"/>
          </a:p>
        </p:txBody>
      </p:sp>
    </p:spTree>
    <p:extLst>
      <p:ext uri="{BB962C8B-B14F-4D97-AF65-F5344CB8AC3E}">
        <p14:creationId xmlns:p14="http://schemas.microsoft.com/office/powerpoint/2010/main" val="227079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AF346-BEAA-7287-29BE-D21FC782471B}"/>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C0D101FC-9B0D-A810-5E9C-D2FF6681EA20}"/>
              </a:ext>
            </a:extLst>
          </p:cNvPr>
          <p:cNvSpPr txBox="1"/>
          <p:nvPr/>
        </p:nvSpPr>
        <p:spPr>
          <a:xfrm>
            <a:off x="198369" y="422493"/>
            <a:ext cx="6175717" cy="6186309"/>
          </a:xfrm>
          <a:prstGeom prst="rect">
            <a:avLst/>
          </a:prstGeom>
          <a:noFill/>
        </p:spPr>
        <p:txBody>
          <a:bodyPr wrap="square" rtlCol="0">
            <a:spAutoFit/>
          </a:bodyPr>
          <a:lstStyle/>
          <a:p>
            <a:r>
              <a:rPr lang="en-US" dirty="0"/>
              <a:t>Social eating may be a big problem for some people.</a:t>
            </a:r>
          </a:p>
          <a:p>
            <a:r>
              <a:rPr lang="en-US" dirty="0"/>
              <a:t>Give yourself permission not to eat during the meetings.</a:t>
            </a:r>
          </a:p>
          <a:p>
            <a:r>
              <a:rPr lang="en-US" dirty="0"/>
              <a:t>Nobody will notice.</a:t>
            </a:r>
          </a:p>
          <a:p>
            <a:r>
              <a:rPr lang="en-US" dirty="0"/>
              <a:t>Nobody will care.</a:t>
            </a:r>
          </a:p>
          <a:p>
            <a:r>
              <a:rPr lang="en-US" dirty="0"/>
              <a:t>Use magic phrases like "Not yet", "No more, please", </a:t>
            </a:r>
          </a:p>
          <a:p>
            <a:r>
              <a:rPr lang="en-US" dirty="0"/>
              <a:t>"I have eaten too much already", "I feel full", etc. </a:t>
            </a:r>
          </a:p>
          <a:p>
            <a:endParaRPr lang="en-US" dirty="0"/>
          </a:p>
          <a:p>
            <a:r>
              <a:rPr lang="en-US" b="1" dirty="0">
                <a:solidFill>
                  <a:srgbClr val="FF0000"/>
                </a:solidFill>
              </a:rPr>
              <a:t>Don’t be afraid of not eating.</a:t>
            </a:r>
            <a:r>
              <a:rPr lang="en-US" dirty="0"/>
              <a:t> </a:t>
            </a:r>
          </a:p>
          <a:p>
            <a:r>
              <a:rPr lang="en-US" dirty="0"/>
              <a:t>In fact your body needs to get rest from eating for 12-16 </a:t>
            </a:r>
            <a:r>
              <a:rPr lang="en-US" dirty="0" err="1"/>
              <a:t>hrs</a:t>
            </a:r>
            <a:r>
              <a:rPr lang="en-US" dirty="0"/>
              <a:t> every day. This allows your body to clean itself.</a:t>
            </a:r>
          </a:p>
          <a:p>
            <a:endParaRPr lang="en-US" dirty="0"/>
          </a:p>
          <a:p>
            <a:r>
              <a:rPr lang="en-US" dirty="0"/>
              <a:t>Body can use its own storage for energy.</a:t>
            </a:r>
          </a:p>
          <a:p>
            <a:r>
              <a:rPr lang="en-US" b="1" dirty="0">
                <a:solidFill>
                  <a:srgbClr val="0070C0"/>
                </a:solidFill>
              </a:rPr>
              <a:t>Remember that the longest fast was </a:t>
            </a:r>
            <a:r>
              <a:rPr lang="x-none" altLang="x-none" b="1">
                <a:solidFill>
                  <a:srgbClr val="0070C0"/>
                </a:solidFill>
              </a:rPr>
              <a:t>382 days ! </a:t>
            </a:r>
            <a:endParaRPr lang="en-US" b="1" dirty="0">
              <a:solidFill>
                <a:srgbClr val="0070C0"/>
              </a:solidFill>
            </a:endParaRPr>
          </a:p>
          <a:p>
            <a:endParaRPr lang="en-US" dirty="0"/>
          </a:p>
          <a:p>
            <a:r>
              <a:rPr lang="en-US" dirty="0">
                <a:solidFill>
                  <a:srgbClr val="0070C0"/>
                </a:solidFill>
              </a:rPr>
              <a:t>So:</a:t>
            </a:r>
          </a:p>
          <a:p>
            <a:pPr marL="285750" indent="-285750">
              <a:buFont typeface="Arial" panose="020B0604020202020204" pitchFamily="34" charset="0"/>
              <a:buChar char="•"/>
            </a:pPr>
            <a:r>
              <a:rPr lang="en-US" dirty="0">
                <a:solidFill>
                  <a:srgbClr val="0070C0"/>
                </a:solidFill>
              </a:rPr>
              <a:t>Eat natural whole foods, mostly plants. </a:t>
            </a:r>
          </a:p>
          <a:p>
            <a:pPr marL="285750" indent="-285750">
              <a:buFont typeface="Arial" panose="020B0604020202020204" pitchFamily="34" charset="0"/>
              <a:buChar char="•"/>
            </a:pPr>
            <a:r>
              <a:rPr lang="en-US" dirty="0">
                <a:solidFill>
                  <a:srgbClr val="0070C0"/>
                </a:solidFill>
              </a:rPr>
              <a:t>Drink water. </a:t>
            </a:r>
          </a:p>
          <a:p>
            <a:pPr marL="285750" indent="-285750">
              <a:buFont typeface="Arial" panose="020B0604020202020204" pitchFamily="34" charset="0"/>
              <a:buChar char="•"/>
            </a:pPr>
            <a:r>
              <a:rPr lang="en-US" dirty="0">
                <a:solidFill>
                  <a:srgbClr val="0070C0"/>
                </a:solidFill>
              </a:rPr>
              <a:t>Have enough sleep. </a:t>
            </a:r>
          </a:p>
          <a:p>
            <a:pPr marL="285750" indent="-285750">
              <a:buFont typeface="Arial" panose="020B0604020202020204" pitchFamily="34" charset="0"/>
              <a:buChar char="•"/>
            </a:pPr>
            <a:r>
              <a:rPr lang="en-US" dirty="0">
                <a:solidFill>
                  <a:srgbClr val="0070C0"/>
                </a:solidFill>
              </a:rPr>
              <a:t>Walk and exercise every day. </a:t>
            </a:r>
          </a:p>
          <a:p>
            <a:pPr marL="285750" indent="-285750">
              <a:buFont typeface="Arial" panose="020B0604020202020204" pitchFamily="34" charset="0"/>
              <a:buChar char="•"/>
            </a:pPr>
            <a:r>
              <a:rPr lang="en-US" dirty="0">
                <a:solidFill>
                  <a:srgbClr val="0070C0"/>
                </a:solidFill>
              </a:rPr>
              <a:t>Be social.</a:t>
            </a:r>
          </a:p>
          <a:p>
            <a:pPr marL="285750" indent="-285750">
              <a:buFont typeface="Arial" panose="020B0604020202020204" pitchFamily="34" charset="0"/>
              <a:buChar char="•"/>
            </a:pPr>
            <a:r>
              <a:rPr lang="en-US" dirty="0">
                <a:solidFill>
                  <a:srgbClr val="0070C0"/>
                </a:solidFill>
              </a:rPr>
              <a:t>Think good thoughts, love yourself, reduce stress. </a:t>
            </a:r>
          </a:p>
          <a:p>
            <a:r>
              <a:rPr lang="en-US" dirty="0">
                <a:solidFill>
                  <a:srgbClr val="0070C0"/>
                </a:solidFill>
              </a:rPr>
              <a:t>Easy </a:t>
            </a:r>
            <a:r>
              <a:rPr lang="en-US" dirty="0">
                <a:solidFill>
                  <a:srgbClr val="0070C0"/>
                </a:solidFill>
                <a:sym typeface="Wingdings" pitchFamily="2" charset="2"/>
              </a:rPr>
              <a:t> </a:t>
            </a:r>
            <a:endParaRPr lang="en-US" dirty="0">
              <a:solidFill>
                <a:srgbClr val="0070C0"/>
              </a:solidFill>
            </a:endParaRPr>
          </a:p>
        </p:txBody>
      </p:sp>
      <p:pic>
        <p:nvPicPr>
          <p:cNvPr id="5" name="Picture 4">
            <a:extLst>
              <a:ext uri="{FF2B5EF4-FFF2-40B4-BE49-F238E27FC236}">
                <a16:creationId xmlns:a16="http://schemas.microsoft.com/office/drawing/2014/main" id="{B50DD60F-EC16-4123-DE50-9FA36EA4295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20000" y="3114414"/>
            <a:ext cx="3048000" cy="1714500"/>
          </a:xfrm>
          <a:prstGeom prst="rect">
            <a:avLst/>
          </a:prstGeom>
        </p:spPr>
      </p:pic>
      <p:sp>
        <p:nvSpPr>
          <p:cNvPr id="6" name="Right Arrow 5">
            <a:extLst>
              <a:ext uri="{FF2B5EF4-FFF2-40B4-BE49-F238E27FC236}">
                <a16:creationId xmlns:a16="http://schemas.microsoft.com/office/drawing/2014/main" id="{D2A24914-95FF-3ACA-503E-AA715CF7399C}"/>
              </a:ext>
            </a:extLst>
          </p:cNvPr>
          <p:cNvSpPr/>
          <p:nvPr/>
        </p:nvSpPr>
        <p:spPr>
          <a:xfrm>
            <a:off x="5621918" y="3890170"/>
            <a:ext cx="1504335" cy="2802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3C22C85-1F71-4302-FE33-FF1812EB6791}"/>
              </a:ext>
            </a:extLst>
          </p:cNvPr>
          <p:cNvSpPr txBox="1"/>
          <p:nvPr/>
        </p:nvSpPr>
        <p:spPr>
          <a:xfrm>
            <a:off x="7684477" y="4888524"/>
            <a:ext cx="2872154" cy="646331"/>
          </a:xfrm>
          <a:prstGeom prst="rect">
            <a:avLst/>
          </a:prstGeom>
          <a:noFill/>
        </p:spPr>
        <p:txBody>
          <a:bodyPr wrap="square" rtlCol="0">
            <a:spAutoFit/>
          </a:bodyPr>
          <a:lstStyle/>
          <a:p>
            <a:pPr algn="ctr"/>
            <a:r>
              <a:rPr lang="en-US" dirty="0"/>
              <a:t>382 days fast</a:t>
            </a:r>
          </a:p>
          <a:p>
            <a:pPr algn="ctr"/>
            <a:r>
              <a:rPr lang="en-US" dirty="0"/>
              <a:t>from June 1965 to July 1966</a:t>
            </a:r>
          </a:p>
        </p:txBody>
      </p:sp>
    </p:spTree>
    <p:extLst>
      <p:ext uri="{BB962C8B-B14F-4D97-AF65-F5344CB8AC3E}">
        <p14:creationId xmlns:p14="http://schemas.microsoft.com/office/powerpoint/2010/main" val="422730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5785368" cy="255454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I highly recommend to listen to some episodes of the </a:t>
            </a:r>
          </a:p>
          <a:p>
            <a:pPr lvl="0" eaLnBrk="0" fontAlgn="base" hangingPunct="0">
              <a:spcBef>
                <a:spcPct val="0"/>
              </a:spcBef>
              <a:spcAft>
                <a:spcPct val="0"/>
              </a:spcAft>
            </a:pPr>
            <a:r>
              <a:rPr lang="en-US" altLang="x-none" sz="1600" dirty="0">
                <a:latin typeface="Arial" charset="0"/>
              </a:rPr>
              <a:t>"Big Change the Film" series by Jason Cohen.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You can find it on </a:t>
            </a:r>
            <a:r>
              <a:rPr lang="en-US" altLang="x-none" sz="1600" dirty="0" err="1">
                <a:latin typeface="Arial" charset="0"/>
              </a:rPr>
              <a:t>youtube</a:t>
            </a:r>
            <a:r>
              <a:rPr lang="en-US" altLang="x-none" sz="1600" dirty="0">
                <a:latin typeface="Arial" charset="0"/>
              </a:rPr>
              <a:t> or iTunes: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YouTube: - </a:t>
            </a:r>
            <a:r>
              <a:rPr lang="en-US" altLang="x-none" sz="1600" dirty="0">
                <a:latin typeface="Arial" charset="0"/>
                <a:hlinkClick r:id="rId2"/>
              </a:rPr>
              <a:t>https://www.youtube.com/channel/UCzFwW-13NfNBAtGbJxvJsQQ/videos</a:t>
            </a:r>
            <a:endParaRPr lang="en-US" altLang="x-none" sz="1600" dirty="0">
              <a:latin typeface="Arial" charset="0"/>
            </a:endParaRP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iTunes: - </a:t>
            </a:r>
            <a:r>
              <a:rPr lang="en-US" altLang="x-none" sz="1600" dirty="0">
                <a:latin typeface="Arial" charset="0"/>
                <a:hlinkClick r:id="rId3"/>
              </a:rPr>
              <a:t>https://itunes.apple.com/us/podcast/big-change-the-film-podcast/id1093956175?mt=2</a:t>
            </a:r>
            <a:endParaRPr lang="en-US" altLang="x-none" sz="1600" dirty="0">
              <a:latin typeface="Arial" charset="0"/>
            </a:endParaRPr>
          </a:p>
        </p:txBody>
      </p:sp>
      <p:sp>
        <p:nvSpPr>
          <p:cNvPr id="4" name="TextBox 3">
            <a:extLst>
              <a:ext uri="{FF2B5EF4-FFF2-40B4-BE49-F238E27FC236}">
                <a16:creationId xmlns:a16="http://schemas.microsoft.com/office/drawing/2014/main" id="{B0886716-9F0F-5341-B08F-2CE44B4E0F0B}"/>
              </a:ext>
            </a:extLst>
          </p:cNvPr>
          <p:cNvSpPr txBox="1"/>
          <p:nvPr/>
        </p:nvSpPr>
        <p:spPr>
          <a:xfrm>
            <a:off x="320379" y="3319290"/>
            <a:ext cx="6632711" cy="3293209"/>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As of June 2018 there were 96 interviews. </a:t>
            </a:r>
          </a:p>
          <a:p>
            <a:pPr lvl="0" eaLnBrk="0" fontAlgn="base" hangingPunct="0">
              <a:spcBef>
                <a:spcPct val="0"/>
              </a:spcBef>
              <a:spcAft>
                <a:spcPct val="0"/>
              </a:spcAft>
            </a:pPr>
            <a:r>
              <a:rPr lang="en-US" altLang="x-none" sz="1600" dirty="0">
                <a:latin typeface="Arial" charset="0"/>
              </a:rPr>
              <a:t>They are stories of people who lost weight - and kept it off. </a:t>
            </a:r>
          </a:p>
          <a:p>
            <a:pPr lvl="0" eaLnBrk="0" fontAlgn="base" hangingPunct="0">
              <a:spcBef>
                <a:spcPct val="0"/>
              </a:spcBef>
              <a:spcAft>
                <a:spcPct val="0"/>
              </a:spcAft>
            </a:pPr>
            <a:r>
              <a:rPr lang="en-US" altLang="x-none" sz="1600" dirty="0">
                <a:latin typeface="Arial" charset="0"/>
              </a:rPr>
              <a:t>And have become much healthier.</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After multiple attempts they all converge to the same approach.</a:t>
            </a:r>
          </a:p>
          <a:p>
            <a:pPr lvl="0" eaLnBrk="0" fontAlgn="base" hangingPunct="0">
              <a:spcBef>
                <a:spcPct val="0"/>
              </a:spcBef>
              <a:spcAft>
                <a:spcPct val="0"/>
              </a:spcAft>
            </a:pPr>
            <a:r>
              <a:rPr lang="en-US" altLang="x-none" sz="1600" dirty="0">
                <a:latin typeface="Arial" charset="0"/>
              </a:rPr>
              <a:t>It is NOT about dieting (eating less to reduce calories).</a:t>
            </a:r>
          </a:p>
          <a:p>
            <a:pPr lvl="0" eaLnBrk="0" fontAlgn="base" hangingPunct="0">
              <a:spcBef>
                <a:spcPct val="0"/>
              </a:spcBef>
              <a:spcAft>
                <a:spcPct val="0"/>
              </a:spcAft>
            </a:pPr>
            <a:r>
              <a:rPr lang="en-US" altLang="x-none" sz="1600" dirty="0">
                <a:latin typeface="Arial" charset="0"/>
              </a:rPr>
              <a:t>It is NOT about exercising to reduce calories.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It is about </a:t>
            </a:r>
            <a:r>
              <a:rPr lang="en-US" altLang="x-none" sz="1600" b="1" dirty="0">
                <a:solidFill>
                  <a:srgbClr val="FF0000"/>
                </a:solidFill>
                <a:latin typeface="Arial" charset="0"/>
              </a:rPr>
              <a:t>switching to more nutritious foods</a:t>
            </a:r>
            <a:r>
              <a:rPr lang="en-US" altLang="x-none" sz="1600" dirty="0">
                <a:latin typeface="Arial" charset="0"/>
              </a:rPr>
              <a:t> (whole foods, mostly plant-based) and </a:t>
            </a:r>
            <a:r>
              <a:rPr lang="en-US" altLang="x-none" sz="1600" b="1" dirty="0">
                <a:solidFill>
                  <a:srgbClr val="FF0000"/>
                </a:solidFill>
                <a:latin typeface="Arial" charset="0"/>
              </a:rPr>
              <a:t>removing dead and toxic foods</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It is about switching from standard American diet to diet close to that used by people living in "Blue Zones" and staying healthy for much longer than average Americans.</a:t>
            </a:r>
          </a:p>
        </p:txBody>
      </p:sp>
      <p:pic>
        <p:nvPicPr>
          <p:cNvPr id="5" name="Picture 4">
            <a:extLst>
              <a:ext uri="{FF2B5EF4-FFF2-40B4-BE49-F238E27FC236}">
                <a16:creationId xmlns:a16="http://schemas.microsoft.com/office/drawing/2014/main" id="{9EC331F1-6AEB-D645-893C-889A6BDB34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13222" y="680382"/>
            <a:ext cx="1684782" cy="1684782"/>
          </a:xfrm>
          <a:prstGeom prst="rect">
            <a:avLst/>
          </a:prstGeom>
        </p:spPr>
      </p:pic>
      <p:sp>
        <p:nvSpPr>
          <p:cNvPr id="6" name="TextBox 5">
            <a:extLst>
              <a:ext uri="{FF2B5EF4-FFF2-40B4-BE49-F238E27FC236}">
                <a16:creationId xmlns:a16="http://schemas.microsoft.com/office/drawing/2014/main" id="{4F8ADF23-6E28-F846-8C7F-96E6BCE2BE8E}"/>
              </a:ext>
            </a:extLst>
          </p:cNvPr>
          <p:cNvSpPr txBox="1"/>
          <p:nvPr/>
        </p:nvSpPr>
        <p:spPr>
          <a:xfrm>
            <a:off x="7256537" y="3319290"/>
            <a:ext cx="4935463" cy="2677656"/>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It is about </a:t>
            </a:r>
            <a:r>
              <a:rPr lang="en-US" altLang="x-none" sz="1400" b="1" dirty="0">
                <a:solidFill>
                  <a:srgbClr val="FF0000"/>
                </a:solidFill>
                <a:latin typeface="Arial" charset="0"/>
              </a:rPr>
              <a:t>removing mostly or completely</a:t>
            </a:r>
            <a:r>
              <a:rPr lang="en-US" altLang="x-none" sz="1400" dirty="0">
                <a:latin typeface="Arial" charset="0"/>
              </a:rPr>
              <a:t>:</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animal products (no meats, chicken, eggs, dairy)</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highly processed products (sugars, sodas, oils,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most difficult for me was</a:t>
            </a:r>
          </a:p>
          <a:p>
            <a:pPr lvl="0" eaLnBrk="0" fontAlgn="base" hangingPunct="0">
              <a:spcBef>
                <a:spcPct val="0"/>
              </a:spcBef>
              <a:spcAft>
                <a:spcPct val="0"/>
              </a:spcAft>
            </a:pPr>
            <a:r>
              <a:rPr lang="en-US" altLang="x-none" sz="1400" b="1" dirty="0">
                <a:solidFill>
                  <a:srgbClr val="FF0000"/>
                </a:solidFill>
                <a:latin typeface="Arial" charset="0"/>
              </a:rPr>
              <a:t>    removing milk and cheese</a:t>
            </a:r>
            <a:r>
              <a:rPr lang="en-US" altLang="x-none" sz="1400" dirty="0">
                <a:latin typeface="Arial" charset="0"/>
              </a:rPr>
              <a:t>.</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strangest for me was removing oils.</a:t>
            </a:r>
          </a:p>
          <a:p>
            <a:pPr lvl="0" eaLnBrk="0" fontAlgn="base" hangingPunct="0">
              <a:spcBef>
                <a:spcPct val="0"/>
              </a:spcBef>
              <a:spcAft>
                <a:spcPct val="0"/>
              </a:spcAft>
            </a:pPr>
            <a:r>
              <a:rPr lang="en-US" altLang="x-none" sz="1400" b="1" dirty="0">
                <a:solidFill>
                  <a:srgbClr val="FF0000"/>
                </a:solidFill>
                <a:latin typeface="Arial" charset="0"/>
              </a:rPr>
              <a:t>    Yes, no oil, not even olive oil,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Good foods are greens, beans, berries, vegetables, nuts and seeds, rice, oats, buckwheat, etc.</a:t>
            </a:r>
          </a:p>
        </p:txBody>
      </p:sp>
    </p:spTree>
    <p:extLst>
      <p:ext uri="{BB962C8B-B14F-4D97-AF65-F5344CB8AC3E}">
        <p14:creationId xmlns:p14="http://schemas.microsoft.com/office/powerpoint/2010/main" val="128205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880EE5-D473-424E-B386-E18B602828FC}"/>
              </a:ext>
            </a:extLst>
          </p:cNvPr>
          <p:cNvSpPr txBox="1"/>
          <p:nvPr/>
        </p:nvSpPr>
        <p:spPr>
          <a:xfrm>
            <a:off x="1383323" y="1396577"/>
            <a:ext cx="8932985" cy="4616648"/>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There are many scientists describing how to live this way.</a:t>
            </a:r>
          </a:p>
          <a:p>
            <a:pPr lvl="0" eaLnBrk="0" fontAlgn="base" hangingPunct="0">
              <a:spcBef>
                <a:spcPct val="0"/>
              </a:spcBef>
              <a:spcAft>
                <a:spcPct val="0"/>
              </a:spcAft>
            </a:pPr>
            <a:r>
              <a:rPr lang="en-US" altLang="x-none" sz="1400" dirty="0">
                <a:latin typeface="Arial" charset="0"/>
              </a:rPr>
              <a:t>Main famous names:</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John McDougall</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Joel Fuhrman</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Caldwell </a:t>
            </a:r>
            <a:r>
              <a:rPr lang="en-US" altLang="x-none" sz="1400" dirty="0" err="1">
                <a:latin typeface="Arial" charset="0"/>
              </a:rPr>
              <a:t>Esselstyn</a:t>
            </a:r>
            <a:r>
              <a:rPr lang="en-US" altLang="x-none" sz="1400" dirty="0">
                <a:latin typeface="Arial" charset="0"/>
              </a:rPr>
              <a:t> - and his son Rip </a:t>
            </a:r>
            <a:r>
              <a:rPr lang="en-US" altLang="x-none" sz="1400" dirty="0" err="1">
                <a:latin typeface="Arial" charset="0"/>
              </a:rPr>
              <a:t>Esselstyn</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Michael </a:t>
            </a:r>
            <a:r>
              <a:rPr lang="en-US" altLang="x-none" sz="1400" dirty="0" err="1">
                <a:latin typeface="Arial" charset="0"/>
              </a:rPr>
              <a:t>Greger</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Neal Barnard</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Dean Ornish</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Robert Lustig</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You can find their lectures and interviews on </a:t>
            </a:r>
            <a:r>
              <a:rPr lang="en-US" altLang="x-none" sz="1400" dirty="0" err="1">
                <a:latin typeface="Arial" charset="0"/>
              </a:rPr>
              <a:t>youtube</a:t>
            </a:r>
            <a:r>
              <a:rPr lang="en-US" altLang="x-none" sz="1400" dirty="0">
                <a:latin typeface="Arial" charset="0"/>
              </a:rPr>
              <a:t>.</a:t>
            </a:r>
          </a:p>
          <a:p>
            <a:pPr lvl="0" eaLnBrk="0" fontAlgn="base" hangingPunct="0">
              <a:spcBef>
                <a:spcPct val="0"/>
              </a:spcBef>
              <a:spcAft>
                <a:spcPct val="0"/>
              </a:spcAft>
            </a:pPr>
            <a:r>
              <a:rPr lang="en-US" altLang="x-none" sz="1400" dirty="0">
                <a:latin typeface="Arial" charset="0"/>
              </a:rPr>
              <a:t>There are also many books by those authors.</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Many websites and communities joining people.</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Also there are great documentaries (look at Netflix and Google):</a:t>
            </a:r>
          </a:p>
          <a:p>
            <a:pPr eaLnBrk="0" fontAlgn="base" hangingPunct="0">
              <a:spcBef>
                <a:spcPct val="0"/>
              </a:spcBef>
              <a:spcAft>
                <a:spcPct val="0"/>
              </a:spcAft>
            </a:pPr>
            <a:r>
              <a:rPr lang="en-US" altLang="x-none" sz="1400" dirty="0">
                <a:latin typeface="Arial" charset="0"/>
              </a:rPr>
              <a:t>  Forks Over Knives (2011) - </a:t>
            </a:r>
            <a:r>
              <a:rPr lang="en-US" altLang="x-none" sz="1400" dirty="0">
                <a:latin typeface="Arial" charset="0"/>
                <a:hlinkClick r:id="rId2"/>
              </a:rPr>
              <a:t>https://www.forksoverknives.com/</a:t>
            </a:r>
            <a:r>
              <a:rPr lang="en-US" altLang="x-none" sz="1400" dirty="0">
                <a:latin typeface="Arial" charset="0"/>
              </a:rPr>
              <a:t> , also on </a:t>
            </a:r>
            <a:r>
              <a:rPr lang="en-US" altLang="x-none" sz="1400" dirty="0" err="1">
                <a:latin typeface="Arial" charset="0"/>
              </a:rPr>
              <a:t>youtube</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  What The Health (2017) - </a:t>
            </a:r>
            <a:r>
              <a:rPr lang="en-US" altLang="x-none" sz="1400" dirty="0">
                <a:latin typeface="Arial" charset="0"/>
                <a:hlinkClick r:id="rId3"/>
              </a:rPr>
              <a:t>https://www.youtube.com/watch?v=KPD1oIKnnjs</a:t>
            </a:r>
            <a:r>
              <a:rPr lang="en-US" altLang="x-none" sz="1400" dirty="0">
                <a:latin typeface="Arial" charset="0"/>
              </a:rPr>
              <a:t> </a:t>
            </a:r>
          </a:p>
          <a:p>
            <a:pPr eaLnBrk="0" fontAlgn="base" hangingPunct="0">
              <a:spcBef>
                <a:spcPct val="0"/>
              </a:spcBef>
              <a:spcAft>
                <a:spcPct val="0"/>
              </a:spcAft>
            </a:pPr>
            <a:r>
              <a:rPr lang="en-US" sz="1400" dirty="0">
                <a:latin typeface="Arial" charset="0"/>
              </a:rPr>
              <a:t>  The Human Longevity Project (2018) - </a:t>
            </a:r>
            <a:r>
              <a:rPr lang="en-US" sz="1400" dirty="0">
                <a:latin typeface="Arial" charset="0"/>
                <a:hlinkClick r:id="rId4"/>
              </a:rPr>
              <a:t>https://humanlongevityfilm.com/</a:t>
            </a:r>
            <a:r>
              <a:rPr lang="en-US" sz="1400" dirty="0">
                <a:latin typeface="Arial" charset="0"/>
              </a:rPr>
              <a:t>, also on </a:t>
            </a:r>
            <a:r>
              <a:rPr lang="en-US" sz="1400" dirty="0" err="1">
                <a:latin typeface="Arial" charset="0"/>
              </a:rPr>
              <a:t>youtube</a:t>
            </a:r>
            <a:endParaRPr lang="en-US" sz="1400" dirty="0">
              <a:latin typeface="Arial" charset="0"/>
            </a:endParaRPr>
          </a:p>
          <a:p>
            <a:pPr eaLnBrk="0" fontAlgn="base" hangingPunct="0">
              <a:spcBef>
                <a:spcPct val="0"/>
              </a:spcBef>
              <a:spcAft>
                <a:spcPct val="0"/>
              </a:spcAft>
            </a:pPr>
            <a:r>
              <a:rPr lang="en-US" altLang="x-none" sz="1400" dirty="0">
                <a:latin typeface="Arial" charset="0"/>
              </a:rPr>
              <a:t>  The Game Changers (2019) - </a:t>
            </a:r>
            <a:r>
              <a:rPr lang="en-US" altLang="x-none" sz="1400" dirty="0">
                <a:latin typeface="Arial" charset="0"/>
                <a:hlinkClick r:id="rId5"/>
              </a:rPr>
              <a:t>https://www.youtube.com/watch?v=ove9b16OeR4</a:t>
            </a:r>
            <a:r>
              <a:rPr lang="en-US" altLang="x-none" sz="1400" dirty="0">
                <a:latin typeface="Arial" charset="0"/>
              </a:rPr>
              <a:t> </a:t>
            </a:r>
          </a:p>
          <a:p>
            <a:pPr eaLnBrk="0" fontAlgn="base" hangingPunct="0">
              <a:spcBef>
                <a:spcPct val="0"/>
              </a:spcBef>
              <a:spcAft>
                <a:spcPct val="0"/>
              </a:spcAft>
            </a:pPr>
            <a:r>
              <a:rPr lang="en-US" altLang="x-none" sz="1400" dirty="0">
                <a:latin typeface="Arial" charset="0"/>
              </a:rPr>
              <a:t>  etc.</a:t>
            </a:r>
          </a:p>
        </p:txBody>
      </p:sp>
    </p:spTree>
    <p:extLst>
      <p:ext uri="{BB962C8B-B14F-4D97-AF65-F5344CB8AC3E}">
        <p14:creationId xmlns:p14="http://schemas.microsoft.com/office/powerpoint/2010/main" val="144257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614" y="185328"/>
            <a:ext cx="9417269" cy="6555641"/>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Here is a short list of most effective things people do to lose weight:</a:t>
            </a:r>
          </a:p>
          <a:p>
            <a:pPr lvl="0" eaLnBrk="0" fontAlgn="base" hangingPunct="0">
              <a:spcBef>
                <a:spcPct val="0"/>
              </a:spcBef>
              <a:spcAft>
                <a:spcPct val="0"/>
              </a:spcAft>
            </a:pPr>
            <a:r>
              <a:rPr lang="en-US" altLang="x-none" sz="1400" dirty="0">
                <a:latin typeface="Arial" charset="0"/>
              </a:rPr>
              <a:t> - keep insulin low</a:t>
            </a:r>
          </a:p>
          <a:p>
            <a:pPr lvl="0" eaLnBrk="0" fontAlgn="base" hangingPunct="0">
              <a:spcBef>
                <a:spcPct val="0"/>
              </a:spcBef>
              <a:spcAft>
                <a:spcPct val="0"/>
              </a:spcAft>
            </a:pPr>
            <a:r>
              <a:rPr lang="en-US" altLang="x-none" sz="1400" dirty="0">
                <a:latin typeface="Arial" charset="0"/>
              </a:rPr>
              <a:t> - remove some "dead or toxic" foods, increase amounts of fresh nutritious whole foods</a:t>
            </a:r>
          </a:p>
          <a:p>
            <a:pPr lvl="0" eaLnBrk="0" fontAlgn="base" hangingPunct="0">
              <a:spcBef>
                <a:spcPct val="0"/>
              </a:spcBef>
              <a:spcAft>
                <a:spcPct val="0"/>
              </a:spcAft>
            </a:pPr>
            <a:br>
              <a:rPr lang="x-none" altLang="x-none" sz="1400" dirty="0">
                <a:latin typeface="Arial" charset="0"/>
              </a:rPr>
            </a:br>
            <a:r>
              <a:rPr lang="x-none" altLang="x-none" sz="1400" b="1" dirty="0">
                <a:solidFill>
                  <a:srgbClr val="0070C0"/>
                </a:solidFill>
                <a:latin typeface="Arial" charset="0"/>
              </a:rPr>
              <a:t>1. no sugar and no flour</a:t>
            </a:r>
            <a:r>
              <a:rPr lang="en-US" altLang="x-none" sz="1400" b="1" dirty="0">
                <a:solidFill>
                  <a:srgbClr val="0070C0"/>
                </a:solidFill>
                <a:latin typeface="Arial" charset="0"/>
              </a:rPr>
              <a:t> </a:t>
            </a:r>
            <a:r>
              <a:rPr lang="mr-IN" altLang="x-none" sz="1400" b="1" dirty="0">
                <a:solidFill>
                  <a:srgbClr val="0070C0"/>
                </a:solidFill>
                <a:latin typeface="Arial" charset="0"/>
              </a:rPr>
              <a:t>–</a:t>
            </a:r>
            <a:r>
              <a:rPr lang="en-US" altLang="x-none" sz="1400" b="1" dirty="0">
                <a:solidFill>
                  <a:srgbClr val="0070C0"/>
                </a:solidFill>
                <a:latin typeface="Arial" charset="0"/>
              </a:rPr>
              <a:t> only whole natural foods</a:t>
            </a:r>
            <a:r>
              <a:rPr lang="x-none" altLang="x-none" sz="1400" b="1" dirty="0">
                <a:solidFill>
                  <a:srgbClr val="0070C0"/>
                </a:solidFill>
                <a:latin typeface="Arial" charset="0"/>
              </a:rPr>
              <a:t>. </a:t>
            </a:r>
            <a:endParaRPr lang="en-US" altLang="x-none" sz="1400" b="1" dirty="0">
              <a:solidFill>
                <a:srgbClr val="0070C0"/>
              </a:solidFill>
              <a:latin typeface="Arial" charset="0"/>
            </a:endParaRPr>
          </a:p>
          <a:p>
            <a:pPr lvl="0" eaLnBrk="0" fontAlgn="base" hangingPunct="0">
              <a:spcBef>
                <a:spcPct val="0"/>
              </a:spcBef>
              <a:spcAft>
                <a:spcPct val="0"/>
              </a:spcAft>
            </a:pPr>
            <a:r>
              <a:rPr lang="en-US" altLang="x-none" sz="1400" dirty="0">
                <a:latin typeface="Arial" charset="0"/>
              </a:rPr>
              <a:t>A</a:t>
            </a:r>
            <a:r>
              <a:rPr lang="x-none" altLang="x-none" sz="1400" dirty="0">
                <a:latin typeface="Arial" charset="0"/>
              </a:rPr>
              <a:t>void all sweet taste (no sugar, no juices or sodas, etc.)</a:t>
            </a:r>
            <a:r>
              <a:rPr lang="en-US" altLang="x-none" sz="1400" dirty="0">
                <a:latin typeface="Arial" charset="0"/>
              </a:rPr>
              <a:t>.</a:t>
            </a:r>
            <a:br>
              <a:rPr lang="x-none" altLang="x-none" sz="1400" dirty="0">
                <a:latin typeface="Arial" charset="0"/>
              </a:rPr>
            </a:br>
            <a:r>
              <a:rPr lang="en-US" altLang="x-none" sz="1400" dirty="0">
                <a:latin typeface="Arial" charset="0"/>
              </a:rPr>
              <a:t>A</a:t>
            </a:r>
            <a:r>
              <a:rPr lang="x-none" altLang="x-none" sz="1400" dirty="0">
                <a:latin typeface="Arial" charset="0"/>
              </a:rPr>
              <a:t>void all flour-containing foods (no bread, pasta, chips, etc.) </a:t>
            </a: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Avoid all highly-processed food, “empty” calories, fatty foods and oils. Yes, not even olive oil in salad</a:t>
            </a:r>
            <a:br>
              <a:rPr lang="x-none" altLang="x-none" sz="1400" dirty="0">
                <a:latin typeface="Arial" charset="0"/>
              </a:rPr>
            </a:br>
            <a:br>
              <a:rPr lang="x-none" altLang="x-none" sz="1400" dirty="0">
                <a:latin typeface="Arial" charset="0"/>
              </a:rPr>
            </a:br>
            <a:r>
              <a:rPr lang="x-none" altLang="x-none" sz="1400" b="1" dirty="0">
                <a:solidFill>
                  <a:srgbClr val="0070C0"/>
                </a:solidFill>
                <a:latin typeface="Arial" charset="0"/>
              </a:rPr>
              <a:t>2. intermitting fasting. </a:t>
            </a:r>
            <a:endParaRPr lang="en-US" altLang="x-none" sz="1400" b="1" dirty="0">
              <a:solidFill>
                <a:srgbClr val="0070C0"/>
              </a:solidFill>
              <a:latin typeface="Arial" charset="0"/>
            </a:endParaRPr>
          </a:p>
          <a:p>
            <a:pPr eaLnBrk="0" fontAlgn="base" hangingPunct="0">
              <a:spcBef>
                <a:spcPct val="0"/>
              </a:spcBef>
              <a:spcAft>
                <a:spcPct val="0"/>
              </a:spcAft>
            </a:pPr>
            <a:r>
              <a:rPr lang="en-US" altLang="x-none" sz="1400" dirty="0">
                <a:latin typeface="Arial" charset="0"/>
              </a:rPr>
              <a:t>Eat 1-3 times/day – and avoid snacking between </a:t>
            </a:r>
            <a:r>
              <a:rPr lang="x-none" altLang="x-none" sz="1400" dirty="0">
                <a:latin typeface="Arial" charset="0"/>
              </a:rPr>
              <a:t>meals</a:t>
            </a:r>
            <a:r>
              <a:rPr lang="en-US" altLang="x-none" sz="1400" dirty="0">
                <a:latin typeface="Arial" charset="0"/>
              </a:rPr>
              <a:t> to give time to allow insulin to go down.</a:t>
            </a:r>
          </a:p>
          <a:p>
            <a:pPr eaLnBrk="0" fontAlgn="base" hangingPunct="0">
              <a:spcBef>
                <a:spcPct val="0"/>
              </a:spcBef>
              <a:spcAft>
                <a:spcPct val="0"/>
              </a:spcAft>
            </a:pPr>
            <a:r>
              <a:rPr lang="en-US" altLang="x-none" sz="1400" dirty="0">
                <a:latin typeface="Arial" charset="0"/>
              </a:rPr>
              <a:t>Make longer fasting periods every day (12-16 hrs) to allow body to burn fat.</a:t>
            </a:r>
          </a:p>
          <a:p>
            <a:pPr eaLnBrk="0" fontAlgn="base" hangingPunct="0">
              <a:spcBef>
                <a:spcPct val="0"/>
              </a:spcBef>
              <a:spcAft>
                <a:spcPct val="0"/>
              </a:spcAft>
            </a:pPr>
            <a:r>
              <a:rPr lang="en-US" altLang="x-none" sz="1400" dirty="0">
                <a:latin typeface="Arial" charset="0"/>
              </a:rPr>
              <a:t>Example: 8/16 (eat in a 8 hrs window, fast in 16 hrs window), for example, skip breakfast, start eating in the afternoon</a:t>
            </a:r>
          </a:p>
          <a:p>
            <a:pPr eaLnBrk="0" fontAlgn="base" hangingPunct="0">
              <a:spcBef>
                <a:spcPct val="0"/>
              </a:spcBef>
              <a:spcAft>
                <a:spcPct val="0"/>
              </a:spcAft>
            </a:pPr>
            <a:r>
              <a:rPr lang="en-US" altLang="x-none" sz="1400" dirty="0">
                <a:latin typeface="Arial" charset="0"/>
              </a:rPr>
              <a:t>Example: eat one time a day (~ 23 hrs fast daily)</a:t>
            </a:r>
          </a:p>
          <a:p>
            <a:pPr eaLnBrk="0" fontAlgn="base" hangingPunct="0">
              <a:spcBef>
                <a:spcPct val="0"/>
              </a:spcBef>
              <a:spcAft>
                <a:spcPct val="0"/>
              </a:spcAft>
            </a:pPr>
            <a:r>
              <a:rPr lang="en-US" altLang="x-none" sz="1400" dirty="0">
                <a:latin typeface="Arial" charset="0"/>
              </a:rPr>
              <a:t>Example: skip a day completely (7pm Monday -&gt; 11am Wed = 40 hrs fast). </a:t>
            </a:r>
          </a:p>
          <a:p>
            <a:pPr eaLnBrk="0" fontAlgn="base" hangingPunct="0">
              <a:spcBef>
                <a:spcPct val="0"/>
              </a:spcBef>
              <a:spcAft>
                <a:spcPct val="0"/>
              </a:spcAft>
            </a:pPr>
            <a:r>
              <a:rPr lang="en-US" altLang="x-none" sz="1400" dirty="0">
                <a:latin typeface="Arial" charset="0"/>
              </a:rPr>
              <a:t>Example: skip 3 days/week completely (Tuesday, Thursday, Saturday) – and do 8/16 on other days. </a:t>
            </a:r>
          </a:p>
          <a:p>
            <a:pPr lvl="0" eaLnBrk="0" fontAlgn="base" hangingPunct="0">
              <a:spcBef>
                <a:spcPct val="0"/>
              </a:spcBef>
              <a:spcAft>
                <a:spcPct val="0"/>
              </a:spcAft>
            </a:pPr>
            <a:br>
              <a:rPr lang="en-US" altLang="x-none" sz="1400" dirty="0">
                <a:latin typeface="Arial" charset="0"/>
              </a:rPr>
            </a:br>
            <a:r>
              <a:rPr lang="x-none" altLang="x-none" sz="1400" b="1">
                <a:solidFill>
                  <a:srgbClr val="0070C0"/>
                </a:solidFill>
                <a:latin typeface="Arial" charset="0"/>
              </a:rPr>
              <a:t>3</a:t>
            </a:r>
            <a:r>
              <a:rPr lang="x-none" altLang="x-none" sz="1400" b="1" dirty="0">
                <a:solidFill>
                  <a:srgbClr val="0070C0"/>
                </a:solidFill>
                <a:latin typeface="Arial" charset="0"/>
              </a:rPr>
              <a:t>. </a:t>
            </a:r>
            <a:r>
              <a:rPr lang="en-US" altLang="x-none" sz="1400" b="1" dirty="0">
                <a:solidFill>
                  <a:srgbClr val="0070C0"/>
                </a:solidFill>
                <a:latin typeface="Arial" charset="0"/>
              </a:rPr>
              <a:t>Eat lots of greens, vegetables, beans, fruits &amp; berries.</a:t>
            </a:r>
          </a:p>
          <a:p>
            <a:pPr lvl="0" eaLnBrk="0" fontAlgn="base" hangingPunct="0">
              <a:spcBef>
                <a:spcPct val="0"/>
              </a:spcBef>
              <a:spcAft>
                <a:spcPct val="0"/>
              </a:spcAft>
            </a:pPr>
            <a:r>
              <a:rPr lang="en-US" altLang="x-none" sz="1400" dirty="0">
                <a:latin typeface="Arial" charset="0"/>
              </a:rPr>
              <a:t>Eat mostly Low-Calorie-Density natural foods (vegetables and fruits, fresh or minimally processed). </a:t>
            </a:r>
          </a:p>
          <a:p>
            <a:pPr lvl="0" eaLnBrk="0" fontAlgn="base" hangingPunct="0">
              <a:spcBef>
                <a:spcPct val="0"/>
              </a:spcBef>
              <a:spcAft>
                <a:spcPct val="0"/>
              </a:spcAft>
            </a:pPr>
            <a:r>
              <a:rPr lang="en-US" altLang="x-none" sz="1400" dirty="0">
                <a:latin typeface="Arial" charset="0"/>
              </a:rPr>
              <a:t>Y</a:t>
            </a:r>
            <a:r>
              <a:rPr lang="x-none" altLang="x-none" sz="1400" dirty="0">
                <a:latin typeface="Arial" charset="0"/>
              </a:rPr>
              <a:t>ou may have huge meals - and still lose weight very fast.</a:t>
            </a:r>
            <a:r>
              <a:rPr lang="en-US" altLang="x-none" sz="1400" dirty="0">
                <a:latin typeface="Arial" charset="0"/>
              </a:rPr>
              <a:t> </a:t>
            </a:r>
            <a:br>
              <a:rPr lang="en-US" altLang="x-none" sz="1400" dirty="0">
                <a:latin typeface="Arial" charset="0"/>
              </a:rPr>
            </a:br>
            <a:r>
              <a:rPr lang="en-US" altLang="x-none" sz="1400" dirty="0">
                <a:latin typeface="Arial" charset="0"/>
              </a:rPr>
              <a:t>Example: 1</a:t>
            </a:r>
            <a:r>
              <a:rPr lang="x-none" altLang="x-none" sz="1400" dirty="0">
                <a:latin typeface="Arial" charset="0"/>
              </a:rPr>
              <a:t>000 calories = </a:t>
            </a:r>
            <a:r>
              <a:rPr lang="en-US" altLang="x-none" sz="1400" dirty="0">
                <a:latin typeface="Arial" charset="0"/>
              </a:rPr>
              <a:t>9</a:t>
            </a:r>
            <a:r>
              <a:rPr lang="x-none" altLang="x-none" sz="1400" dirty="0">
                <a:latin typeface="Arial" charset="0"/>
              </a:rPr>
              <a:t> lbs of raw </a:t>
            </a:r>
            <a:r>
              <a:rPr lang="en-US" altLang="x-none" sz="1400" dirty="0">
                <a:latin typeface="Arial" charset="0"/>
              </a:rPr>
              <a:t>lettuce salad or </a:t>
            </a:r>
            <a:r>
              <a:rPr lang="x-none" altLang="x-none" sz="1400" dirty="0">
                <a:latin typeface="Arial" charset="0"/>
              </a:rPr>
              <a:t>spinach or other green leaves </a:t>
            </a:r>
            <a:r>
              <a:rPr lang="en-US" altLang="x-none" sz="1400" dirty="0">
                <a:latin typeface="Arial" charset="0"/>
              </a:rPr>
              <a:t>or cabbage or cauliflower, </a:t>
            </a:r>
          </a:p>
          <a:p>
            <a:pPr lvl="0" eaLnBrk="0" fontAlgn="base" hangingPunct="0">
              <a:spcBef>
                <a:spcPct val="0"/>
              </a:spcBef>
              <a:spcAft>
                <a:spcPct val="0"/>
              </a:spcAft>
            </a:pPr>
            <a:r>
              <a:rPr lang="en-US" altLang="x-none" sz="1400" dirty="0">
                <a:latin typeface="Arial" charset="0"/>
              </a:rPr>
              <a:t>                                     </a:t>
            </a:r>
            <a:r>
              <a:rPr lang="x-none" altLang="x-none" sz="1400" dirty="0">
                <a:latin typeface="Arial" charset="0"/>
              </a:rPr>
              <a:t>or </a:t>
            </a:r>
            <a:r>
              <a:rPr lang="en-US" altLang="x-none" sz="1400" dirty="0">
                <a:latin typeface="Arial" charset="0"/>
              </a:rPr>
              <a:t>6</a:t>
            </a:r>
            <a:r>
              <a:rPr lang="x-none" altLang="x-none" sz="1400" dirty="0">
                <a:latin typeface="Arial" charset="0"/>
              </a:rPr>
              <a:t> lbs of raw broccoli</a:t>
            </a:r>
            <a:r>
              <a:rPr lang="en-US" altLang="x-none" sz="1400" dirty="0">
                <a:latin typeface="Arial" charset="0"/>
              </a:rPr>
              <a:t> </a:t>
            </a:r>
          </a:p>
          <a:p>
            <a:pPr lvl="0" eaLnBrk="0" fontAlgn="base" hangingPunct="0">
              <a:spcBef>
                <a:spcPct val="0"/>
              </a:spcBef>
              <a:spcAft>
                <a:spcPct val="0"/>
              </a:spcAft>
            </a:pPr>
            <a:r>
              <a:rPr lang="en-US" altLang="x-none" sz="1400" dirty="0">
                <a:latin typeface="Arial" charset="0"/>
              </a:rPr>
              <a:t>                                     or 5 </a:t>
            </a:r>
            <a:r>
              <a:rPr lang="en-US" altLang="x-none" sz="1400" dirty="0" err="1">
                <a:latin typeface="Arial" charset="0"/>
              </a:rPr>
              <a:t>lbs</a:t>
            </a:r>
            <a:r>
              <a:rPr lang="en-US" altLang="x-none" sz="1400" dirty="0">
                <a:latin typeface="Arial" charset="0"/>
              </a:rPr>
              <a:t> of carrots, </a:t>
            </a:r>
          </a:p>
          <a:p>
            <a:pPr lvl="0" eaLnBrk="0" fontAlgn="base" hangingPunct="0">
              <a:spcBef>
                <a:spcPct val="0"/>
              </a:spcBef>
              <a:spcAft>
                <a:spcPct val="0"/>
              </a:spcAft>
            </a:pPr>
            <a:r>
              <a:rPr lang="en-US" altLang="x-none" sz="1400" dirty="0">
                <a:latin typeface="Arial" charset="0"/>
              </a:rPr>
              <a:t>                                     </a:t>
            </a:r>
            <a:r>
              <a:rPr lang="x-none" altLang="x-none" sz="1400" dirty="0">
                <a:latin typeface="Arial" charset="0"/>
              </a:rPr>
              <a:t>or </a:t>
            </a:r>
            <a:r>
              <a:rPr lang="en-US" altLang="x-none" sz="1400" dirty="0">
                <a:latin typeface="Arial" charset="0"/>
              </a:rPr>
              <a:t>4 </a:t>
            </a:r>
            <a:r>
              <a:rPr lang="en-US" altLang="x-none" sz="1400" dirty="0" err="1">
                <a:latin typeface="Arial" charset="0"/>
              </a:rPr>
              <a:t>lbs</a:t>
            </a:r>
            <a:r>
              <a:rPr lang="en-US" altLang="x-none" sz="1400" dirty="0">
                <a:latin typeface="Arial" charset="0"/>
              </a:rPr>
              <a:t> of apples</a:t>
            </a:r>
            <a:r>
              <a:rPr lang="x-none" altLang="x-none" sz="1400" dirty="0">
                <a:latin typeface="Arial" charset="0"/>
              </a:rPr>
              <a:t>. </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Attention </a:t>
            </a:r>
            <a:r>
              <a:rPr lang="mr-IN" altLang="x-none" sz="1400" dirty="0">
                <a:latin typeface="Arial" charset="0"/>
              </a:rPr>
              <a:t>–</a:t>
            </a:r>
            <a:r>
              <a:rPr lang="en-US" altLang="x-none" sz="1400" dirty="0">
                <a:latin typeface="Arial" charset="0"/>
              </a:rPr>
              <a:t> do not use oily dressing, because it can easily quadruple calories.</a:t>
            </a:r>
          </a:p>
          <a:p>
            <a:pPr eaLnBrk="0" fontAlgn="base" hangingPunct="0">
              <a:spcBef>
                <a:spcPct val="0"/>
              </a:spcBef>
              <a:spcAft>
                <a:spcPct val="0"/>
              </a:spcAft>
            </a:pPr>
            <a:endParaRPr lang="en-US" altLang="x-none" sz="1400" dirty="0">
              <a:latin typeface="Arial" charset="0"/>
            </a:endParaRPr>
          </a:p>
          <a:p>
            <a:pPr eaLnBrk="0" fontAlgn="base" hangingPunct="0">
              <a:spcBef>
                <a:spcPct val="0"/>
              </a:spcBef>
              <a:spcAft>
                <a:spcPct val="0"/>
              </a:spcAft>
            </a:pPr>
            <a:r>
              <a:rPr lang="en-US" altLang="x-none" sz="1400" b="1" dirty="0">
                <a:solidFill>
                  <a:srgbClr val="0070C0"/>
                </a:solidFill>
                <a:latin typeface="Arial" charset="0"/>
              </a:rPr>
              <a:t>4. Reduce (or completely eliminate) animal products and oils</a:t>
            </a:r>
          </a:p>
          <a:p>
            <a:pPr eaLnBrk="0" fontAlgn="base" hangingPunct="0">
              <a:spcBef>
                <a:spcPct val="0"/>
              </a:spcBef>
              <a:spcAft>
                <a:spcPct val="0"/>
              </a:spcAft>
            </a:pPr>
            <a:r>
              <a:rPr lang="en-US" altLang="x-none" sz="1400" dirty="0">
                <a:latin typeface="Arial" charset="0"/>
              </a:rPr>
              <a:t>no meat, no chicken, no eggs, no dairy: no milk, no cheese, </a:t>
            </a:r>
            <a:r>
              <a:rPr lang="en-US" altLang="x-none" sz="1400" dirty="0" err="1">
                <a:latin typeface="Arial" charset="0"/>
              </a:rPr>
              <a:t>etc</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and no oils (not even olive oil)</a:t>
            </a:r>
          </a:p>
        </p:txBody>
      </p:sp>
      <p:sp>
        <p:nvSpPr>
          <p:cNvPr id="3" name="TextBox 2">
            <a:extLst>
              <a:ext uri="{FF2B5EF4-FFF2-40B4-BE49-F238E27FC236}">
                <a16:creationId xmlns:a16="http://schemas.microsoft.com/office/drawing/2014/main" id="{C6685A60-40E0-7A8E-A745-7A77B794990E}"/>
              </a:ext>
            </a:extLst>
          </p:cNvPr>
          <p:cNvSpPr txBox="1"/>
          <p:nvPr/>
        </p:nvSpPr>
        <p:spPr>
          <a:xfrm>
            <a:off x="9532883" y="2112579"/>
            <a:ext cx="2543503" cy="1384995"/>
          </a:xfrm>
          <a:prstGeom prst="rect">
            <a:avLst/>
          </a:prstGeom>
          <a:solidFill>
            <a:schemeClr val="accent4">
              <a:lumMod val="20000"/>
              <a:lumOff val="80000"/>
            </a:schemeClr>
          </a:solidFill>
        </p:spPr>
        <p:txBody>
          <a:bodyPr wrap="square" rtlCol="0">
            <a:spAutoFit/>
          </a:bodyPr>
          <a:lstStyle/>
          <a:p>
            <a:r>
              <a:rPr lang="en-US" sz="1400" b="1">
                <a:solidFill>
                  <a:srgbClr val="00B050"/>
                </a:solidFill>
              </a:rPr>
              <a:t>My son's </a:t>
            </a:r>
            <a:r>
              <a:rPr lang="x-none" altLang="x-none" sz="1400" b="1" dirty="0">
                <a:solidFill>
                  <a:srgbClr val="00B050"/>
                </a:solidFill>
              </a:rPr>
              <a:t>intermitting fasting</a:t>
            </a:r>
            <a:r>
              <a:rPr lang="en-US" altLang="x-none" sz="1400" b="1" dirty="0">
                <a:solidFill>
                  <a:srgbClr val="00B050"/>
                </a:solidFill>
              </a:rPr>
              <a:t> p</a:t>
            </a:r>
            <a:r>
              <a:rPr lang="en-US" sz="1400" b="1">
                <a:solidFill>
                  <a:srgbClr val="00B050"/>
                </a:solidFill>
              </a:rPr>
              <a:t>rotocol:</a:t>
            </a:r>
          </a:p>
          <a:p>
            <a:pPr marL="285750" indent="-285750">
              <a:buFont typeface="Arial" panose="020B0604020202020204" pitchFamily="34" charset="0"/>
              <a:buChar char="•"/>
            </a:pPr>
            <a:r>
              <a:rPr lang="en-US" altLang="x-none" sz="1400" dirty="0"/>
              <a:t>eat a bowl of lentil soup in the morning</a:t>
            </a:r>
          </a:p>
          <a:p>
            <a:pPr marL="285750" indent="-285750">
              <a:buFont typeface="Arial" panose="020B0604020202020204" pitchFamily="34" charset="0"/>
              <a:buChar char="•"/>
            </a:pPr>
            <a:r>
              <a:rPr lang="en-US" altLang="x-none" sz="1400" dirty="0"/>
              <a:t>Vitamin B12 – 1 tab 2,000 mcgr/week</a:t>
            </a:r>
          </a:p>
        </p:txBody>
      </p:sp>
    </p:spTree>
    <p:extLst>
      <p:ext uri="{BB962C8B-B14F-4D97-AF65-F5344CB8AC3E}">
        <p14:creationId xmlns:p14="http://schemas.microsoft.com/office/powerpoint/2010/main" val="268684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6626</Words>
  <Application>Microsoft Macintosh PowerPoint</Application>
  <PresentationFormat>Widescreen</PresentationFormat>
  <Paragraphs>501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Menlo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126</cp:revision>
  <cp:lastPrinted>2025-03-07T21:37:23Z</cp:lastPrinted>
  <dcterms:created xsi:type="dcterms:W3CDTF">2017-08-29T18:32:57Z</dcterms:created>
  <dcterms:modified xsi:type="dcterms:W3CDTF">2025-03-09T14:03:12Z</dcterms:modified>
</cp:coreProperties>
</file>