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026EDA-0B12-8BDA-6745-2EE8F9BB01A0}"/>
              </a:ext>
            </a:extLst>
          </p:cNvPr>
          <p:cNvSpPr txBox="1"/>
          <p:nvPr/>
        </p:nvSpPr>
        <p:spPr>
          <a:xfrm>
            <a:off x="0" y="0"/>
            <a:ext cx="362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Artillery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6B959-B22C-EA61-53CF-52F93AC32F20}"/>
              </a:ext>
            </a:extLst>
          </p:cNvPr>
          <p:cNvSpPr txBox="1"/>
          <p:nvPr/>
        </p:nvSpPr>
        <p:spPr>
          <a:xfrm>
            <a:off x="6201104" y="5150070"/>
            <a:ext cx="572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M142 HIMARS </a:t>
            </a:r>
          </a:p>
          <a:p>
            <a:r>
              <a:rPr lang="en-US"/>
              <a:t>(High Mobility Artillery Rocket System)</a:t>
            </a:r>
          </a:p>
          <a:p>
            <a:r>
              <a:rPr lang="en-US"/>
              <a:t>in service since 2010, wheeled</a:t>
            </a:r>
          </a:p>
        </p:txBody>
      </p:sp>
      <p:pic>
        <p:nvPicPr>
          <p:cNvPr id="1026" name="Picture 2" descr="US approves potential USD1.8 billion sale to Taiwan of HIMARS launchers,  AGM-84H missiles, and MS-110 reconnaissance pods">
            <a:extLst>
              <a:ext uri="{FF2B5EF4-FFF2-40B4-BE49-F238E27FC236}">
                <a16:creationId xmlns:a16="http://schemas.microsoft.com/office/drawing/2014/main" id="{D58B7D7E-E641-D377-BF27-7CBFFE83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163" y="2700369"/>
            <a:ext cx="2741010" cy="211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70 MLRS - Overview, Reloading &amp; Fire Missions - YouTube">
            <a:extLst>
              <a:ext uri="{FF2B5EF4-FFF2-40B4-BE49-F238E27FC236}">
                <a16:creationId xmlns:a16="http://schemas.microsoft.com/office/drawing/2014/main" id="{01282F6A-D3FD-02FD-5D6F-9D6E25CD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67" y="2700369"/>
            <a:ext cx="3741682" cy="210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7F92AC-8DF2-9BAF-CA18-6CB9254CC207}"/>
              </a:ext>
            </a:extLst>
          </p:cNvPr>
          <p:cNvSpPr txBox="1"/>
          <p:nvPr/>
        </p:nvSpPr>
        <p:spPr>
          <a:xfrm>
            <a:off x="399393" y="5150070"/>
            <a:ext cx="500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m270 MLRS </a:t>
            </a:r>
          </a:p>
          <a:p>
            <a:r>
              <a:rPr lang="en-US"/>
              <a:t>(Multiple Launch Rocket System)</a:t>
            </a:r>
          </a:p>
          <a:p>
            <a:r>
              <a:rPr lang="en-US"/>
              <a:t>in service since 1983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780CC-4F31-9C01-8CF1-B38FF6F05D8A}"/>
              </a:ext>
            </a:extLst>
          </p:cNvPr>
          <p:cNvSpPr txBox="1"/>
          <p:nvPr/>
        </p:nvSpPr>
        <p:spPr>
          <a:xfrm>
            <a:off x="283778" y="767255"/>
            <a:ext cx="591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rocket launchers</a:t>
            </a:r>
          </a:p>
          <a:p>
            <a:r>
              <a:rPr lang="en-US"/>
              <a:t>GPS guided rockets, 3 m accuracy </a:t>
            </a:r>
          </a:p>
          <a:p>
            <a:r>
              <a:rPr lang="en-US"/>
              <a:t>Range ~80 km</a:t>
            </a:r>
            <a:r>
              <a:rPr lang="ru-RU"/>
              <a:t> </a:t>
            </a:r>
            <a:r>
              <a:rPr lang="en-US"/>
              <a:t>(up to 300 km – depends on the rockets)</a:t>
            </a:r>
          </a:p>
        </p:txBody>
      </p:sp>
    </p:spTree>
    <p:extLst>
      <p:ext uri="{BB962C8B-B14F-4D97-AF65-F5344CB8AC3E}">
        <p14:creationId xmlns:p14="http://schemas.microsoft.com/office/powerpoint/2010/main" val="7518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26</cp:revision>
  <dcterms:created xsi:type="dcterms:W3CDTF">2022-05-02T00:38:22Z</dcterms:created>
  <dcterms:modified xsi:type="dcterms:W3CDTF">2022-06-25T22:50:20Z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