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9"/>
    <p:restoredTop sz="94627"/>
  </p:normalViewPr>
  <p:slideViewPr>
    <p:cSldViewPr snapToGrid="0" snapToObjects="1">
      <p:cViewPr varScale="1">
        <p:scale>
          <a:sx n="110" d="100"/>
          <a:sy n="110" d="100"/>
        </p:scale>
        <p:origin x="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D711-2F05-E741-AE90-B1014EE0A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6D91C-2E96-AE4E-BC43-845EEF553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DCBE-E30A-2C47-BC38-B3A5A819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AE5A-5D25-CE4D-8251-903E8F1B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26171-1BBB-7048-BAAA-29979703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6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9508-FE08-5C4C-A889-74F04666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7EE93-2A35-074D-9223-8E2BBDAA3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41982-B219-BE47-B0B1-EF2CCD16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0E7B7-CF36-B642-B787-C6B41A28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2691E-7F61-1043-88F4-311DE856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3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5F0DA-4F68-8F42-AB12-3421779BD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962C6-4F40-4C45-A24B-10228BB5E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9B637-6141-3540-90E3-99EFC22E1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20D09-1ACB-564B-8C82-7B074DD1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2EE56-85A1-FC46-AABC-20124C8F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7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0FD6-D297-434D-B170-FE0B7220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5427-DE46-224C-BCB2-9B1AC3F2C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4D33A-F71B-7548-9302-E7493DC1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64001-F995-C747-8F67-DD5F05C3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1E65-500A-D04B-8733-EBC2C6E6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4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39DE-1437-1B4C-BC1B-16B5E932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F906A-36CD-6A4C-A977-D36D7CE14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6A846-8F69-8D4A-ACC3-680D99EA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64083-C7F3-BC46-AC71-280E65AF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439DC-DD0C-8745-A4A9-1D11EDB4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4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EA69-FCDC-6A41-BFE1-78556B02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5C616-AFFE-9745-98B6-D765ED455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A687B-4250-3142-91C1-C355A4881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29C5F-D0DE-C64E-B92E-EA2261D1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F66F7-72FF-654D-AE47-8C55F31A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55FF6-ADF7-F345-A5AF-92F0E7E3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7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5BC5-E654-FA4C-9A90-7727146B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277DC-0B9C-A04A-8A2D-4904862E5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55A43-6700-B54D-805D-AF8B523E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B213E-9591-7E44-8E49-F2288BD34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6F924-24C5-404C-BDD6-AFB19A554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8D9E34-34B4-1041-9DDC-4123EE49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1/10/24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614BA-B029-DC41-8B6C-DBD2AD16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A20A6-31F5-4343-A5CB-C043C7BF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9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A290-08B6-7940-B2AB-4E44130E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6D136-EBB0-2D46-B861-C22EAC08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1/10/24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3E37E2-EAD8-8C49-94B4-9361CFFC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953AF-CBA7-D945-9C42-B3558627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9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976D8-495D-F74F-BEC0-40D70F5B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1/10/24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901C2-AB41-CE41-A2B7-0D9A7F07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BD08C-6B22-D244-ACF4-30C8EF33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5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64A6-B21F-1447-A815-01183380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231EE-ED7B-F042-BBB8-1363D8EA5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D635B-A8B5-174F-89F7-32DA4751E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F33FA-2420-154A-9859-C41658B1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44C04-D6B6-1746-88D8-217A7C86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5CEC8-EE97-C249-9C19-A218BBA2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6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92FE-264F-AB41-9BA5-AFD3A871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C16EB-8043-E947-AD0A-C00924109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E954A-1B0B-D146-8DB4-B79AC6511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CB3F3-0EDE-FA49-B7BE-20A42277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60259-7D73-8D42-BBB8-C9426C7C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49A02-FAFF-4449-A074-A5E3022F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2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1CF1B-C820-704D-815B-E1C174FEC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8FEC4-CD53-2740-90B3-A9A401E64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FE9B6-A25F-954C-9E60-7269F677B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AB406-1A9E-5B4A-93CF-2124615945BA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4BC4F-4243-F747-8E69-FD72E1D6F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D067B-36B9-CA4A-9A3C-11CFD539C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radesy.com/" TargetMode="External"/><Relationship Id="rId13" Type="http://schemas.openxmlformats.org/officeDocument/2006/relationships/hyperlink" Target="https://www.decluttr.com/" TargetMode="External"/><Relationship Id="rId18" Type="http://schemas.openxmlformats.org/officeDocument/2006/relationships/image" Target="../media/image1.png"/><Relationship Id="rId3" Type="http://schemas.openxmlformats.org/officeDocument/2006/relationships/hyperlink" Target="https://www.ebay.com/" TargetMode="External"/><Relationship Id="rId21" Type="http://schemas.openxmlformats.org/officeDocument/2006/relationships/image" Target="../media/image4.jpeg"/><Relationship Id="rId7" Type="http://schemas.openxmlformats.org/officeDocument/2006/relationships/hyperlink" Target="https://poshmark.com/" TargetMode="External"/><Relationship Id="rId12" Type="http://schemas.openxmlformats.org/officeDocument/2006/relationships/hyperlink" Target="https://www.varagesale.com/" TargetMode="External"/><Relationship Id="rId17" Type="http://schemas.openxmlformats.org/officeDocument/2006/relationships/hyperlink" Target="https://www.samash.com/" TargetMode="External"/><Relationship Id="rId2" Type="http://schemas.openxmlformats.org/officeDocument/2006/relationships/hyperlink" Target="https://www.facebook.com/marketplace/" TargetMode="External"/><Relationship Id="rId16" Type="http://schemas.openxmlformats.org/officeDocument/2006/relationships/hyperlink" Target="https://www.sweetwater.com/" TargetMode="Externa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newyork.craigslist.org/" TargetMode="External"/><Relationship Id="rId11" Type="http://schemas.openxmlformats.org/officeDocument/2006/relationships/hyperlink" Target="https://www.amazon.com/" TargetMode="External"/><Relationship Id="rId5" Type="http://schemas.openxmlformats.org/officeDocument/2006/relationships/hyperlink" Target="https://offerup.com/" TargetMode="External"/><Relationship Id="rId15" Type="http://schemas.openxmlformats.org/officeDocument/2006/relationships/hyperlink" Target="https://www.kraftmusic.com/" TargetMode="External"/><Relationship Id="rId10" Type="http://schemas.openxmlformats.org/officeDocument/2006/relationships/hyperlink" Target="https://www.letgo.com/" TargetMode="External"/><Relationship Id="rId19" Type="http://schemas.openxmlformats.org/officeDocument/2006/relationships/image" Target="../media/image2.png"/><Relationship Id="rId4" Type="http://schemas.openxmlformats.org/officeDocument/2006/relationships/hyperlink" Target="https://nextdoor.com/" TargetMode="External"/><Relationship Id="rId9" Type="http://schemas.openxmlformats.org/officeDocument/2006/relationships/hyperlink" Target="https://www.mercari.com/" TargetMode="External"/><Relationship Id="rId14" Type="http://schemas.openxmlformats.org/officeDocument/2006/relationships/hyperlink" Target="https://www.wallapop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s://www.synthogy.com/index.php/products/software-products/ivory-2-grand-pianos" TargetMode="External"/><Relationship Id="rId18" Type="http://schemas.openxmlformats.org/officeDocument/2006/relationships/image" Target="../media/image7.png"/><Relationship Id="rId3" Type="http://schemas.openxmlformats.org/officeDocument/2006/relationships/hyperlink" Target="https://forum.modartt.com/" TargetMode="External"/><Relationship Id="rId7" Type="http://schemas.openxmlformats.org/officeDocument/2006/relationships/hyperlink" Target="https://www.youtube.com/watch?v=Y6yU9zM-rzE" TargetMode="External"/><Relationship Id="rId12" Type="http://schemas.openxmlformats.org/officeDocument/2006/relationships/hyperlink" Target="https://www.spectrasonics.net/products/keyscape/index.php" TargetMode="External"/><Relationship Id="rId17" Type="http://schemas.openxmlformats.org/officeDocument/2006/relationships/image" Target="../media/image6.jpeg"/><Relationship Id="rId2" Type="http://schemas.openxmlformats.org/officeDocument/2006/relationships/hyperlink" Target="https://www.modartt.com/" TargetMode="External"/><Relationship Id="rId16" Type="http://schemas.openxmlformats.org/officeDocument/2006/relationships/hyperlink" Target="http://forum.pianoworld.com/ubbthreads.php/topics/2815714/vst-basics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tpaCYzGk9t4" TargetMode="External"/><Relationship Id="rId11" Type="http://schemas.openxmlformats.org/officeDocument/2006/relationships/hyperlink" Target="https://www.pianodreamers.com/best-piano-vst-plugins/" TargetMode="External"/><Relationship Id="rId5" Type="http://schemas.openxmlformats.org/officeDocument/2006/relationships/hyperlink" Target="https://www.youtube.com/watch?v=1QdEuY4m5BE" TargetMode="External"/><Relationship Id="rId15" Type="http://schemas.openxmlformats.org/officeDocument/2006/relationships/hyperlink" Target="https://www.youtube.com/watch?v=7x07OqFDkJg" TargetMode="External"/><Relationship Id="rId10" Type="http://schemas.openxmlformats.org/officeDocument/2006/relationships/hyperlink" Target="https://www.pianodreamers.com/midi-connection-guide/" TargetMode="External"/><Relationship Id="rId4" Type="http://schemas.openxmlformats.org/officeDocument/2006/relationships/hyperlink" Target="https://www.youtube.com/watch?v=QPOMVq82DC4" TargetMode="External"/><Relationship Id="rId9" Type="http://schemas.openxmlformats.org/officeDocument/2006/relationships/hyperlink" Target="https://en.wikipedia.org/wiki/Virtual_Studio_Technology" TargetMode="External"/><Relationship Id="rId14" Type="http://schemas.openxmlformats.org/officeDocument/2006/relationships/hyperlink" Target="https://synthogy.com/index.php/products/licensed-partners/ivory-mobile-gran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465810-EDE8-D24C-84FF-F54143AAE73A}"/>
              </a:ext>
            </a:extLst>
          </p:cNvPr>
          <p:cNvSpPr txBox="1"/>
          <p:nvPr/>
        </p:nvSpPr>
        <p:spPr>
          <a:xfrm>
            <a:off x="0" y="36612"/>
            <a:ext cx="2358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Digital Piano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7AF620-8338-564C-AC60-BBF4959C336B}"/>
              </a:ext>
            </a:extLst>
          </p:cNvPr>
          <p:cNvSpPr txBox="1"/>
          <p:nvPr/>
        </p:nvSpPr>
        <p:spPr>
          <a:xfrm>
            <a:off x="106017" y="1892028"/>
            <a:ext cx="33859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Used:</a:t>
            </a:r>
            <a:br>
              <a:rPr lang="en-US" sz="1400"/>
            </a:br>
            <a:r>
              <a:rPr lang="en-US" sz="1400"/>
              <a:t> - </a:t>
            </a:r>
            <a:r>
              <a:rPr lang="en-US" sz="1400">
                <a:hlinkClick r:id="rId2"/>
              </a:rPr>
              <a:t>https://www.facebook.com/marketplace/</a:t>
            </a:r>
            <a:br>
              <a:rPr lang="en-US" sz="1400"/>
            </a:br>
            <a:r>
              <a:rPr lang="en-US" sz="1400"/>
              <a:t> - </a:t>
            </a:r>
            <a:r>
              <a:rPr lang="en-US" sz="1400">
                <a:hlinkClick r:id="rId3"/>
              </a:rPr>
              <a:t>https://www.ebay.com/</a:t>
            </a:r>
            <a:br>
              <a:rPr lang="en-US" sz="1400"/>
            </a:br>
            <a:r>
              <a:rPr lang="en-US" sz="1400"/>
              <a:t> - </a:t>
            </a:r>
            <a:r>
              <a:rPr lang="en-US" sz="1400">
                <a:hlinkClick r:id="rId4"/>
              </a:rPr>
              <a:t>https://nextdoor.com/</a:t>
            </a:r>
            <a:br>
              <a:rPr lang="en-US" sz="1400"/>
            </a:br>
            <a:r>
              <a:rPr lang="en-US" sz="1400"/>
              <a:t> - </a:t>
            </a:r>
            <a:r>
              <a:rPr lang="en-US" sz="1400">
                <a:hlinkClick r:id="rId5"/>
              </a:rPr>
              <a:t>https://offerup.com/</a:t>
            </a:r>
            <a:br>
              <a:rPr lang="en-US" sz="1400"/>
            </a:br>
            <a:r>
              <a:rPr lang="en-US" sz="1400"/>
              <a:t> - </a:t>
            </a:r>
            <a:r>
              <a:rPr lang="en-US" sz="1400">
                <a:hlinkClick r:id="rId6"/>
              </a:rPr>
              <a:t>https://newyork.craigslist.org/</a:t>
            </a:r>
            <a:br>
              <a:rPr lang="en-US" sz="1400"/>
            </a:br>
            <a:r>
              <a:rPr lang="en-US" sz="1400"/>
              <a:t> - </a:t>
            </a:r>
            <a:r>
              <a:rPr lang="en-US" sz="1400">
                <a:hlinkClick r:id="rId7"/>
              </a:rPr>
              <a:t>https://poshmark.com/</a:t>
            </a:r>
            <a:br>
              <a:rPr lang="en-US" sz="1400"/>
            </a:br>
            <a:r>
              <a:rPr lang="en-US" sz="1400"/>
              <a:t> - </a:t>
            </a:r>
            <a:r>
              <a:rPr lang="en-US" sz="1400">
                <a:hlinkClick r:id="rId8"/>
              </a:rPr>
              <a:t>https://www.tradesy.com/</a:t>
            </a:r>
            <a:br>
              <a:rPr lang="en-US" sz="1400"/>
            </a:br>
            <a:r>
              <a:rPr lang="en-US" sz="1400"/>
              <a:t> - </a:t>
            </a:r>
            <a:r>
              <a:rPr lang="en-US" sz="1400">
                <a:hlinkClick r:id="rId9"/>
              </a:rPr>
              <a:t>https://www.mercari.com/</a:t>
            </a:r>
            <a:br>
              <a:rPr lang="en-US" sz="1400"/>
            </a:br>
            <a:r>
              <a:rPr lang="en-US" sz="1400"/>
              <a:t> - </a:t>
            </a:r>
            <a:r>
              <a:rPr lang="en-US" sz="1400">
                <a:hlinkClick r:id="rId10"/>
              </a:rPr>
              <a:t>https://www.letgo.com/</a:t>
            </a:r>
            <a:br>
              <a:rPr lang="en-US" sz="1400"/>
            </a:br>
            <a:r>
              <a:rPr lang="en-US" sz="1400"/>
              <a:t> - </a:t>
            </a:r>
            <a:r>
              <a:rPr lang="en-US" sz="1400">
                <a:hlinkClick r:id="rId11"/>
              </a:rPr>
              <a:t>https://www.amazon.com/</a:t>
            </a:r>
            <a:br>
              <a:rPr lang="en-US" sz="1400"/>
            </a:br>
            <a:r>
              <a:rPr lang="en-US" sz="1400"/>
              <a:t> - </a:t>
            </a:r>
            <a:r>
              <a:rPr lang="en-US" sz="1400">
                <a:hlinkClick r:id="rId12"/>
              </a:rPr>
              <a:t>https://www.varagesale.com/</a:t>
            </a:r>
            <a:br>
              <a:rPr lang="en-US" sz="1400"/>
            </a:br>
            <a:r>
              <a:rPr lang="en-US" sz="1400"/>
              <a:t> - </a:t>
            </a:r>
            <a:r>
              <a:rPr lang="en-US" sz="1400">
                <a:hlinkClick r:id="rId13"/>
              </a:rPr>
              <a:t>https://www.decluttr.com/</a:t>
            </a:r>
            <a:br>
              <a:rPr lang="en-US" sz="1400"/>
            </a:br>
            <a:r>
              <a:rPr lang="en-US" sz="1400"/>
              <a:t> - </a:t>
            </a:r>
            <a:r>
              <a:rPr lang="en-US" sz="1400">
                <a:hlinkClick r:id="rId14"/>
              </a:rPr>
              <a:t>https://www.wallapop.com/</a:t>
            </a:r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E3747E-E8F3-884F-966B-E6411863C850}"/>
              </a:ext>
            </a:extLst>
          </p:cNvPr>
          <p:cNvSpPr txBox="1"/>
          <p:nvPr/>
        </p:nvSpPr>
        <p:spPr>
          <a:xfrm>
            <a:off x="106017" y="937921"/>
            <a:ext cx="3385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New:</a:t>
            </a:r>
          </a:p>
          <a:p>
            <a:r>
              <a:rPr lang="en-US" sz="1400"/>
              <a:t> - </a:t>
            </a:r>
            <a:r>
              <a:rPr lang="en-US" sz="1400">
                <a:hlinkClick r:id="rId15"/>
              </a:rPr>
              <a:t>https://www.kraftmusic.com/</a:t>
            </a:r>
            <a:endParaRPr lang="en-US" sz="1400"/>
          </a:p>
          <a:p>
            <a:r>
              <a:rPr lang="en-US" sz="1400"/>
              <a:t> - </a:t>
            </a:r>
            <a:r>
              <a:rPr lang="en-US" sz="1400">
                <a:hlinkClick r:id="rId16"/>
              </a:rPr>
              <a:t>https://www.sweetwater.com/</a:t>
            </a:r>
            <a:endParaRPr lang="en-US" sz="1400"/>
          </a:p>
          <a:p>
            <a:r>
              <a:rPr lang="en-US" sz="1400"/>
              <a:t> - </a:t>
            </a:r>
            <a:r>
              <a:rPr lang="en-US" sz="1400">
                <a:hlinkClick r:id="rId17"/>
              </a:rPr>
              <a:t>https://www.samash.com/</a:t>
            </a:r>
            <a:endParaRPr 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C7766-E145-954F-AA5D-0DC204465DC6}"/>
              </a:ext>
            </a:extLst>
          </p:cNvPr>
          <p:cNvSpPr txBox="1"/>
          <p:nvPr/>
        </p:nvSpPr>
        <p:spPr>
          <a:xfrm>
            <a:off x="4837088" y="1892028"/>
            <a:ext cx="229966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Yamaha Clavinova</a:t>
            </a:r>
          </a:p>
          <a:p>
            <a:br>
              <a:rPr lang="en-US" sz="1400"/>
            </a:br>
            <a:r>
              <a:rPr lang="en-US" sz="1400"/>
              <a:t>Escapement - since CLP-535</a:t>
            </a:r>
            <a:br>
              <a:rPr lang="en-US" sz="1400"/>
            </a:br>
            <a:r>
              <a:rPr lang="en-US" sz="1400"/>
              <a:t>  (500, 600, 700 series)</a:t>
            </a:r>
            <a:br>
              <a:rPr lang="en-US" sz="1400"/>
            </a:br>
            <a:r>
              <a:rPr lang="en-US" sz="1400"/>
              <a:t>Counterweighted:</a:t>
            </a:r>
          </a:p>
          <a:p>
            <a:r>
              <a:rPr lang="en-US" sz="1400"/>
              <a:t>  CLP-585, 685, 785</a:t>
            </a:r>
            <a:br>
              <a:rPr lang="en-US" sz="1400"/>
            </a:br>
            <a:br>
              <a:rPr lang="en-US" sz="1400"/>
            </a:br>
            <a:r>
              <a:rPr lang="en-US" sz="1400"/>
              <a:t>Prices new:</a:t>
            </a:r>
            <a:br>
              <a:rPr lang="en-US" sz="1400"/>
            </a:br>
            <a:r>
              <a:rPr lang="en-US" sz="1400"/>
              <a:t>CLP-785 - $6,200</a:t>
            </a:r>
            <a:br>
              <a:rPr lang="en-US" sz="1400"/>
            </a:br>
            <a:r>
              <a:rPr lang="en-US" sz="1400"/>
              <a:t>CLP-685 - $5K ?</a:t>
            </a:r>
          </a:p>
          <a:p>
            <a:r>
              <a:rPr lang="en-US" sz="1400"/>
              <a:t>CLP-585 - $4K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5C46E3-1392-DC49-A6FE-B9A795CE8B38}"/>
              </a:ext>
            </a:extLst>
          </p:cNvPr>
          <p:cNvSpPr txBox="1"/>
          <p:nvPr/>
        </p:nvSpPr>
        <p:spPr>
          <a:xfrm>
            <a:off x="6900828" y="5464940"/>
            <a:ext cx="1581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Yamaha P-515</a:t>
            </a:r>
          </a:p>
          <a:p>
            <a:r>
              <a:rPr lang="en-US" sz="1400"/>
              <a:t> ~ $2K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1D62F8-D9F4-B24F-9118-F7A5E1A9D211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1282" y="3916188"/>
            <a:ext cx="1760609" cy="15487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06F0AE-45EA-6F4E-B92B-72147B8078F4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7976" y="35507"/>
            <a:ext cx="2118375" cy="1880704"/>
          </a:xfrm>
          <a:prstGeom prst="rect">
            <a:avLst/>
          </a:prstGeom>
        </p:spPr>
      </p:pic>
      <p:pic>
        <p:nvPicPr>
          <p:cNvPr id="2050" name="Picture 2" descr="nord grand digital piano Shop The Best Discounts Online">
            <a:extLst>
              <a:ext uri="{FF2B5EF4-FFF2-40B4-BE49-F238E27FC236}">
                <a16:creationId xmlns:a16="http://schemas.microsoft.com/office/drawing/2014/main" id="{22C627FD-E2D6-6448-B2AA-F88B9B30C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6304" y="154945"/>
            <a:ext cx="1514237" cy="125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ew Kawai MP11SE 88-key Professional Stage...">
            <a:extLst>
              <a:ext uri="{FF2B5EF4-FFF2-40B4-BE49-F238E27FC236}">
                <a16:creationId xmlns:a16="http://schemas.microsoft.com/office/drawing/2014/main" id="{1773FEF4-4678-6A4A-BD75-6DEBA7F9A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4306" y="154945"/>
            <a:ext cx="1519886" cy="153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C23990-4467-F949-987A-2A90EA6D4754}"/>
              </a:ext>
            </a:extLst>
          </p:cNvPr>
          <p:cNvSpPr txBox="1"/>
          <p:nvPr/>
        </p:nvSpPr>
        <p:spPr>
          <a:xfrm>
            <a:off x="8061906" y="1926150"/>
            <a:ext cx="151423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Nord Grand</a:t>
            </a:r>
          </a:p>
          <a:p>
            <a:br>
              <a:rPr lang="en-US" sz="1400"/>
            </a:br>
            <a:r>
              <a:rPr lang="en-US" sz="1400"/>
              <a:t>Kawai keys</a:t>
            </a:r>
          </a:p>
          <a:p>
            <a:r>
              <a:rPr lang="en-US" sz="1400"/>
              <a:t>Steinway sound</a:t>
            </a:r>
          </a:p>
          <a:p>
            <a:r>
              <a:rPr lang="en-US" sz="1400"/>
              <a:t>~ $5K </a:t>
            </a:r>
          </a:p>
          <a:p>
            <a:r>
              <a:rPr lang="en-US" sz="1400"/>
              <a:t>(with speakers, stand, etc.)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00B9C3-F1D9-6846-BBDC-B2A32F45EF51}"/>
              </a:ext>
            </a:extLst>
          </p:cNvPr>
          <p:cNvSpPr txBox="1"/>
          <p:nvPr/>
        </p:nvSpPr>
        <p:spPr>
          <a:xfrm>
            <a:off x="10328469" y="1916211"/>
            <a:ext cx="17575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Kawai mp11se</a:t>
            </a:r>
          </a:p>
          <a:p>
            <a:br>
              <a:rPr lang="en-US" sz="1400"/>
            </a:br>
            <a:r>
              <a:rPr lang="en-US" sz="1400"/>
              <a:t>Best keys (real)</a:t>
            </a:r>
          </a:p>
          <a:p>
            <a:r>
              <a:rPr lang="en-US" sz="1400"/>
              <a:t>heavy</a:t>
            </a:r>
          </a:p>
          <a:p>
            <a:r>
              <a:rPr lang="en-US" sz="1400"/>
              <a:t>~$3K (with speakers, stand, etc.)</a:t>
            </a:r>
          </a:p>
        </p:txBody>
      </p:sp>
    </p:spTree>
    <p:extLst>
      <p:ext uri="{BB962C8B-B14F-4D97-AF65-F5344CB8AC3E}">
        <p14:creationId xmlns:p14="http://schemas.microsoft.com/office/powerpoint/2010/main" val="315637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CA8D13-09B7-2749-8F55-7B21F5B2A170}"/>
              </a:ext>
            </a:extLst>
          </p:cNvPr>
          <p:cNvSpPr txBox="1"/>
          <p:nvPr/>
        </p:nvSpPr>
        <p:spPr>
          <a:xfrm>
            <a:off x="-1" y="0"/>
            <a:ext cx="691763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Pianoteq </a:t>
            </a:r>
            <a:r>
              <a:rPr lang="en-US" sz="2800" b="1">
                <a:solidFill>
                  <a:srgbClr val="00B050"/>
                </a:solidFill>
              </a:rPr>
              <a:t>(software emulating piano sounds)</a:t>
            </a:r>
            <a:r>
              <a:rPr lang="en-US" sz="2800" b="1"/>
              <a:t> </a:t>
            </a:r>
            <a:br>
              <a:rPr lang="en-US" sz="2800" b="1"/>
            </a:br>
            <a:r>
              <a:rPr lang="en-US" sz="1600"/>
              <a:t>from</a:t>
            </a:r>
            <a:r>
              <a:rPr lang="en-US" sz="1600" b="1"/>
              <a:t> </a:t>
            </a:r>
            <a:r>
              <a:rPr lang="en-US" sz="1600" b="1">
                <a:solidFill>
                  <a:srgbClr val="00B0F0"/>
                </a:solidFill>
              </a:rPr>
              <a:t>MODARTT</a:t>
            </a:r>
            <a:r>
              <a:rPr lang="en-US" sz="1600" b="1"/>
              <a:t> : </a:t>
            </a:r>
            <a:r>
              <a:rPr lang="en-US" sz="1600" b="1">
                <a:solidFill>
                  <a:srgbClr val="00B0F0"/>
                </a:solidFill>
              </a:rPr>
              <a:t>Models and Data for Arts and Technology</a:t>
            </a:r>
          </a:p>
          <a:p>
            <a:r>
              <a:rPr lang="en-US" sz="1600" b="1">
                <a:hlinkClick r:id="rId2"/>
              </a:rPr>
              <a:t>https://www.modartt.com/</a:t>
            </a:r>
            <a:r>
              <a:rPr lang="en-US" sz="1600" b="1"/>
              <a:t> </a:t>
            </a:r>
          </a:p>
          <a:p>
            <a:r>
              <a:rPr lang="en-US" sz="1600" b="1">
                <a:hlinkClick r:id="rId3"/>
              </a:rPr>
              <a:t>https://forum.modartt.com/</a:t>
            </a:r>
            <a:endParaRPr lang="en-US" sz="16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A0DB4-E6EE-F64B-ACAB-1439F7C02404}"/>
              </a:ext>
            </a:extLst>
          </p:cNvPr>
          <p:cNvSpPr txBox="1"/>
          <p:nvPr/>
        </p:nvSpPr>
        <p:spPr>
          <a:xfrm>
            <a:off x="92766" y="1376169"/>
            <a:ext cx="515509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B050"/>
                </a:solidFill>
              </a:rPr>
              <a:t>Pianoteq</a:t>
            </a:r>
            <a:r>
              <a:rPr lang="en-US" sz="1400"/>
              <a:t> is a compuer app (Windows, Mac, Linux) that simulates sound of real piano.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B050"/>
                </a:solidFill>
              </a:rPr>
              <a:t>Pianoteq</a:t>
            </a:r>
            <a:r>
              <a:rPr lang="en-US" sz="1400"/>
              <a:t> uses Fourier modeling, thus keeping software small and light - less than 50 MB on disk.</a:t>
            </a:r>
            <a:br>
              <a:rPr lang="en-US" sz="1400"/>
            </a:br>
            <a:r>
              <a:rPr lang="en-US" sz="1400"/>
              <a:t>.. No need in loading tens of gigabytes of sampled data</a:t>
            </a:r>
            <a:br>
              <a:rPr lang="en-US" sz="1400"/>
            </a:br>
            <a:r>
              <a:rPr lang="en-US" sz="1400"/>
              <a:t>.. No need in large memory, fast SSD disks, or very fast CPUs.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Sounds are very high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Multiple customization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Simulates pedal noise, key release, and hammer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Simulates different positions of microphones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2006 – first version, 2021 – version 7.5</a:t>
            </a:r>
          </a:p>
          <a:p>
            <a:endParaRPr lang="en-US" sz="1400"/>
          </a:p>
          <a:p>
            <a:r>
              <a:rPr lang="en-US" sz="1400"/>
              <a:t>Pianoteq - Is Sampling Becoming Obsolete?</a:t>
            </a:r>
          </a:p>
          <a:p>
            <a:r>
              <a:rPr lang="en-US" sz="1400"/>
              <a:t> - </a:t>
            </a:r>
            <a:r>
              <a:rPr lang="en-US" sz="1400">
                <a:hlinkClick r:id="rId4"/>
              </a:rPr>
              <a:t>https://www.youtube.com/watch?v=QPOMVq82DC4</a:t>
            </a:r>
            <a:endParaRPr lang="en-US" sz="1400"/>
          </a:p>
          <a:p>
            <a:r>
              <a:rPr lang="en-US" sz="1400"/>
              <a:t>Latest Pianoteq </a:t>
            </a:r>
            <a:r>
              <a:rPr lang="en-US" sz="1400">
                <a:effectLst/>
              </a:rPr>
              <a:t>7.5</a:t>
            </a:r>
            <a:r>
              <a:rPr lang="en-US" sz="1400"/>
              <a:t> update is even better: </a:t>
            </a:r>
            <a:br>
              <a:rPr lang="en-US" sz="1400"/>
            </a:br>
            <a:r>
              <a:rPr lang="en-US" sz="1400"/>
              <a:t> - </a:t>
            </a:r>
            <a:r>
              <a:rPr lang="en-US" sz="1400">
                <a:hlinkClick r:id="rId5"/>
              </a:rPr>
              <a:t>https://www.youtube.com/watch?v=1QdEuY4m5BE</a:t>
            </a:r>
            <a:r>
              <a:rPr lang="en-US" sz="1400"/>
              <a:t> </a:t>
            </a:r>
            <a:br>
              <a:rPr lang="en-US" sz="1400"/>
            </a:br>
            <a:r>
              <a:rPr lang="en-US" sz="1400"/>
              <a:t>Roland FP10  + Pianoteq - Chopin </a:t>
            </a:r>
            <a:br>
              <a:rPr lang="en-US" sz="1400"/>
            </a:br>
            <a:r>
              <a:rPr lang="en-US" sz="1400"/>
              <a:t> - </a:t>
            </a:r>
            <a:r>
              <a:rPr lang="en-US" sz="1400">
                <a:hlinkClick r:id="rId6"/>
              </a:rPr>
              <a:t>https://www.youtube.com/watch?v=tpaCYzGk9t4</a:t>
            </a:r>
            <a:r>
              <a:rPr lang="en-US" sz="1400"/>
              <a:t> </a:t>
            </a:r>
            <a:br>
              <a:rPr lang="en-US" sz="1400"/>
            </a:br>
            <a:r>
              <a:rPr lang="en-US" sz="1400"/>
              <a:t>Pianoteq 7 : Steinway D H. Classical, Chopin Nocturne 20 </a:t>
            </a:r>
            <a:br>
              <a:rPr lang="en-US" sz="1400"/>
            </a:br>
            <a:r>
              <a:rPr lang="en-US" sz="1400"/>
              <a:t> - </a:t>
            </a:r>
            <a:r>
              <a:rPr lang="en-US" sz="1400">
                <a:hlinkClick r:id="rId7"/>
              </a:rPr>
              <a:t>https://www.youtube.com/watch?v=Y6yU9zM-rzE</a:t>
            </a:r>
            <a:r>
              <a:rPr lang="en-US" sz="1400"/>
              <a:t> </a:t>
            </a:r>
            <a:br>
              <a:rPr lang="en-US" sz="1400"/>
            </a:br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44BE3-C4BD-8D4B-8025-3A6F6346F3ED}"/>
              </a:ext>
            </a:extLst>
          </p:cNvPr>
          <p:cNvSpPr txBox="1"/>
          <p:nvPr/>
        </p:nvSpPr>
        <p:spPr>
          <a:xfrm>
            <a:off x="92766" y="5845492"/>
            <a:ext cx="379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Usage:</a:t>
            </a:r>
          </a:p>
          <a:p>
            <a:r>
              <a:rPr lang="en-US" sz="1400">
                <a:solidFill>
                  <a:srgbClr val="FF0000"/>
                </a:solidFill>
              </a:rPr>
              <a:t>  keyboard =&gt; USB cable =&gt; computer =&gt; speakers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0BE01-792E-E642-8256-BE71A90728E8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9123" y="59442"/>
            <a:ext cx="4609625" cy="9018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6DCF73-3B52-2E46-97E3-6D4EB8FEA713}"/>
              </a:ext>
            </a:extLst>
          </p:cNvPr>
          <p:cNvSpPr txBox="1"/>
          <p:nvPr/>
        </p:nvSpPr>
        <p:spPr>
          <a:xfrm>
            <a:off x="6484815" y="2889796"/>
            <a:ext cx="562656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00B050"/>
                </a:solidFill>
              </a:rPr>
              <a:t>VST = Virtual Studio Technology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100"/>
              <a:t> - </a:t>
            </a:r>
            <a:r>
              <a:rPr lang="en-US" sz="1100">
                <a:hlinkClick r:id="rId9"/>
              </a:rPr>
              <a:t>https://en.wikipedia.org/wiki/Virtual_Studio_Technology</a:t>
            </a:r>
            <a:endParaRPr lang="en-US" sz="1100"/>
          </a:p>
          <a:p>
            <a:r>
              <a:rPr lang="en-US" sz="1400"/>
              <a:t>VST instruments receive notes as digital information via MIDI, </a:t>
            </a:r>
          </a:p>
          <a:p>
            <a:r>
              <a:rPr lang="en-US" sz="1400"/>
              <a:t>and output digital audio. </a:t>
            </a:r>
          </a:p>
          <a:p>
            <a:r>
              <a:rPr lang="en-US" sz="1100"/>
              <a:t> - </a:t>
            </a:r>
            <a:r>
              <a:rPr lang="en-US" sz="1100">
                <a:hlinkClick r:id="rId10"/>
              </a:rPr>
              <a:t>https://www.pianodreamers.com/midi-connection-guide/</a:t>
            </a:r>
            <a:endParaRPr lang="en-US" sz="1100"/>
          </a:p>
          <a:p>
            <a:r>
              <a:rPr lang="en-US" sz="1400"/>
              <a:t>Here is a good review of different virtual sounds</a:t>
            </a:r>
          </a:p>
          <a:p>
            <a:r>
              <a:rPr lang="en-US" sz="1100"/>
              <a:t> - </a:t>
            </a:r>
            <a:r>
              <a:rPr lang="en-US" sz="1100">
                <a:hlinkClick r:id="rId11"/>
              </a:rPr>
              <a:t>https://www.pianodreamers.com/best-piano-vst-plugins/</a:t>
            </a:r>
            <a:endParaRPr lang="en-US" sz="1100"/>
          </a:p>
          <a:p>
            <a:endParaRPr lang="en-US" sz="1400"/>
          </a:p>
          <a:p>
            <a:r>
              <a:rPr lang="en-US" sz="1600" b="1">
                <a:solidFill>
                  <a:srgbClr val="00B050"/>
                </a:solidFill>
              </a:rPr>
              <a:t>Some examples of sampled libraries:</a:t>
            </a:r>
          </a:p>
          <a:p>
            <a:r>
              <a:rPr lang="en-US" sz="1400"/>
              <a:t>Spectrasonics Keyscape</a:t>
            </a:r>
          </a:p>
          <a:p>
            <a:r>
              <a:rPr lang="en-US" sz="1100"/>
              <a:t> - </a:t>
            </a:r>
            <a:r>
              <a:rPr lang="en-US" sz="1100">
                <a:hlinkClick r:id="rId12"/>
              </a:rPr>
              <a:t>https://www.spectrasonics.net/products/keyscape/index.php</a:t>
            </a:r>
            <a:endParaRPr lang="en-US" sz="1100"/>
          </a:p>
          <a:p>
            <a:r>
              <a:rPr lang="en-US" sz="1400"/>
              <a:t>Synthogy Grand Pianos</a:t>
            </a:r>
          </a:p>
          <a:p>
            <a:r>
              <a:rPr lang="en-US" sz="1100"/>
              <a:t> - </a:t>
            </a:r>
            <a:r>
              <a:rPr lang="en-US" sz="1100">
                <a:hlinkClick r:id="rId13"/>
              </a:rPr>
              <a:t>https://www.synthogy.com/index.php/products/software-products/ivory-2-grand-pianos</a:t>
            </a:r>
            <a:endParaRPr lang="en-US" sz="1100"/>
          </a:p>
          <a:p>
            <a:r>
              <a:rPr lang="en-US" sz="1400"/>
              <a:t>Synthogy Mobile (via Korg):</a:t>
            </a:r>
          </a:p>
          <a:p>
            <a:r>
              <a:rPr lang="en-US" sz="1100"/>
              <a:t> - </a:t>
            </a:r>
            <a:r>
              <a:rPr lang="en-US" sz="1100">
                <a:hlinkClick r:id="rId14"/>
              </a:rPr>
              <a:t>https://synthogy.com/index.php/products/licensed-partners/ivory-mobile-grand</a:t>
            </a:r>
            <a:endParaRPr lang="en-US" sz="1100"/>
          </a:p>
          <a:p>
            <a:r>
              <a:rPr lang="en-US" sz="1400"/>
              <a:t>Three mobile plugins: Neo Soul Keys, Korg Module, iLectric</a:t>
            </a:r>
          </a:p>
          <a:p>
            <a:r>
              <a:rPr lang="en-US" sz="1100"/>
              <a:t> - </a:t>
            </a:r>
            <a:r>
              <a:rPr lang="en-US" sz="1100">
                <a:hlinkClick r:id="rId15"/>
              </a:rPr>
              <a:t>https://www.youtube.com/watch?v=7x07OqFDkJg</a:t>
            </a:r>
            <a:r>
              <a:rPr lang="en-US" sz="1100"/>
              <a:t> </a:t>
            </a:r>
          </a:p>
          <a:p>
            <a:r>
              <a:rPr lang="en-US" sz="1400"/>
              <a:t>Forum (Piano World):</a:t>
            </a:r>
          </a:p>
          <a:p>
            <a:r>
              <a:rPr lang="en-US" sz="1100"/>
              <a:t> - </a:t>
            </a:r>
            <a:r>
              <a:rPr lang="en-US" sz="1100">
                <a:hlinkClick r:id="rId16"/>
              </a:rPr>
              <a:t>http://forum.pianoworld.com/ubbthreads.php/topics/2815714/vst-basics.html</a:t>
            </a:r>
            <a:endParaRPr lang="en-US" sz="1100"/>
          </a:p>
        </p:txBody>
      </p:sp>
      <p:pic>
        <p:nvPicPr>
          <p:cNvPr id="8" name="Picture 4" descr="usb a to b cable">
            <a:extLst>
              <a:ext uri="{FF2B5EF4-FFF2-40B4-BE49-F238E27FC236}">
                <a16:creationId xmlns:a16="http://schemas.microsoft.com/office/drawing/2014/main" id="{5030A540-F5E2-8347-906D-917BDFB12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55599" y="5726344"/>
            <a:ext cx="1226885" cy="76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0B2019-07F2-5F4E-8D8B-65831F8D346B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9123" y="1067369"/>
            <a:ext cx="4596373" cy="120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8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CA8D13-09B7-2749-8F55-7B21F5B2A170}"/>
              </a:ext>
            </a:extLst>
          </p:cNvPr>
          <p:cNvSpPr txBox="1"/>
          <p:nvPr/>
        </p:nvSpPr>
        <p:spPr>
          <a:xfrm>
            <a:off x="-1" y="0"/>
            <a:ext cx="6917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Speakers</a:t>
            </a:r>
            <a:endParaRPr 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A0DB4-E6EE-F64B-ACAB-1439F7C02404}"/>
              </a:ext>
            </a:extLst>
          </p:cNvPr>
          <p:cNvSpPr txBox="1"/>
          <p:nvPr/>
        </p:nvSpPr>
        <p:spPr>
          <a:xfrm>
            <a:off x="1917308" y="5379482"/>
            <a:ext cx="46644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Behringer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Eurolive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B112D 1000W 12 inch Powered Speaker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buy at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Sweetwater.com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Inputs - 2 x XLR/TRS Combo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Output - XLR</a:t>
            </a:r>
          </a:p>
        </p:txBody>
      </p:sp>
      <p:pic>
        <p:nvPicPr>
          <p:cNvPr id="1026" name="Picture 2" descr="New Sealed Box Gateway G-Max 2000 Multimedia Stereo Speakers">
            <a:extLst>
              <a:ext uri="{FF2B5EF4-FFF2-40B4-BE49-F238E27FC236}">
                <a16:creationId xmlns:a16="http://schemas.microsoft.com/office/drawing/2014/main" id="{FC1455A5-BACC-9307-328D-BFAACE2A4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5229" y="848200"/>
            <a:ext cx="38100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hringer eurolive b112d 1000w 12 inch powered speaker 1">
            <a:extLst>
              <a:ext uri="{FF2B5EF4-FFF2-40B4-BE49-F238E27FC236}">
                <a16:creationId xmlns:a16="http://schemas.microsoft.com/office/drawing/2014/main" id="{14CA0309-019F-D844-A1E4-5B55C0899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5677" y="679187"/>
            <a:ext cx="2415538" cy="437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D6BB15-37DA-C498-CBFD-7BD1471E3590}"/>
              </a:ext>
            </a:extLst>
          </p:cNvPr>
          <p:cNvSpPr txBox="1"/>
          <p:nvPr/>
        </p:nvSpPr>
        <p:spPr>
          <a:xfrm>
            <a:off x="8135986" y="3114373"/>
            <a:ext cx="4091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Gateway G-MAX 2000 - surprisingly good and cheap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buy at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ebay.com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EF22F3-A66F-1206-98BC-782922777E0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4193" y="679188"/>
            <a:ext cx="5316515" cy="437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21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741</Words>
  <Application>Microsoft Macintosh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Agladze</dc:creator>
  <cp:lastModifiedBy>Lev Selector</cp:lastModifiedBy>
  <cp:revision>27</cp:revision>
  <dcterms:created xsi:type="dcterms:W3CDTF">2021-07-03T00:40:49Z</dcterms:created>
  <dcterms:modified xsi:type="dcterms:W3CDTF">2024-01-11T02:30:18Z</dcterms:modified>
</cp:coreProperties>
</file>