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2" r:id="rId2"/>
    <p:sldId id="27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/>
    <p:restoredTop sz="94715"/>
  </p:normalViewPr>
  <p:slideViewPr>
    <p:cSldViewPr snapToGrid="0" snapToObjects="1">
      <p:cViewPr varScale="1">
        <p:scale>
          <a:sx n="100" d="100"/>
          <a:sy n="100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52045-756B-384E-A6E6-7F3ED1EF79B4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06D32-B6E9-3F45-B72A-AAF6ECEF2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6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7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4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5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3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DC7AF-117D-0D44-9887-15AB809462D7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C7AF-117D-0D44-9887-15AB809462D7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BE62F-7673-AC4C-86B9-6FDC165F0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3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s://en.wikipedia.org/wiki/Six_Sigma" TargetMode="External"/><Relationship Id="rId7" Type="http://schemas.openxmlformats.org/officeDocument/2006/relationships/hyperlink" Target="https://ispi.org/default.aspx" TargetMode="External"/><Relationship Id="rId2" Type="http://schemas.openxmlformats.org/officeDocument/2006/relationships/hyperlink" Target="https://en.wikipedia.org/wiki/Lean_manufactur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https://en.wikipedia.org/wiki/Human_performance_technology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en.wikipedia.org/wiki/Lean_Six_Sigma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Thomas_Gilbert_(engineer)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AC51304-9420-9649-B9C2-02F688CD7686}"/>
              </a:ext>
            </a:extLst>
          </p:cNvPr>
          <p:cNvSpPr txBox="1"/>
          <p:nvPr/>
        </p:nvSpPr>
        <p:spPr>
          <a:xfrm>
            <a:off x="34050" y="-43929"/>
            <a:ext cx="5921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Human Performance Technology (HPT)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F2124-760F-084A-80F3-198D4A5BDD1B}"/>
              </a:ext>
            </a:extLst>
          </p:cNvPr>
          <p:cNvSpPr txBox="1"/>
          <p:nvPr/>
        </p:nvSpPr>
        <p:spPr>
          <a:xfrm>
            <a:off x="160562" y="998046"/>
            <a:ext cx="517343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Human Performance Technology (HPT), </a:t>
            </a:r>
          </a:p>
          <a:p>
            <a:r>
              <a:rPr lang="en-US" sz="1400" dirty="0"/>
              <a:t>a.k.a. Human Performance Improvement (HPI)</a:t>
            </a:r>
          </a:p>
          <a:p>
            <a:r>
              <a:rPr lang="en-US" sz="1400" dirty="0"/>
              <a:t>or Human Performance Assessment (HPA)</a:t>
            </a:r>
          </a:p>
          <a:p>
            <a:endParaRPr lang="en-US" sz="1400" dirty="0"/>
          </a:p>
          <a:p>
            <a:r>
              <a:rPr lang="en-US" sz="1400" dirty="0"/>
              <a:t>Process improvement methodologies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Lean management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2"/>
              </a:rPr>
              <a:t>https://en.wikipedia.org/wiki/Lean_manufacturing</a:t>
            </a:r>
            <a:r>
              <a:rPr lang="en-US" sz="14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Six Sigma (tools to improve business processes)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https://en.wikipedia.org/wiki/Six_Sigma</a:t>
            </a:r>
            <a:r>
              <a:rPr lang="en-US" sz="14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Lean Six Sigma</a:t>
            </a:r>
            <a:br>
              <a:rPr lang="en-US" sz="1400" dirty="0"/>
            </a:br>
            <a:r>
              <a:rPr lang="en-US" sz="1400" dirty="0"/>
              <a:t> - </a:t>
            </a:r>
            <a:r>
              <a:rPr lang="en-US" sz="1400" dirty="0">
                <a:hlinkClick r:id="rId4"/>
              </a:rPr>
              <a:t>https://en.wikipedia.org/wiki/Lean_Six_Sigma</a:t>
            </a:r>
            <a:r>
              <a:rPr lang="en-US" sz="1400" dirty="0"/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organization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instructional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human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performance support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knowledge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training</a:t>
            </a:r>
          </a:p>
          <a:p>
            <a:endParaRPr lang="en-US" sz="1400" dirty="0"/>
          </a:p>
          <a:p>
            <a:r>
              <a:rPr lang="en-US" sz="1400" dirty="0"/>
              <a:t> - </a:t>
            </a:r>
            <a:r>
              <a:rPr lang="en-US" sz="1400" dirty="0">
                <a:hlinkClick r:id="rId5"/>
              </a:rPr>
              <a:t>https://en.wikipedia.org/wiki/Human_performance_technology</a:t>
            </a:r>
            <a:r>
              <a:rPr lang="en-US" sz="1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60C60-B060-224A-ADC5-E66A76B2F8C5}"/>
              </a:ext>
            </a:extLst>
          </p:cNvPr>
          <p:cNvSpPr txBox="1"/>
          <p:nvPr/>
        </p:nvSpPr>
        <p:spPr>
          <a:xfrm>
            <a:off x="8966200" y="4495774"/>
            <a:ext cx="2857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origins of HPT can be primarily</a:t>
            </a:r>
          </a:p>
          <a:p>
            <a:r>
              <a:rPr lang="en-US" sz="1400" dirty="0"/>
              <a:t>traced back to the work of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Thomas Gilbert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Geary </a:t>
            </a:r>
            <a:r>
              <a:rPr lang="en-US" sz="1400" b="1" dirty="0" err="1">
                <a:solidFill>
                  <a:srgbClr val="FF0000"/>
                </a:solidFill>
              </a:rPr>
              <a:t>Rummler</a:t>
            </a:r>
            <a:endParaRPr lang="en-US" sz="14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Karen </a:t>
            </a:r>
            <a:r>
              <a:rPr lang="en-US" sz="1400" dirty="0" err="1"/>
              <a:t>Brethower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Roger Kaufman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Bob </a:t>
            </a:r>
            <a:r>
              <a:rPr lang="en-US" sz="1400" dirty="0" err="1"/>
              <a:t>Mager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Donald </a:t>
            </a:r>
            <a:r>
              <a:rPr lang="en-US" sz="1400" dirty="0" err="1"/>
              <a:t>Tosti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Lloyd Homme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Joe Harless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9F83C41-C4B8-9D4E-80C5-3510420FC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326" y="115457"/>
            <a:ext cx="1490612" cy="121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1DCD20-B69F-8E4A-92E9-4C9068B4533A}"/>
              </a:ext>
            </a:extLst>
          </p:cNvPr>
          <p:cNvSpPr txBox="1"/>
          <p:nvPr/>
        </p:nvSpPr>
        <p:spPr>
          <a:xfrm>
            <a:off x="8701682" y="1333500"/>
            <a:ext cx="2755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International Society for </a:t>
            </a:r>
          </a:p>
          <a:p>
            <a:pPr algn="ctr"/>
            <a:r>
              <a:rPr lang="en-US" sz="1400" dirty="0"/>
              <a:t>Performance Improvement (ISPI)</a:t>
            </a:r>
          </a:p>
          <a:p>
            <a:pPr algn="ctr"/>
            <a:r>
              <a:rPr lang="en-US" sz="1400" dirty="0"/>
              <a:t> - </a:t>
            </a:r>
            <a:r>
              <a:rPr lang="en-US" sz="1400" dirty="0">
                <a:hlinkClick r:id="rId7"/>
              </a:rPr>
              <a:t>https://ispi.org/default.aspx</a:t>
            </a:r>
            <a:r>
              <a:rPr lang="en-US" sz="1400" dirty="0"/>
              <a:t> -  </a:t>
            </a:r>
          </a:p>
        </p:txBody>
      </p:sp>
      <p:pic>
        <p:nvPicPr>
          <p:cNvPr id="11" name="Picture 4" descr="Six Sigma and Business Analytics: Lean Six Sigma Analytics">
            <a:extLst>
              <a:ext uri="{FF2B5EF4-FFF2-40B4-BE49-F238E27FC236}">
                <a16:creationId xmlns:a16="http://schemas.microsoft.com/office/drawing/2014/main" id="{66176123-68A5-9140-93B6-C1FC96ED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1655" y="3718589"/>
            <a:ext cx="1104118" cy="111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Lean Management? Definition &amp; Benefits">
            <a:extLst>
              <a:ext uri="{FF2B5EF4-FFF2-40B4-BE49-F238E27FC236}">
                <a16:creationId xmlns:a16="http://schemas.microsoft.com/office/drawing/2014/main" id="{E72618B1-5C44-0B41-B76E-3B462702F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89575" y="1177699"/>
            <a:ext cx="1237596" cy="101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sing Six Sigma for Successful Project Management | Infinity">
            <a:extLst>
              <a:ext uri="{FF2B5EF4-FFF2-40B4-BE49-F238E27FC236}">
                <a16:creationId xmlns:a16="http://schemas.microsoft.com/office/drawing/2014/main" id="{5313DE32-690C-1F4C-9F32-06F98E2B1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47756" y="2334400"/>
            <a:ext cx="1388522" cy="1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B1558D-2D38-9244-8310-B59289A2CA20}"/>
              </a:ext>
            </a:extLst>
          </p:cNvPr>
          <p:cNvSpPr txBox="1"/>
          <p:nvPr/>
        </p:nvSpPr>
        <p:spPr>
          <a:xfrm>
            <a:off x="7222132" y="2698751"/>
            <a:ext cx="2857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DMAIC Cycle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Define-Measure-Analyze-Improve-Control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CB829FE-210B-424E-8F3A-8F4DE7752F85}"/>
              </a:ext>
            </a:extLst>
          </p:cNvPr>
          <p:cNvSpPr/>
          <p:nvPr/>
        </p:nvSpPr>
        <p:spPr>
          <a:xfrm rot="19989402">
            <a:off x="4278676" y="1976982"/>
            <a:ext cx="584200" cy="17436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DCD9D994-3274-AA4A-A4E5-DBA7CDB20B06}"/>
              </a:ext>
            </a:extLst>
          </p:cNvPr>
          <p:cNvSpPr/>
          <p:nvPr/>
        </p:nvSpPr>
        <p:spPr>
          <a:xfrm rot="2450673">
            <a:off x="4123311" y="3624863"/>
            <a:ext cx="584200" cy="17436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FA7E919-F430-664D-9F3A-FE1E266762D3}"/>
              </a:ext>
            </a:extLst>
          </p:cNvPr>
          <p:cNvSpPr/>
          <p:nvPr/>
        </p:nvSpPr>
        <p:spPr>
          <a:xfrm>
            <a:off x="4256672" y="2822933"/>
            <a:ext cx="584200" cy="17436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389647-DA74-0346-BB7C-CCC8E4C5025D}"/>
              </a:ext>
            </a:extLst>
          </p:cNvPr>
          <p:cNvSpPr txBox="1"/>
          <p:nvPr/>
        </p:nvSpPr>
        <p:spPr>
          <a:xfrm>
            <a:off x="0" y="61693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Thomas F. Gilbert</a:t>
            </a:r>
            <a:r>
              <a:rPr lang="en-US" sz="2800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8BF84D-EABC-BF44-A1D8-71DDE89E0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0679" y="93165"/>
            <a:ext cx="1021672" cy="152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st Friday Favorite Guru: Thomas F. Gilbert | EPPIC - Pursuing Performance">
            <a:extLst>
              <a:ext uri="{FF2B5EF4-FFF2-40B4-BE49-F238E27FC236}">
                <a16:creationId xmlns:a16="http://schemas.microsoft.com/office/drawing/2014/main" id="{801EC45C-30FE-F14D-B882-9CE44F10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36388" y="93165"/>
            <a:ext cx="1275618" cy="156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5C78BD-E37A-F441-AFAA-14BCACBC9C6E}"/>
              </a:ext>
            </a:extLst>
          </p:cNvPr>
          <p:cNvSpPr txBox="1"/>
          <p:nvPr/>
        </p:nvSpPr>
        <p:spPr>
          <a:xfrm>
            <a:off x="6827828" y="1654522"/>
            <a:ext cx="1456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Thomas F. Gilbert</a:t>
            </a:r>
          </a:p>
          <a:p>
            <a:pPr algn="ctr"/>
            <a:r>
              <a:rPr lang="en-US" sz="1400" dirty="0"/>
              <a:t>(1927–1995)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F644B-E9D6-1949-A186-00C9D67E7D0E}"/>
              </a:ext>
            </a:extLst>
          </p:cNvPr>
          <p:cNvSpPr txBox="1"/>
          <p:nvPr/>
        </p:nvSpPr>
        <p:spPr>
          <a:xfrm>
            <a:off x="42425" y="2918323"/>
            <a:ext cx="58079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Gilbert classified important and manageable factors affecting performance </a:t>
            </a:r>
          </a:p>
          <a:p>
            <a:r>
              <a:rPr lang="en-US" sz="1400" dirty="0"/>
              <a:t>in a 2 × 3 matrix that he called his </a:t>
            </a:r>
            <a:r>
              <a:rPr lang="en-US" sz="1400" b="1" dirty="0">
                <a:solidFill>
                  <a:srgbClr val="00B050"/>
                </a:solidFill>
              </a:rPr>
              <a:t>Behavior Engineering Model</a:t>
            </a:r>
            <a:r>
              <a:rPr lang="en-US" sz="1400" dirty="0"/>
              <a:t> (</a:t>
            </a:r>
            <a:r>
              <a:rPr lang="en-US" sz="1400" b="1" dirty="0">
                <a:solidFill>
                  <a:srgbClr val="00B050"/>
                </a:solidFill>
              </a:rPr>
              <a:t>BEM</a:t>
            </a:r>
            <a:r>
              <a:rPr lang="en-US" sz="1400" dirty="0"/>
              <a:t>). 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BEM</a:t>
            </a:r>
            <a:r>
              <a:rPr lang="en-US" sz="1400" dirty="0"/>
              <a:t> identifies six variables necessary to improve human performance: </a:t>
            </a:r>
            <a:endParaRPr lang="en-US" sz="1200" dirty="0"/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+-------------+-------------+-----------+-------------+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            | Stimulus    | Response  | Consequence |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+-------------+-------------+-----------+-------------+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Environment |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information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resources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incentives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|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+-------------+-------------+-----------+-------------+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Individual  |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knowledge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|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capacity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| </a:t>
            </a:r>
            <a:r>
              <a:rPr lang="en-US" sz="120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motives</a:t>
            </a:r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|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+-------------+-------------+-----------+-------------+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082EA-B1B4-804B-A159-FB39DF658F82}"/>
              </a:ext>
            </a:extLst>
          </p:cNvPr>
          <p:cNvSpPr txBox="1"/>
          <p:nvPr/>
        </p:nvSpPr>
        <p:spPr>
          <a:xfrm>
            <a:off x="8941515" y="2237724"/>
            <a:ext cx="158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BEM Example:</a:t>
            </a:r>
          </a:p>
        </p:txBody>
      </p:sp>
      <p:pic>
        <p:nvPicPr>
          <p:cNvPr id="7" name="Picture 4" descr="Behaviour Engineering Model – Workplace Performance">
            <a:extLst>
              <a:ext uri="{FF2B5EF4-FFF2-40B4-BE49-F238E27FC236}">
                <a16:creationId xmlns:a16="http://schemas.microsoft.com/office/drawing/2014/main" id="{0DE733A7-ACCD-A943-AD28-0CF471BDA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0757" y="2616238"/>
            <a:ext cx="4949581" cy="419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6C1D46-1AE2-7849-A65B-0677FB6B3D65}"/>
              </a:ext>
            </a:extLst>
          </p:cNvPr>
          <p:cNvSpPr txBox="1"/>
          <p:nvPr/>
        </p:nvSpPr>
        <p:spPr>
          <a:xfrm>
            <a:off x="71662" y="584913"/>
            <a:ext cx="58079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psychologist, founder of Performance Engineering </a:t>
            </a:r>
            <a:br>
              <a:rPr lang="en-US" sz="1400" dirty="0"/>
            </a:br>
            <a:r>
              <a:rPr lang="en-US" sz="1400" dirty="0"/>
              <a:t>( a.k.a. </a:t>
            </a:r>
            <a:r>
              <a:rPr lang="en-US" sz="1400" b="1" dirty="0">
                <a:solidFill>
                  <a:srgbClr val="00B050"/>
                </a:solidFill>
              </a:rPr>
              <a:t>Human Performance Technology (HPT)</a:t>
            </a:r>
            <a:r>
              <a:rPr lang="en-US" sz="1400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book </a:t>
            </a:r>
            <a:r>
              <a:rPr lang="en-US" sz="1400" dirty="0">
                <a:solidFill>
                  <a:srgbClr val="0070C0"/>
                </a:solidFill>
              </a:rPr>
              <a:t>"Human Competence: Engineering Worthy Performance"</a:t>
            </a:r>
            <a:r>
              <a:rPr lang="en-US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realized that formal learning programs often only change </a:t>
            </a:r>
            <a:br>
              <a:rPr lang="en-US" sz="1400" dirty="0"/>
            </a:br>
            <a:r>
              <a:rPr lang="en-US" sz="1400" dirty="0"/>
              <a:t>knowledge, not behavior.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worked with the behavioral psychologist </a:t>
            </a:r>
            <a:r>
              <a:rPr lang="en-US" sz="1400" b="1" dirty="0">
                <a:solidFill>
                  <a:srgbClr val="0070C0"/>
                </a:solidFill>
              </a:rPr>
              <a:t>B. F. Skinner at Harvard University</a:t>
            </a:r>
            <a:r>
              <a:rPr lang="en-US" sz="1400" dirty="0"/>
              <a:t> and with </a:t>
            </a:r>
            <a:r>
              <a:rPr lang="en-US" sz="1400" b="1" dirty="0">
                <a:solidFill>
                  <a:srgbClr val="0070C0"/>
                </a:solidFill>
              </a:rPr>
              <a:t>Ogden R. Lindsley in Lindsley's laboratory</a:t>
            </a:r>
            <a:r>
              <a:rPr lang="en-US" sz="1400" dirty="0"/>
              <a:t> at Metropolitan State Hospital in Waltham, Massachusetts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specialized in statistics, testing and measurement.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5"/>
              </a:rPr>
              <a:t>https://en.wikipedia.org/wiki/Thomas_Gilbert_(engineer)</a:t>
            </a:r>
            <a:r>
              <a:rPr lang="en-US" sz="14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CD511-2D7D-6D44-8B29-73ECB5636608}"/>
              </a:ext>
            </a:extLst>
          </p:cNvPr>
          <p:cNvSpPr txBox="1"/>
          <p:nvPr/>
        </p:nvSpPr>
        <p:spPr>
          <a:xfrm>
            <a:off x="71662" y="5322247"/>
            <a:ext cx="3429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Simple Performance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Quality (Accuracy, Class, Novel)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Quantity (Rate, Timeliness, Volume)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Cost (Labor, Material, Management)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476993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392</Words>
  <Application>Microsoft Macintosh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84</cp:revision>
  <dcterms:created xsi:type="dcterms:W3CDTF">2017-08-29T18:32:57Z</dcterms:created>
  <dcterms:modified xsi:type="dcterms:W3CDTF">2021-11-02T22:57:34Z</dcterms:modified>
</cp:coreProperties>
</file>