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95"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D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p:restoredTop sz="92993"/>
  </p:normalViewPr>
  <p:slideViewPr>
    <p:cSldViewPr snapToGrid="0" snapToObjects="1">
      <p:cViewPr varScale="1">
        <p:scale>
          <a:sx n="119" d="100"/>
          <a:sy n="119"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les.no/case-study-the-pursuit-of-flow-part-2/" TargetMode="External"/><Relationship Id="rId2" Type="http://schemas.openxmlformats.org/officeDocument/2006/relationships/hyperlink" Target="https://www.miles.no/case-study-the-pursuit-of-flow-part-1/" TargetMode="Externa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s://kanbanize.com/blog/patrick-steyaert-customer-kanb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8B2B6-9B33-DD41-9FF3-9D23FB9FDC3D}"/>
              </a:ext>
            </a:extLst>
          </p:cNvPr>
          <p:cNvSpPr txBox="1"/>
          <p:nvPr/>
        </p:nvSpPr>
        <p:spPr>
          <a:xfrm>
            <a:off x="0" y="0"/>
            <a:ext cx="6776720" cy="523220"/>
          </a:xfrm>
          <a:prstGeom prst="rect">
            <a:avLst/>
          </a:prstGeom>
          <a:noFill/>
        </p:spPr>
        <p:txBody>
          <a:bodyPr wrap="square" rtlCol="0">
            <a:spAutoFit/>
          </a:bodyPr>
          <a:lstStyle/>
          <a:p>
            <a:r>
              <a:rPr lang="en-US" sz="2800" b="1"/>
              <a:t>CONWIP - Constant Work In Progress</a:t>
            </a:r>
          </a:p>
        </p:txBody>
      </p:sp>
      <p:sp>
        <p:nvSpPr>
          <p:cNvPr id="3" name="TextBox 2">
            <a:extLst>
              <a:ext uri="{FF2B5EF4-FFF2-40B4-BE49-F238E27FC236}">
                <a16:creationId xmlns:a16="http://schemas.microsoft.com/office/drawing/2014/main" id="{C305B992-E251-F14A-803E-3D586DBF77FD}"/>
              </a:ext>
            </a:extLst>
          </p:cNvPr>
          <p:cNvSpPr txBox="1"/>
          <p:nvPr/>
        </p:nvSpPr>
        <p:spPr>
          <a:xfrm>
            <a:off x="182880" y="523220"/>
            <a:ext cx="5913120" cy="954107"/>
          </a:xfrm>
          <a:prstGeom prst="rect">
            <a:avLst/>
          </a:prstGeom>
          <a:noFill/>
        </p:spPr>
        <p:txBody>
          <a:bodyPr wrap="square" rtlCol="0">
            <a:spAutoFit/>
          </a:bodyPr>
          <a:lstStyle/>
          <a:p>
            <a:r>
              <a:rPr lang="en-US"/>
              <a:t>2017 by Thorbjørn Sigberg</a:t>
            </a:r>
          </a:p>
          <a:p>
            <a:pPr marL="285750" indent="-285750">
              <a:buFont typeface="Arial" panose="020B0604020202020204" pitchFamily="34" charset="0"/>
              <a:buChar char="•"/>
            </a:pPr>
            <a:r>
              <a:rPr lang="en-US">
                <a:hlinkClick r:id="rId2"/>
              </a:rPr>
              <a:t>https://www.miles.no/case-study-the-pursuit-of-flow-part-1/</a:t>
            </a:r>
            <a:r>
              <a:rPr lang="en-US"/>
              <a:t> </a:t>
            </a:r>
          </a:p>
          <a:p>
            <a:pPr marL="285750" indent="-285750">
              <a:buFont typeface="Arial" panose="020B0604020202020204" pitchFamily="34" charset="0"/>
              <a:buChar char="•"/>
            </a:pPr>
            <a:r>
              <a:rPr lang="en-US">
                <a:hlinkClick r:id="rId3"/>
              </a:rPr>
              <a:t>https://www.miles.no/case-study-the-pursuit-of-flow-part-2/</a:t>
            </a:r>
            <a:r>
              <a:rPr lang="en-US"/>
              <a:t> </a:t>
            </a:r>
          </a:p>
          <a:p>
            <a:pPr marL="285750" indent="-285750">
              <a:buFont typeface="Arial" panose="020B0604020202020204" pitchFamily="34" charset="0"/>
              <a:buChar char="•"/>
            </a:pPr>
            <a:r>
              <a:rPr lang="en-US">
                <a:hlinkClick r:id="rId4"/>
              </a:rPr>
              <a:t>https://kanbanize.com/blog/patrick-steyaert-customer-kanban/</a:t>
            </a:r>
            <a:r>
              <a:rPr lang="en-US"/>
              <a:t> </a:t>
            </a:r>
          </a:p>
        </p:txBody>
      </p:sp>
      <p:sp>
        <p:nvSpPr>
          <p:cNvPr id="4" name="TextBox 3">
            <a:extLst>
              <a:ext uri="{FF2B5EF4-FFF2-40B4-BE49-F238E27FC236}">
                <a16:creationId xmlns:a16="http://schemas.microsoft.com/office/drawing/2014/main" id="{D45E4C2B-9595-B349-9D1B-B69DBDC70EAB}"/>
              </a:ext>
            </a:extLst>
          </p:cNvPr>
          <p:cNvSpPr txBox="1"/>
          <p:nvPr/>
        </p:nvSpPr>
        <p:spPr>
          <a:xfrm>
            <a:off x="91440" y="1686679"/>
            <a:ext cx="6361123" cy="3323987"/>
          </a:xfrm>
          <a:prstGeom prst="rect">
            <a:avLst/>
          </a:prstGeom>
          <a:noFill/>
        </p:spPr>
        <p:txBody>
          <a:bodyPr wrap="square" rtlCol="0">
            <a:spAutoFit/>
          </a:bodyPr>
          <a:lstStyle/>
          <a:p>
            <a:r>
              <a:rPr lang="en-US"/>
              <a:t>The goal – to improve throughput and quality of the team efforts by limiting </a:t>
            </a:r>
          </a:p>
          <a:p>
            <a:r>
              <a:rPr lang="en-US"/>
              <a:t>the number of tasks on the Kanban board.</a:t>
            </a:r>
          </a:p>
          <a:p>
            <a:endParaRPr lang="en-US"/>
          </a:p>
          <a:p>
            <a:r>
              <a:rPr lang="en-US"/>
              <a:t>First improvement – set smaller WIP (Work In Progress) limits on columns.</a:t>
            </a:r>
          </a:p>
          <a:p>
            <a:r>
              <a:rPr lang="en-US"/>
              <a:t>The new board had up to 40 tasks in the following columns: </a:t>
            </a:r>
          </a:p>
          <a:p>
            <a:pPr lvl="3"/>
            <a:r>
              <a:rPr lang="en-US" b="1">
                <a:solidFill>
                  <a:srgbClr val="00B050"/>
                </a:solidFill>
              </a:rPr>
              <a:t>    Backlog </a:t>
            </a:r>
            <a:r>
              <a:rPr lang="en-US">
                <a:solidFill>
                  <a:srgbClr val="00B050"/>
                </a:solidFill>
              </a:rPr>
              <a:t>(invisible)</a:t>
            </a:r>
            <a:r>
              <a:rPr lang="en-US" b="1">
                <a:solidFill>
                  <a:srgbClr val="00B050"/>
                </a:solidFill>
              </a:rPr>
              <a:t> | Todo(10) | In progress(20) | Acceptance(10) | Done</a:t>
            </a:r>
          </a:p>
          <a:p>
            <a:endParaRPr lang="en-US"/>
          </a:p>
          <a:p>
            <a:r>
              <a:rPr lang="en-US"/>
              <a:t>We reduced 12 (!) different classes of service down to the following four:</a:t>
            </a:r>
          </a:p>
          <a:p>
            <a:r>
              <a:rPr lang="en-US" b="1">
                <a:solidFill>
                  <a:srgbClr val="00B050"/>
                </a:solidFill>
              </a:rPr>
              <a:t>    Normal,  Fixed deadline,  Urgent,  Critical</a:t>
            </a:r>
          </a:p>
          <a:p>
            <a:endParaRPr lang="en-US"/>
          </a:p>
          <a:p>
            <a:pPr marL="285750" indent="-285750">
              <a:buFont typeface="Arial" panose="020B0604020202020204" pitchFamily="34" charset="0"/>
              <a:buChar char="•"/>
            </a:pPr>
            <a:r>
              <a:rPr lang="en-US"/>
              <a:t>New tasks were selected based on priority, capacity and competence</a:t>
            </a:r>
          </a:p>
          <a:p>
            <a:pPr marL="285750" indent="-285750">
              <a:buFont typeface="Arial" panose="020B0604020202020204" pitchFamily="34" charset="0"/>
              <a:buChar char="•"/>
            </a:pPr>
            <a:r>
              <a:rPr lang="en-US"/>
              <a:t>Focus on unblocking and finishing existing tasks before starting new ones</a:t>
            </a:r>
          </a:p>
          <a:p>
            <a:pPr marL="285750" indent="-285750">
              <a:buFont typeface="Arial" panose="020B0604020202020204" pitchFamily="34" charset="0"/>
              <a:buChar char="•"/>
            </a:pPr>
            <a:r>
              <a:rPr lang="en-US"/>
              <a:t>Do not start new task without enough information/resources to complete it</a:t>
            </a:r>
          </a:p>
          <a:p>
            <a:pPr marL="285750" indent="-285750">
              <a:buFont typeface="Arial" panose="020B0604020202020204" pitchFamily="34" charset="0"/>
              <a:buChar char="•"/>
            </a:pPr>
            <a:r>
              <a:rPr lang="en-US"/>
              <a:t>Completed tasks are moved to “Acceptance”. It is not moved to “Done” until the customer accepted it.</a:t>
            </a:r>
          </a:p>
        </p:txBody>
      </p:sp>
      <p:sp>
        <p:nvSpPr>
          <p:cNvPr id="5" name="TextBox 4">
            <a:extLst>
              <a:ext uri="{FF2B5EF4-FFF2-40B4-BE49-F238E27FC236}">
                <a16:creationId xmlns:a16="http://schemas.microsoft.com/office/drawing/2014/main" id="{90761D46-E163-B64E-9758-062E10C8EC42}"/>
              </a:ext>
            </a:extLst>
          </p:cNvPr>
          <p:cNvSpPr txBox="1"/>
          <p:nvPr/>
        </p:nvSpPr>
        <p:spPr>
          <a:xfrm>
            <a:off x="6868160" y="81280"/>
            <a:ext cx="5323840" cy="2031325"/>
          </a:xfrm>
          <a:prstGeom prst="rect">
            <a:avLst/>
          </a:prstGeom>
          <a:noFill/>
        </p:spPr>
        <p:txBody>
          <a:bodyPr wrap="square" rtlCol="0">
            <a:spAutoFit/>
          </a:bodyPr>
          <a:lstStyle/>
          <a:p>
            <a:r>
              <a:rPr lang="en-US" b="1">
                <a:solidFill>
                  <a:srgbClr val="00B050"/>
                </a:solidFill>
              </a:rPr>
              <a:t>“Stop starting and start finishing”</a:t>
            </a:r>
          </a:p>
          <a:p>
            <a:endParaRPr lang="en-US"/>
          </a:p>
          <a:p>
            <a:r>
              <a:rPr lang="en-US" b="1">
                <a:solidFill>
                  <a:srgbClr val="FF0000"/>
                </a:solidFill>
              </a:rPr>
              <a:t>Better approach</a:t>
            </a:r>
            <a:r>
              <a:rPr lang="en-US"/>
              <a:t> - limit the total number of tasks in the Kanban board instead of just limiting tasks per column.</a:t>
            </a:r>
          </a:p>
          <a:p>
            <a:r>
              <a:rPr lang="en-US" b="1">
                <a:solidFill>
                  <a:srgbClr val="00B050"/>
                </a:solidFill>
              </a:rPr>
              <a:t>CONWIP – use "tickets".</a:t>
            </a:r>
          </a:p>
          <a:p>
            <a:r>
              <a:rPr lang="en-US"/>
              <a:t>Each key account manager gets two "Todo tickets" to use on the Kanban board. Once placed on the board, the ticket would then be stuck to the task, until it had travelled all the way to the Done column. Only then would it be released back to the owner. </a:t>
            </a:r>
          </a:p>
        </p:txBody>
      </p:sp>
      <p:pic>
        <p:nvPicPr>
          <p:cNvPr id="6" name="Picture 5">
            <a:extLst>
              <a:ext uri="{FF2B5EF4-FFF2-40B4-BE49-F238E27FC236}">
                <a16:creationId xmlns:a16="http://schemas.microsoft.com/office/drawing/2014/main" id="{360B2C25-4FC5-5C40-809F-D4EAA70B3AA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03436" y="2106089"/>
            <a:ext cx="1617367" cy="1523266"/>
          </a:xfrm>
          <a:prstGeom prst="rect">
            <a:avLst/>
          </a:prstGeom>
        </p:spPr>
      </p:pic>
      <p:sp>
        <p:nvSpPr>
          <p:cNvPr id="7" name="TextBox 6">
            <a:extLst>
              <a:ext uri="{FF2B5EF4-FFF2-40B4-BE49-F238E27FC236}">
                <a16:creationId xmlns:a16="http://schemas.microsoft.com/office/drawing/2014/main" id="{5E405446-42D0-B248-87AE-7ECD6993059A}"/>
              </a:ext>
            </a:extLst>
          </p:cNvPr>
          <p:cNvSpPr txBox="1"/>
          <p:nvPr/>
        </p:nvSpPr>
        <p:spPr>
          <a:xfrm>
            <a:off x="6868160" y="3780514"/>
            <a:ext cx="5323840" cy="2893100"/>
          </a:xfrm>
          <a:prstGeom prst="rect">
            <a:avLst/>
          </a:prstGeom>
          <a:noFill/>
        </p:spPr>
        <p:txBody>
          <a:bodyPr wrap="square" rtlCol="0">
            <a:spAutoFit/>
          </a:bodyPr>
          <a:lstStyle/>
          <a:p>
            <a:r>
              <a:rPr lang="en-US"/>
              <a:t>In addition, each of 7 account managers would get an extra (3</a:t>
            </a:r>
            <a:r>
              <a:rPr lang="en-US" baseline="30000"/>
              <a:t>rd</a:t>
            </a:r>
            <a:r>
              <a:rPr lang="en-US"/>
              <a:t>) ticket for small, urgent tasks. So we had 14-21 tickets on the board. Also bugs/problems would not require a ticket, to ensure priority.</a:t>
            </a:r>
          </a:p>
          <a:p>
            <a:r>
              <a:rPr lang="en-US"/>
              <a:t>For faster rotation of tickets, account managers started to slice their tasks into smaller chunks. They were also more eager to help out with blocked tasks and helping to get customer's acceptance.</a:t>
            </a:r>
          </a:p>
          <a:p>
            <a:endParaRPr lang="en-US"/>
          </a:p>
          <a:p>
            <a:r>
              <a:rPr lang="en-US" b="1">
                <a:solidFill>
                  <a:srgbClr val="00B050"/>
                </a:solidFill>
              </a:rPr>
              <a:t>The effect was dramatic – more done in less time:</a:t>
            </a:r>
          </a:p>
          <a:p>
            <a:pPr marL="285750" indent="-285750">
              <a:buFont typeface="Arial" panose="020B0604020202020204" pitchFamily="34" charset="0"/>
              <a:buChar char="•"/>
            </a:pPr>
            <a:r>
              <a:rPr lang="en-US"/>
              <a:t>cycle time reduced from 10 to 4 days</a:t>
            </a:r>
          </a:p>
          <a:p>
            <a:pPr marL="285750" indent="-285750">
              <a:buFont typeface="Arial" panose="020B0604020202020204" pitchFamily="34" charset="0"/>
              <a:buChar char="•"/>
            </a:pPr>
            <a:r>
              <a:rPr lang="en-US"/>
              <a:t>lead time reduced from 4 weeks to 1 week</a:t>
            </a:r>
          </a:p>
          <a:p>
            <a:pPr marL="285750" indent="-285750">
              <a:buFont typeface="Arial" panose="020B0604020202020204" pitchFamily="34" charset="0"/>
              <a:buChar char="•"/>
            </a:pPr>
            <a:r>
              <a:rPr lang="en-US"/>
              <a:t>much less stress, less tasks in progress at any given time</a:t>
            </a:r>
          </a:p>
        </p:txBody>
      </p:sp>
    </p:spTree>
    <p:extLst>
      <p:ext uri="{BB962C8B-B14F-4D97-AF65-F5344CB8AC3E}">
        <p14:creationId xmlns:p14="http://schemas.microsoft.com/office/powerpoint/2010/main" val="36208449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404</Words>
  <Application>Microsoft Macintosh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146</cp:revision>
  <cp:lastPrinted>2021-12-06T22:50:08Z</cp:lastPrinted>
  <dcterms:modified xsi:type="dcterms:W3CDTF">2022-03-26T14:58:41Z</dcterms:modified>
</cp:coreProperties>
</file>