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8" r:id="rId3"/>
    <p:sldId id="265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7"/>
    <p:restoredTop sz="94643"/>
  </p:normalViewPr>
  <p:slideViewPr>
    <p:cSldViewPr snapToGrid="0" snapToObjects="1">
      <p:cViewPr varScale="1">
        <p:scale>
          <a:sx n="63" d="100"/>
          <a:sy n="63" d="100"/>
        </p:scale>
        <p:origin x="208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-publishingschool.com/self-publishing-on-amazon/" TargetMode="External"/><Relationship Id="rId2" Type="http://schemas.openxmlformats.org/officeDocument/2006/relationships/hyperlink" Target="https://www.amazon.com/90-Minute-Book-Dean-Jackson/dp/149429423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hyperlink" Target="https://bookschool.scribemedia.com/how-to-publish-a-book-cours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ckermax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ookschool.scribemedia.com/how-to-publish-a-book-course/" TargetMode="External"/><Relationship Id="rId4" Type="http://schemas.openxmlformats.org/officeDocument/2006/relationships/hyperlink" Target="https://en.wikipedia.org/wiki/Tucker_Ma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-publishingschool.com/self-publishing-on-amazon/" TargetMode="External"/><Relationship Id="rId2" Type="http://schemas.openxmlformats.org/officeDocument/2006/relationships/hyperlink" Target="https://kdp.amazon.com/en_US/help/topic/G20214540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dp.amazon.com/en_US/help/topic/G202145400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mazonpublishinghub.com/" TargetMode="External"/><Relationship Id="rId2" Type="http://schemas.openxmlformats.org/officeDocument/2006/relationships/hyperlink" Target="https://kdp.amazon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upwor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0B99-7643-FD9C-875A-343CC816592D}"/>
              </a:ext>
            </a:extLst>
          </p:cNvPr>
          <p:cNvSpPr txBox="1"/>
          <p:nvPr/>
        </p:nvSpPr>
        <p:spPr>
          <a:xfrm>
            <a:off x="2760846" y="1934678"/>
            <a:ext cx="5882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/>
              <a:t>How to write </a:t>
            </a:r>
            <a:br>
              <a:rPr lang="en-US" sz="4400" b="1"/>
            </a:br>
            <a:r>
              <a:rPr lang="en-US" sz="4400" b="1"/>
              <a:t>and Self-publish a Book</a:t>
            </a:r>
          </a:p>
        </p:txBody>
      </p:sp>
    </p:spTree>
    <p:extLst>
      <p:ext uri="{BB962C8B-B14F-4D97-AF65-F5344CB8AC3E}">
        <p14:creationId xmlns:p14="http://schemas.microsoft.com/office/powerpoint/2010/main" val="75183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852E92-FC6A-E8EE-D536-236E2E1E40AF}"/>
              </a:ext>
            </a:extLst>
          </p:cNvPr>
          <p:cNvSpPr txBox="1"/>
          <p:nvPr/>
        </p:nvSpPr>
        <p:spPr>
          <a:xfrm>
            <a:off x="189186" y="78986"/>
            <a:ext cx="4309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Publish a book in 1 day with </a:t>
            </a:r>
            <a:r>
              <a:rPr lang="en-US" sz="2800" dirty="0" err="1"/>
              <a:t>ChatGPT</a:t>
            </a:r>
            <a:r>
              <a:rPr lang="en-US" sz="2800" dirty="0"/>
              <a:t> and Amazon Kindle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A3C9A-225C-3F94-83F3-768397EC42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8764" y="318389"/>
            <a:ext cx="6665584" cy="5745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A0C1DF-6559-137A-F473-E91EBFC100D6}"/>
              </a:ext>
            </a:extLst>
          </p:cNvPr>
          <p:cNvSpPr txBox="1"/>
          <p:nvPr/>
        </p:nvSpPr>
        <p:spPr>
          <a:xfrm>
            <a:off x="367862" y="1828800"/>
            <a:ext cx="4414345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 March 2023 Ken McCarthy has published 3 books using </a:t>
            </a:r>
            <a:r>
              <a:rPr lang="en-US" sz="1400" dirty="0" err="1"/>
              <a:t>ChatGPT</a:t>
            </a:r>
            <a:r>
              <a:rPr lang="en-US" sz="1400" dirty="0"/>
              <a:t>. </a:t>
            </a:r>
          </a:p>
          <a:p>
            <a:endParaRPr lang="en-US" sz="1400" dirty="0"/>
          </a:p>
          <a:p>
            <a:r>
              <a:rPr lang="en-US" sz="1400" dirty="0"/>
              <a:t>For one of them it took him just 12 hours from start to uploading to Kindle.</a:t>
            </a:r>
          </a:p>
          <a:p>
            <a:endParaRPr lang="en-US" sz="1400" dirty="0"/>
          </a:p>
          <a:p>
            <a:r>
              <a:rPr lang="en-US" sz="1400" dirty="0"/>
              <a:t>First you ask </a:t>
            </a:r>
            <a:r>
              <a:rPr lang="en-US" sz="1400" dirty="0" err="1"/>
              <a:t>ChatGPT</a:t>
            </a:r>
            <a:r>
              <a:rPr lang="en-US" sz="1400" dirty="0"/>
              <a:t> about the topics, create table of contents. </a:t>
            </a:r>
          </a:p>
          <a:p>
            <a:endParaRPr lang="en-US" sz="1400" dirty="0"/>
          </a:p>
          <a:p>
            <a:r>
              <a:rPr lang="en-US" sz="1400" dirty="0"/>
              <a:t>Then for each chapter you ask for a list of subtopics.</a:t>
            </a:r>
          </a:p>
          <a:p>
            <a:endParaRPr lang="en-US" sz="1400" dirty="0"/>
          </a:p>
          <a:p>
            <a:r>
              <a:rPr lang="en-US" sz="1400" dirty="0"/>
              <a:t>Then for each of subtopics you ask </a:t>
            </a:r>
            <a:r>
              <a:rPr lang="en-US" sz="1400" dirty="0" err="1"/>
              <a:t>ChatGPT</a:t>
            </a:r>
            <a:r>
              <a:rPr lang="en-US" sz="1400" dirty="0"/>
              <a:t> to write text.</a:t>
            </a:r>
          </a:p>
          <a:p>
            <a:endParaRPr lang="en-US" sz="1400" dirty="0"/>
          </a:p>
          <a:p>
            <a:r>
              <a:rPr lang="en-US" sz="1400" dirty="0"/>
              <a:t>Finally you combine all pieces together.</a:t>
            </a:r>
          </a:p>
        </p:txBody>
      </p:sp>
    </p:spTree>
    <p:extLst>
      <p:ext uri="{BB962C8B-B14F-4D97-AF65-F5344CB8AC3E}">
        <p14:creationId xmlns:p14="http://schemas.microsoft.com/office/powerpoint/2010/main" val="273943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0B99-7643-FD9C-875A-343CC816592D}"/>
              </a:ext>
            </a:extLst>
          </p:cNvPr>
          <p:cNvSpPr txBox="1"/>
          <p:nvPr/>
        </p:nvSpPr>
        <p:spPr>
          <a:xfrm>
            <a:off x="352485" y="1098575"/>
            <a:ext cx="6140912" cy="5047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Nowadays you can write a book in MS Word, </a:t>
            </a:r>
          </a:p>
          <a:p>
            <a:r>
              <a:rPr lang="en-US" sz="1400" dirty="0"/>
              <a:t>and submit to Amazon.</a:t>
            </a:r>
          </a:p>
          <a:p>
            <a:r>
              <a:rPr lang="en-US" sz="1400" dirty="0"/>
              <a:t>You can choose whether you want to make the book strictly electronic (Kindle), </a:t>
            </a:r>
          </a:p>
          <a:p>
            <a:r>
              <a:rPr lang="en-US" sz="1400" dirty="0"/>
              <a:t>or a paper book (POD = Print-on-Demand).</a:t>
            </a:r>
          </a:p>
          <a:p>
            <a:endParaRPr lang="en-US" sz="1400" dirty="0"/>
          </a:p>
          <a:p>
            <a:r>
              <a:rPr lang="en-US" sz="1400" dirty="0"/>
              <a:t>.. POD = Print On Demand</a:t>
            </a:r>
            <a:br>
              <a:rPr lang="en-US" sz="1400" dirty="0"/>
            </a:br>
            <a:r>
              <a:rPr lang="en-US" sz="1400" dirty="0"/>
              <a:t>.. KDP = Kindle Direct Publishing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This process is so much simpler than in the old days</a:t>
            </a:r>
          </a:p>
          <a:p>
            <a:r>
              <a:rPr lang="en-US" sz="1400" dirty="0"/>
              <a:t>when you had to go through a publishing company.</a:t>
            </a:r>
          </a:p>
          <a:p>
            <a:endParaRPr lang="en-US" sz="1400" dirty="0"/>
          </a:p>
          <a:p>
            <a:r>
              <a:rPr lang="en-US" sz="1400" dirty="0"/>
              <a:t>Thirty years ago, the word "publishing" have meant </a:t>
            </a:r>
          </a:p>
          <a:p>
            <a:r>
              <a:rPr lang="en-US" sz="1400" dirty="0"/>
              <a:t>producing a minimum of 20-30 thousand copies of the book, </a:t>
            </a:r>
          </a:p>
          <a:p>
            <a:r>
              <a:rPr lang="en-US" sz="1400" dirty="0"/>
              <a:t>and then delivering these books to thousands of </a:t>
            </a:r>
          </a:p>
          <a:p>
            <a:r>
              <a:rPr lang="en-US" sz="1400" dirty="0"/>
              <a:t>bookstores  across the country.</a:t>
            </a:r>
          </a:p>
          <a:p>
            <a:endParaRPr lang="en-US" sz="1400" dirty="0"/>
          </a:p>
          <a:p>
            <a:r>
              <a:rPr lang="en-US" sz="1400" dirty="0"/>
              <a:t>Nowadays you can still use the services of publishing companies. </a:t>
            </a:r>
          </a:p>
          <a:p>
            <a:r>
              <a:rPr lang="en-US" sz="1400" dirty="0"/>
              <a:t>These companies have professional editors and designers.</a:t>
            </a:r>
          </a:p>
          <a:p>
            <a:r>
              <a:rPr lang="en-US" sz="1400" dirty="0"/>
              <a:t>They can do all technical work around producing and marketing the book.</a:t>
            </a:r>
          </a:p>
          <a:p>
            <a:endParaRPr lang="en-US" sz="1400" dirty="0"/>
          </a:p>
          <a:p>
            <a:r>
              <a:rPr lang="en-US" sz="1400" dirty="0"/>
              <a:t>Publishing companies make most of their money from book sales.</a:t>
            </a:r>
          </a:p>
          <a:p>
            <a:r>
              <a:rPr lang="en-US" sz="1400" dirty="0"/>
              <a:t>Some publishing companies will do all the work for free.</a:t>
            </a:r>
          </a:p>
          <a:p>
            <a:r>
              <a:rPr lang="en-US" sz="1400" dirty="0"/>
              <a:t>Other companies may ask for thousands of dollars up-front.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219BC-9EFB-8841-0BF7-8523D33EB96F}"/>
              </a:ext>
            </a:extLst>
          </p:cNvPr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Do you need a publisher?</a:t>
            </a:r>
          </a:p>
        </p:txBody>
      </p:sp>
      <p:pic>
        <p:nvPicPr>
          <p:cNvPr id="5124" name="Picture 4" descr="Print on demand has completely changed the way we think about books&quot; -  YouTube">
            <a:extLst>
              <a:ext uri="{FF2B5EF4-FFF2-40B4-BE49-F238E27FC236}">
                <a16:creationId xmlns:a16="http://schemas.microsoft.com/office/drawing/2014/main" id="{6CF3C95B-0D43-6903-FA2A-4DF3D748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9561" y="523220"/>
            <a:ext cx="4409954" cy="24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B1643-F65D-BAA3-289F-DD071029009A}"/>
              </a:ext>
            </a:extLst>
          </p:cNvPr>
          <p:cNvSpPr txBox="1"/>
          <p:nvPr/>
        </p:nvSpPr>
        <p:spPr>
          <a:xfrm>
            <a:off x="8171728" y="3003819"/>
            <a:ext cx="3148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POD: Books are printed "on-demand"</a:t>
            </a:r>
          </a:p>
          <a:p>
            <a:r>
              <a:rPr lang="en-US" sz="1400"/>
              <a:t>when they are ordered on the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BEE4-6F4C-3B9F-FE70-DC3F98821D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1435" y="4070808"/>
            <a:ext cx="2628900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E98C8-4DB5-3A23-ACE7-FB92BC91FDE5}"/>
              </a:ext>
            </a:extLst>
          </p:cNvPr>
          <p:cNvSpPr txBox="1"/>
          <p:nvPr/>
        </p:nvSpPr>
        <p:spPr>
          <a:xfrm>
            <a:off x="8759505" y="6027003"/>
            <a:ext cx="197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KDP: electronic books</a:t>
            </a:r>
          </a:p>
        </p:txBody>
      </p:sp>
    </p:spTree>
    <p:extLst>
      <p:ext uri="{BB962C8B-B14F-4D97-AF65-F5344CB8AC3E}">
        <p14:creationId xmlns:p14="http://schemas.microsoft.com/office/powerpoint/2010/main" val="293748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0B99-7643-FD9C-875A-343CC816592D}"/>
              </a:ext>
            </a:extLst>
          </p:cNvPr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write a book "in 90 minutes"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D0895-0E7A-AD6E-C5EE-40342750BAD4}"/>
              </a:ext>
            </a:extLst>
          </p:cNvPr>
          <p:cNvSpPr txBox="1"/>
          <p:nvPr/>
        </p:nvSpPr>
        <p:spPr>
          <a:xfrm>
            <a:off x="648711" y="1213710"/>
            <a:ext cx="8194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.. The 90-Minute Book - by Dean Jackson</a:t>
            </a:r>
          </a:p>
          <a:p>
            <a:r>
              <a:rPr lang="en-US"/>
              <a:t>    .. </a:t>
            </a:r>
            <a:r>
              <a:rPr lang="en-US">
                <a:hlinkClick r:id="rId2"/>
              </a:rPr>
              <a:t>https://www.amazon.com/90-Minute-Book-Dean-Jackson/dp/1494294230</a:t>
            </a:r>
            <a:endParaRPr lang="en-US"/>
          </a:p>
          <a:p>
            <a:endParaRPr lang="en-US"/>
          </a:p>
          <a:p>
            <a:r>
              <a:rPr lang="en-US"/>
              <a:t>Main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 topic, select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make 1-page plan for interview (questions) - 30 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conduct the interview, make audio recording (1 hr)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transcribe audio into text </a:t>
            </a:r>
            <a:br>
              <a:rPr lang="en-US"/>
            </a:br>
            <a:r>
              <a:rPr lang="en-US"/>
              <a:t>(just google for transcribe interview – there are many options, prices from 0 to $1.50/page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edit text into a book - find editor at </a:t>
            </a:r>
            <a:r>
              <a:rPr lang="en-US" b="1">
                <a:solidFill>
                  <a:srgbClr val="00B050"/>
                </a:solidFill>
              </a:rPr>
              <a:t>upwork.com</a:t>
            </a:r>
            <a:r>
              <a:rPr lang="en-US"/>
              <a:t> ($100)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self-publish on amazon:</a:t>
            </a:r>
            <a:br>
              <a:rPr lang="en-US"/>
            </a:br>
            <a:r>
              <a:rPr lang="en-US"/>
              <a:t>.. POD = Print On Demand</a:t>
            </a:r>
            <a:br>
              <a:rPr lang="en-US"/>
            </a:br>
            <a:r>
              <a:rPr lang="en-US"/>
              <a:t>.. KDP = Kindle Direct Publishing</a:t>
            </a:r>
          </a:p>
          <a:p>
            <a:endParaRPr lang="en-US"/>
          </a:p>
          <a:p>
            <a:r>
              <a:rPr lang="en-US"/>
              <a:t>Good reviews - </a:t>
            </a:r>
            <a:r>
              <a:rPr lang="en-US">
                <a:hlinkClick r:id="rId3"/>
              </a:rPr>
              <a:t>https://self-publishingschool.com/self-publishing-on-amazon/</a:t>
            </a:r>
            <a:r>
              <a:rPr lang="en-US"/>
              <a:t> </a:t>
            </a:r>
          </a:p>
          <a:p>
            <a:r>
              <a:rPr lang="en-US"/>
              <a:t>A course - </a:t>
            </a:r>
            <a:r>
              <a:rPr lang="en-US">
                <a:hlinkClick r:id="rId4"/>
              </a:rPr>
              <a:t>https://bookschool.scribemedia.com/how-to-publish-a-book-course/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9882B8-A81E-1313-C916-C2B4FA0EE71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8360" y="357854"/>
            <a:ext cx="1607526" cy="1916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87DC2-0624-E168-D6F6-056F1981404E}"/>
              </a:ext>
            </a:extLst>
          </p:cNvPr>
          <p:cNvSpPr txBox="1"/>
          <p:nvPr/>
        </p:nvSpPr>
        <p:spPr>
          <a:xfrm>
            <a:off x="9624646" y="2274277"/>
            <a:ext cx="2414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Dean Jackson</a:t>
            </a:r>
          </a:p>
          <a:p>
            <a:pPr algn="ctr"/>
            <a:r>
              <a:rPr lang="en-US"/>
              <a:t>Helping Entrepreneurs &amp; Realtors Make More Money</a:t>
            </a:r>
          </a:p>
        </p:txBody>
      </p:sp>
    </p:spTree>
    <p:extLst>
      <p:ext uri="{BB962C8B-B14F-4D97-AF65-F5344CB8AC3E}">
        <p14:creationId xmlns:p14="http://schemas.microsoft.com/office/powerpoint/2010/main" val="326550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0B99-7643-FD9C-875A-343CC816592D}"/>
              </a:ext>
            </a:extLst>
          </p:cNvPr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write a book "in two weeks"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D0895-0E7A-AD6E-C5EE-40342750BAD4}"/>
              </a:ext>
            </a:extLst>
          </p:cNvPr>
          <p:cNvSpPr txBox="1"/>
          <p:nvPr/>
        </p:nvSpPr>
        <p:spPr>
          <a:xfrm>
            <a:off x="152400" y="808596"/>
            <a:ext cx="4235805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To Write A Book On Anything In 14 Days or Less… GUARANTEED!!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A Professional’s Guide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The complete, no-holds-barred Success System for getting your marketable book written faster than you ever thought possible and succeeding as a published author!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Steve Manning 905-686-4891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e-mail: </a:t>
            </a:r>
            <a:r>
              <a:rPr lang="en-US" dirty="0" err="1"/>
              <a:t>Steve@WriteABookNow.com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ISBN 0-9692613-1-4 Retail price: $399.95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87DC2-0624-E168-D6F6-056F1981404E}"/>
              </a:ext>
            </a:extLst>
          </p:cNvPr>
          <p:cNvSpPr txBox="1"/>
          <p:nvPr/>
        </p:nvSpPr>
        <p:spPr>
          <a:xfrm>
            <a:off x="9150671" y="3093710"/>
            <a:ext cx="241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Steve Manning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1A0ED-C83A-091A-0389-F19229A151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0671" y="261610"/>
            <a:ext cx="2374900" cy="283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75936-C5CD-5492-3140-D137658CA821}"/>
              </a:ext>
            </a:extLst>
          </p:cNvPr>
          <p:cNvSpPr txBox="1"/>
          <p:nvPr/>
        </p:nvSpPr>
        <p:spPr>
          <a:xfrm>
            <a:off x="5359078" y="2372810"/>
            <a:ext cx="350713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 several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a list of chapters (n=10)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a list of sub-chapters (m=7) – thus you have n*m "buckets"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Fill buckets with content (3/4-page text per bucket) – no editing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Edit buckets in reverse order (from the end of the book)</a:t>
            </a:r>
          </a:p>
        </p:txBody>
      </p:sp>
    </p:spTree>
    <p:extLst>
      <p:ext uri="{BB962C8B-B14F-4D97-AF65-F5344CB8AC3E}">
        <p14:creationId xmlns:p14="http://schemas.microsoft.com/office/powerpoint/2010/main" val="295545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0B99-7643-FD9C-875A-343CC816592D}"/>
              </a:ext>
            </a:extLst>
          </p:cNvPr>
          <p:cNvSpPr txBox="1"/>
          <p:nvPr/>
        </p:nvSpPr>
        <p:spPr>
          <a:xfrm>
            <a:off x="0" y="0"/>
            <a:ext cx="466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Course on Publishing a Book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7B848E-FAC0-1D6C-7CBB-CBAD3F0582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6220" y="216878"/>
            <a:ext cx="2133600" cy="2705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7DD5ED-F571-D662-80D5-905ABEC167AE}"/>
              </a:ext>
            </a:extLst>
          </p:cNvPr>
          <p:cNvSpPr txBox="1"/>
          <p:nvPr/>
        </p:nvSpPr>
        <p:spPr>
          <a:xfrm>
            <a:off x="9201873" y="3059668"/>
            <a:ext cx="2822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Tucker Max</a:t>
            </a:r>
          </a:p>
          <a:p>
            <a:pPr algn="ctr"/>
            <a:endParaRPr lang="en-US" sz="1200"/>
          </a:p>
          <a:p>
            <a:pPr algn="ctr"/>
            <a:r>
              <a:rPr lang="en-US" sz="1200">
                <a:hlinkClick r:id="rId3"/>
              </a:rPr>
              <a:t>https://www.tuckermax.com</a:t>
            </a:r>
            <a:endParaRPr lang="en-US" sz="1200"/>
          </a:p>
          <a:p>
            <a:pPr algn="ctr"/>
            <a:r>
              <a:rPr lang="en-US" sz="1200">
                <a:hlinkClick r:id="rId4"/>
              </a:rPr>
              <a:t>https://en.wikipedia.org/wiki/Tucker_Max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F6EEC-F6CB-70EA-A463-2E6ED898ABF5}"/>
              </a:ext>
            </a:extLst>
          </p:cNvPr>
          <p:cNvSpPr txBox="1"/>
          <p:nvPr/>
        </p:nvSpPr>
        <p:spPr>
          <a:xfrm>
            <a:off x="167832" y="923097"/>
            <a:ext cx="819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course on publishing:</a:t>
            </a:r>
            <a:br>
              <a:rPr lang="en-US"/>
            </a:br>
            <a:r>
              <a:rPr lang="en-US"/>
              <a:t>.. </a:t>
            </a:r>
            <a:r>
              <a:rPr lang="en-US">
                <a:hlinkClick r:id="rId5"/>
              </a:rPr>
              <a:t>https://bookschool.scribemedia.com/how-to-publish-a-book-course/</a:t>
            </a:r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716B5-6D94-5707-48C9-FDD05EF8E98A}"/>
              </a:ext>
            </a:extLst>
          </p:cNvPr>
          <p:cNvSpPr txBox="1"/>
          <p:nvPr/>
        </p:nvSpPr>
        <p:spPr>
          <a:xfrm>
            <a:off x="3736165" y="2061903"/>
            <a:ext cx="3949426" cy="4431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Publishing Course Lessons</a:t>
            </a:r>
          </a:p>
          <a:p>
            <a:endParaRPr lang="en-US" sz="1400"/>
          </a:p>
          <a:p>
            <a:r>
              <a:rPr lang="en-US" b="1">
                <a:solidFill>
                  <a:srgbClr val="FF0000"/>
                </a:solidFill>
              </a:rPr>
              <a:t>Prepare Your Manuscript</a:t>
            </a:r>
          </a:p>
          <a:p>
            <a:r>
              <a:rPr lang="en-US" sz="1400"/>
              <a:t>1. Pick Your Book Title</a:t>
            </a:r>
          </a:p>
          <a:p>
            <a:r>
              <a:rPr lang="en-US" sz="1400"/>
              <a:t>2. Write Your Book Dedication</a:t>
            </a:r>
          </a:p>
          <a:p>
            <a:r>
              <a:rPr lang="en-US" sz="1400"/>
              <a:t>3. Write Your Book Acknowledgements</a:t>
            </a:r>
          </a:p>
          <a:p>
            <a:r>
              <a:rPr lang="en-US" sz="1400"/>
              <a:t>4. Copyediting and Proofreading Your Manuscript</a:t>
            </a:r>
          </a:p>
          <a:p>
            <a:r>
              <a:rPr lang="en-US" sz="1400"/>
              <a:t>5. Write Your Book Description</a:t>
            </a:r>
          </a:p>
          <a:p>
            <a:r>
              <a:rPr lang="en-US" sz="1400"/>
              <a:t>6. Write Your Author Bio</a:t>
            </a:r>
          </a:p>
          <a:p>
            <a:endParaRPr lang="en-US" sz="1400"/>
          </a:p>
          <a:p>
            <a:r>
              <a:rPr lang="en-US" b="1">
                <a:solidFill>
                  <a:srgbClr val="FF0000"/>
                </a:solidFill>
              </a:rPr>
              <a:t>Design Your Book</a:t>
            </a:r>
          </a:p>
          <a:p>
            <a:r>
              <a:rPr lang="en-US" sz="1400"/>
              <a:t>7. Get a Great Author Photo</a:t>
            </a:r>
          </a:p>
          <a:p>
            <a:r>
              <a:rPr lang="en-US" sz="1400"/>
              <a:t>8. Get Blurbs For Your Book</a:t>
            </a:r>
          </a:p>
          <a:p>
            <a:r>
              <a:rPr lang="en-US" sz="1400"/>
              <a:t>9. How to Get a Great Book Cover</a:t>
            </a:r>
          </a:p>
          <a:p>
            <a:r>
              <a:rPr lang="en-US" sz="1400"/>
              <a:t>10. Design Your Book Layout</a:t>
            </a:r>
          </a:p>
          <a:p>
            <a:endParaRPr lang="en-US" sz="1400"/>
          </a:p>
          <a:p>
            <a:r>
              <a:rPr lang="en-US" b="1">
                <a:solidFill>
                  <a:srgbClr val="FF0000"/>
                </a:solidFill>
              </a:rPr>
              <a:t>Publish Your Book</a:t>
            </a:r>
          </a:p>
          <a:p>
            <a:r>
              <a:rPr lang="en-US" sz="1400"/>
              <a:t>11. How to Pick the Right Publishing Option</a:t>
            </a:r>
          </a:p>
          <a:p>
            <a:r>
              <a:rPr lang="en-US" sz="1400"/>
              <a:t>12. What to Charge For Your Book</a:t>
            </a:r>
          </a:p>
        </p:txBody>
      </p:sp>
    </p:spTree>
    <p:extLst>
      <p:ext uri="{BB962C8B-B14F-4D97-AF65-F5344CB8AC3E}">
        <p14:creationId xmlns:p14="http://schemas.microsoft.com/office/powerpoint/2010/main" val="13696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D0B99-7643-FD9C-875A-343CC816592D}"/>
              </a:ext>
            </a:extLst>
          </p:cNvPr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How to self-publish "the same day"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D0895-0E7A-AD6E-C5EE-40342750BAD4}"/>
              </a:ext>
            </a:extLst>
          </p:cNvPr>
          <p:cNvSpPr txBox="1"/>
          <p:nvPr/>
        </p:nvSpPr>
        <p:spPr>
          <a:xfrm>
            <a:off x="1782614" y="797327"/>
            <a:ext cx="661425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There are detailed instructions on formatting your book: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https://kdp.amazon.com/en_US/help/topic/G202145400</a:t>
            </a:r>
            <a:endParaRPr lang="en-US" sz="1400"/>
          </a:p>
          <a:p>
            <a:endParaRPr lang="en-US" sz="1400"/>
          </a:p>
          <a:p>
            <a:r>
              <a:rPr lang="en-US" sz="1400"/>
              <a:t>Once you have your book as files (text and cover), you can submit it to Amazon Kindle</a:t>
            </a:r>
          </a:p>
          <a:p>
            <a:r>
              <a:rPr lang="en-US" sz="1400"/>
              <a:t>following these steps: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https://self-publishingschool.com/self-publishing-on-amazon/</a:t>
            </a:r>
            <a:r>
              <a:rPr lang="en-US" sz="1400"/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F51E9-9D57-8F45-FEEB-8B014134FC7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3246" y="222572"/>
            <a:ext cx="1600200" cy="175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187945-4518-2EF7-E291-0C7D9F662BB3}"/>
              </a:ext>
            </a:extLst>
          </p:cNvPr>
          <p:cNvSpPr txBox="1"/>
          <p:nvPr/>
        </p:nvSpPr>
        <p:spPr>
          <a:xfrm>
            <a:off x="9706819" y="1993739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Scott Allan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17B0D-4A7E-90E9-39E8-6C18F2993FBF}"/>
              </a:ext>
            </a:extLst>
          </p:cNvPr>
          <p:cNvSpPr txBox="1"/>
          <p:nvPr/>
        </p:nvSpPr>
        <p:spPr>
          <a:xfrm>
            <a:off x="2459883" y="2584783"/>
            <a:ext cx="5028937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 1. Create an Amazon Kindle Direct Publishing (KDP) Account</a:t>
            </a:r>
          </a:p>
          <a:p>
            <a:r>
              <a:rPr lang="en-US" sz="1400"/>
              <a:t>Step 2. Add a new Kindle ebook (a “new title”)</a:t>
            </a:r>
          </a:p>
          <a:p>
            <a:r>
              <a:rPr lang="en-US" sz="1400"/>
              <a:t>Step 3. Set Your Primary Language</a:t>
            </a:r>
          </a:p>
          <a:p>
            <a:r>
              <a:rPr lang="en-US" sz="1400"/>
              <a:t>Step 4. Enter your book title and subtitle</a:t>
            </a:r>
          </a:p>
          <a:p>
            <a:r>
              <a:rPr lang="en-US" sz="1400"/>
              <a:t>Step 5. Enter the Author name</a:t>
            </a:r>
          </a:p>
          <a:p>
            <a:r>
              <a:rPr lang="en-US" sz="1400"/>
              <a:t>Step 6. Enter your book description</a:t>
            </a:r>
          </a:p>
          <a:p>
            <a:r>
              <a:rPr lang="en-US" sz="1400"/>
              <a:t>Step 7. Verify your publishing rights</a:t>
            </a:r>
          </a:p>
          <a:p>
            <a:r>
              <a:rPr lang="en-US" sz="1400"/>
              <a:t>Step 8. Choose your keywords</a:t>
            </a:r>
          </a:p>
          <a:p>
            <a:r>
              <a:rPr lang="en-US" sz="1400"/>
              <a:t>Step 9. Choose two categories for your book</a:t>
            </a:r>
          </a:p>
          <a:p>
            <a:r>
              <a:rPr lang="en-US" sz="1400"/>
              <a:t>Step 10. Choose the right age range (if this applies)</a:t>
            </a:r>
          </a:p>
          <a:p>
            <a:r>
              <a:rPr lang="en-US" sz="1400"/>
              <a:t>Step 11. Choose your book release option</a:t>
            </a:r>
          </a:p>
          <a:p>
            <a:r>
              <a:rPr lang="en-US" sz="1400"/>
              <a:t>Step 12. Select DRM rights</a:t>
            </a:r>
          </a:p>
          <a:p>
            <a:r>
              <a:rPr lang="en-US" sz="1400"/>
              <a:t>Step 13. Upload your book</a:t>
            </a:r>
          </a:p>
          <a:p>
            <a:r>
              <a:rPr lang="en-US" sz="1400"/>
              <a:t>Step 14. Upload your book cover</a:t>
            </a:r>
          </a:p>
          <a:p>
            <a:r>
              <a:rPr lang="en-US" sz="1400"/>
              <a:t>Step 15. Preview your book</a:t>
            </a:r>
          </a:p>
          <a:p>
            <a:r>
              <a:rPr lang="en-US" sz="1400"/>
              <a:t>Step 16. ISBN and Publisher (optional)</a:t>
            </a:r>
          </a:p>
          <a:p>
            <a:r>
              <a:rPr lang="en-US" sz="1400"/>
              <a:t>Step 17: Upload your book when you are ready</a:t>
            </a:r>
          </a:p>
        </p:txBody>
      </p:sp>
    </p:spTree>
    <p:extLst>
      <p:ext uri="{BB962C8B-B14F-4D97-AF65-F5344CB8AC3E}">
        <p14:creationId xmlns:p14="http://schemas.microsoft.com/office/powerpoint/2010/main" val="192528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A79E3-2521-6A08-CAC8-7C590F821196}"/>
              </a:ext>
            </a:extLst>
          </p:cNvPr>
          <p:cNvSpPr txBox="1"/>
          <p:nvPr/>
        </p:nvSpPr>
        <p:spPr>
          <a:xfrm>
            <a:off x="0" y="0"/>
            <a:ext cx="466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Formatting your 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8C136-C25D-36B1-7464-28610958518C}"/>
              </a:ext>
            </a:extLst>
          </p:cNvPr>
          <p:cNvSpPr txBox="1"/>
          <p:nvPr/>
        </p:nvSpPr>
        <p:spPr>
          <a:xfrm>
            <a:off x="210275" y="2056686"/>
            <a:ext cx="3308430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Book Text - in MS Word:</a:t>
            </a:r>
          </a:p>
          <a:p>
            <a:r>
              <a:rPr lang="en-US" sz="1400"/>
              <a:t>Set paper size to 8.5" x 5.5"</a:t>
            </a:r>
          </a:p>
          <a:p>
            <a:r>
              <a:rPr lang="en-US" sz="1400"/>
              <a:t>Layout Margins: 0.5"</a:t>
            </a:r>
          </a:p>
          <a:p>
            <a:r>
              <a:rPr lang="en-US" sz="1400"/>
              <a:t>Font: Times</a:t>
            </a:r>
          </a:p>
          <a:p>
            <a:r>
              <a:rPr lang="en-US" sz="1400"/>
              <a:t>Font size: 11 (small - 10, in tables - 9)</a:t>
            </a:r>
          </a:p>
          <a:p>
            <a:r>
              <a:rPr lang="en-US" sz="1400"/>
              <a:t>Bold Titles: 11", 16", 20"</a:t>
            </a:r>
          </a:p>
          <a:p>
            <a:r>
              <a:rPr lang="en-US" sz="1400"/>
              <a:t>Page numbers – bottom</a:t>
            </a:r>
          </a:p>
          <a:p>
            <a:r>
              <a:rPr lang="en-US" sz="1400"/>
              <a:t>Note: printing is done 4 pages at a time. </a:t>
            </a:r>
          </a:p>
          <a:p>
            <a:r>
              <a:rPr lang="en-US" sz="1400"/>
              <a:t>Last page should be blank.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1542D-E107-35F3-373F-47F36A7FA292}"/>
              </a:ext>
            </a:extLst>
          </p:cNvPr>
          <p:cNvSpPr txBox="1"/>
          <p:nvPr/>
        </p:nvSpPr>
        <p:spPr>
          <a:xfrm>
            <a:off x="6751896" y="320981"/>
            <a:ext cx="5229829" cy="59708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Front and back covers (and spine) of the book:</a:t>
            </a:r>
          </a:p>
          <a:p>
            <a:endParaRPr lang="en-US" sz="1400"/>
          </a:p>
          <a:p>
            <a:r>
              <a:rPr lang="en-US" sz="1400"/>
              <a:t>page size: 5.5"w x 8.5"h</a:t>
            </a:r>
          </a:p>
          <a:p>
            <a:r>
              <a:rPr lang="en-US" sz="1400"/>
              <a:t>spine:     0.493"w x 8.5"h   (!!!  fix spine width)</a:t>
            </a:r>
          </a:p>
          <a:p>
            <a:r>
              <a:rPr lang="en-US" sz="1400"/>
              <a:t>bleeding - 1/16" </a:t>
            </a:r>
          </a:p>
          <a:p>
            <a:r>
              <a:rPr lang="en-US" sz="1400"/>
              <a:t>  Note: bleeding = extra size to allow artwork to reach</a:t>
            </a:r>
          </a:p>
          <a:p>
            <a:r>
              <a:rPr lang="en-US" sz="1400"/>
              <a:t>  the edge of a page (page printed - then trimmed).</a:t>
            </a:r>
          </a:p>
          <a:p>
            <a:endParaRPr lang="en-US" sz="1400"/>
          </a:p>
          <a:p>
            <a:r>
              <a:rPr lang="en-US" sz="1400"/>
              <a:t>image size (!!!  fix spine width):</a:t>
            </a:r>
          </a:p>
          <a:p>
            <a:r>
              <a:rPr lang="en-US" sz="1400"/>
              <a:t>  height = 8.75" (8.5" + (1/16)*2)</a:t>
            </a:r>
          </a:p>
          <a:p>
            <a:r>
              <a:rPr lang="en-US" sz="1400"/>
              <a:t>  width = 11.618" (5.5 + 0.493" + 5.5 + (1/16)*2)</a:t>
            </a:r>
          </a:p>
          <a:p>
            <a:endParaRPr lang="en-US" sz="1400"/>
          </a:p>
          <a:p>
            <a:r>
              <a:rPr lang="en-US" sz="1400"/>
              <a:t>Cover - 3 photoshop image files : front, back, and spine.</a:t>
            </a:r>
          </a:p>
          <a:p>
            <a:r>
              <a:rPr lang="en-US" sz="1400"/>
              <a:t>Image sizes:</a:t>
            </a:r>
          </a:p>
          <a:p>
            <a:r>
              <a:rPr lang="en-US" sz="1400"/>
              <a:t>For front and back add 1/8 on every side for bleeding.</a:t>
            </a:r>
          </a:p>
          <a:p>
            <a:r>
              <a:rPr lang="en-US" sz="1400"/>
              <a:t>So the image size should be 8.75 x 5.75.</a:t>
            </a:r>
          </a:p>
          <a:p>
            <a:endParaRPr lang="en-US" sz="1400"/>
          </a:p>
          <a:p>
            <a:r>
              <a:rPr lang="en-US" sz="1400"/>
              <a:t>Spine will be approximately 5/8". </a:t>
            </a:r>
          </a:p>
          <a:p>
            <a:r>
              <a:rPr lang="en-US" sz="1400"/>
              <a:t>We need to add 1/16 on each side for bleeding. </a:t>
            </a:r>
          </a:p>
          <a:p>
            <a:r>
              <a:rPr lang="en-US" sz="1400"/>
              <a:t>So the size of the image for the spine is 8.125 x 0.75"</a:t>
            </a:r>
          </a:p>
          <a:p>
            <a:endParaRPr lang="en-US" sz="1400"/>
          </a:p>
          <a:p>
            <a:r>
              <a:rPr lang="en-US" sz="1400"/>
              <a:t>The images can be 300 dpi or 600dpi. </a:t>
            </a:r>
          </a:p>
          <a:p>
            <a:r>
              <a:rPr lang="en-US" sz="1400"/>
              <a:t>We can use color photographs and /or graphics as needed.</a:t>
            </a:r>
          </a:p>
          <a:p>
            <a:endParaRPr lang="en-US" sz="1400"/>
          </a:p>
          <a:p>
            <a:r>
              <a:rPr lang="en-US" sz="1400"/>
              <a:t>Note:   Image Mode in photoshop should be "CMYK color".</a:t>
            </a:r>
          </a:p>
          <a:p>
            <a:r>
              <a:rPr lang="en-US" sz="1400"/>
              <a:t>Note:   The bar codes will be placed on the bottom of the back cover. </a:t>
            </a:r>
          </a:p>
          <a:p>
            <a:r>
              <a:rPr lang="en-US" sz="1400"/>
              <a:t>  So don't put text there.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CBAD1-FEBA-4BA8-85DE-88209DA7AD7A}"/>
              </a:ext>
            </a:extLst>
          </p:cNvPr>
          <p:cNvSpPr txBox="1"/>
          <p:nvPr/>
        </p:nvSpPr>
        <p:spPr>
          <a:xfrm>
            <a:off x="210275" y="4414409"/>
            <a:ext cx="5137230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Table of contents in Microsoft Word</a:t>
            </a:r>
          </a:p>
          <a:p>
            <a:r>
              <a:rPr lang="en-US" sz="1400"/>
              <a:t> - https://shaunakelly.com/word/numbering/tableofcontents.html</a:t>
            </a:r>
          </a:p>
          <a:p>
            <a:r>
              <a:rPr lang="en-US" sz="1400"/>
              <a:t>   In main text apply </a:t>
            </a:r>
          </a:p>
          <a:p>
            <a:r>
              <a:rPr lang="en-US" sz="1400"/>
              <a:t>     "Heading 1" style to chapter titles,</a:t>
            </a:r>
          </a:p>
          <a:p>
            <a:r>
              <a:rPr lang="en-US" sz="1400"/>
              <a:t>     "Heading 2" to sub-headings, "Heading 3" to sub-sub, etc.</a:t>
            </a:r>
          </a:p>
          <a:p>
            <a:r>
              <a:rPr lang="en-US" sz="1400"/>
              <a:t>   Click on page where you want TOC to appear, </a:t>
            </a:r>
          </a:p>
          <a:p>
            <a:r>
              <a:rPr lang="en-US" sz="1400"/>
              <a:t>   go to menu:</a:t>
            </a:r>
          </a:p>
          <a:p>
            <a:r>
              <a:rPr lang="en-US" sz="1400"/>
              <a:t>      References &gt; Table of Contents.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CAE44-815D-38F8-3E43-AEC4C7052E0D}"/>
              </a:ext>
            </a:extLst>
          </p:cNvPr>
          <p:cNvSpPr txBox="1"/>
          <p:nvPr/>
        </p:nvSpPr>
        <p:spPr>
          <a:xfrm>
            <a:off x="210275" y="766733"/>
            <a:ext cx="513723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Here are formatting instructions from Kindle</a:t>
            </a:r>
          </a:p>
          <a:p>
            <a:r>
              <a:rPr lang="en-US" sz="1400"/>
              <a:t>.. </a:t>
            </a:r>
            <a:r>
              <a:rPr lang="en-US" sz="1400">
                <a:hlinkClick r:id="rId2"/>
              </a:rPr>
              <a:t>https://kdp.amazon.com/en_US/help/topic/G202145400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5747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BBD46-375A-00AB-B697-8081D6A4DF8B}"/>
              </a:ext>
            </a:extLst>
          </p:cNvPr>
          <p:cNvSpPr txBox="1"/>
          <p:nvPr/>
        </p:nvSpPr>
        <p:spPr>
          <a:xfrm>
            <a:off x="2743200" y="2395959"/>
            <a:ext cx="6134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Kindle Direct Publishing – you submit your own book</a:t>
            </a:r>
          </a:p>
          <a:p>
            <a:r>
              <a:rPr lang="en-US"/>
              <a:t>.. </a:t>
            </a:r>
            <a:r>
              <a:rPr lang="en-US">
                <a:hlinkClick r:id="rId2"/>
              </a:rPr>
              <a:t>https://kdp.amazon.com</a:t>
            </a:r>
            <a:endParaRPr lang="en-US"/>
          </a:p>
          <a:p>
            <a:endParaRPr lang="en-US"/>
          </a:p>
          <a:p>
            <a:r>
              <a:rPr lang="en-US"/>
              <a:t>Amazon Publishing – they will do all the work for you (for a fee)</a:t>
            </a:r>
          </a:p>
          <a:p>
            <a:r>
              <a:rPr lang="en-US"/>
              <a:t>.. </a:t>
            </a:r>
            <a:r>
              <a:rPr lang="en-US">
                <a:hlinkClick r:id="rId3"/>
              </a:rPr>
              <a:t>https://amazonpublishinghub.com</a:t>
            </a:r>
            <a:endParaRPr lang="en-US"/>
          </a:p>
          <a:p>
            <a:endParaRPr lang="en-US"/>
          </a:p>
          <a:p>
            <a:r>
              <a:rPr lang="en-US"/>
              <a:t>Upwork – hire an editor or designer</a:t>
            </a:r>
          </a:p>
          <a:p>
            <a:r>
              <a:rPr lang="en-US"/>
              <a:t>.. </a:t>
            </a:r>
            <a:r>
              <a:rPr lang="en-US">
                <a:hlinkClick r:id="rId4"/>
              </a:rPr>
              <a:t>https://www.upwork.com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EABF9-65D9-DB9B-4715-AA9E7FF413DB}"/>
              </a:ext>
            </a:extLst>
          </p:cNvPr>
          <p:cNvSpPr txBox="1"/>
          <p:nvPr/>
        </p:nvSpPr>
        <p:spPr>
          <a:xfrm>
            <a:off x="0" y="0"/>
            <a:ext cx="466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65523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1389</Words>
  <Application>Microsoft Macintosh PowerPoint</Application>
  <PresentationFormat>Widescreen</PresentationFormat>
  <Paragraphs>178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38</cp:revision>
  <dcterms:created xsi:type="dcterms:W3CDTF">2022-05-02T00:38:22Z</dcterms:created>
  <dcterms:modified xsi:type="dcterms:W3CDTF">2023-03-28T15:18:49Z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