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5"/>
  </p:notesMasterIdLst>
  <p:sldIdLst>
    <p:sldId id="256" r:id="rId2"/>
    <p:sldId id="257"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7"/>
    <p:restoredTop sz="94731"/>
  </p:normalViewPr>
  <p:slideViewPr>
    <p:cSldViewPr snapToGrid="0" snapToObjects="1">
      <p:cViewPr varScale="1">
        <p:scale>
          <a:sx n="174" d="100"/>
          <a:sy n="174" d="100"/>
        </p:scale>
        <p:origin x="19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DA7-9484-AD27-0DE6-406963CE5363}"/>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636EFD7-1CE7-EB76-AFBA-A2EA97351DF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B78F316-68A5-4C44-D7A1-71F5A1FB470B}"/>
              </a:ext>
            </a:extLst>
          </p:cNvPr>
          <p:cNvSpPr>
            <a:spLocks noGrp="1"/>
          </p:cNvSpPr>
          <p:nvPr>
            <p:ph type="dt" sz="half" idx="10"/>
          </p:nvPr>
        </p:nvSpPr>
        <p:spPr/>
        <p:txBody>
          <a:bodyPr/>
          <a:lstStyle/>
          <a:p>
            <a:fld id="{72FF4884-D800-C04E-BD57-A34AD4860084}" type="datetimeFigureOut">
              <a:t>6/10/22</a:t>
            </a:fld>
            <a:endParaRPr lang="en-US"/>
          </a:p>
        </p:txBody>
      </p:sp>
      <p:sp>
        <p:nvSpPr>
          <p:cNvPr id="5" name="Footer Placeholder 4">
            <a:extLst>
              <a:ext uri="{FF2B5EF4-FFF2-40B4-BE49-F238E27FC236}">
                <a16:creationId xmlns:a16="http://schemas.microsoft.com/office/drawing/2014/main" id="{8712D6DA-4A18-C8E1-539E-66F4B484A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EB7A0-95B4-A6BE-BB51-053DAE29F0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9734201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627-C0CA-E9DD-49CC-809F93AD6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960488-ED1D-6B26-C549-D74DADCD0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2CC6B-0ECE-CED9-2F0B-5A7B865050CB}"/>
              </a:ext>
            </a:extLst>
          </p:cNvPr>
          <p:cNvSpPr>
            <a:spLocks noGrp="1"/>
          </p:cNvSpPr>
          <p:nvPr>
            <p:ph type="dt" sz="half" idx="10"/>
          </p:nvPr>
        </p:nvSpPr>
        <p:spPr/>
        <p:txBody>
          <a:bodyPr/>
          <a:lstStyle/>
          <a:p>
            <a:fld id="{72FF4884-D800-C04E-BD57-A34AD4860084}" type="datetimeFigureOut">
              <a:t>6/10/22</a:t>
            </a:fld>
            <a:endParaRPr lang="en-US"/>
          </a:p>
        </p:txBody>
      </p:sp>
      <p:sp>
        <p:nvSpPr>
          <p:cNvPr id="5" name="Footer Placeholder 4">
            <a:extLst>
              <a:ext uri="{FF2B5EF4-FFF2-40B4-BE49-F238E27FC236}">
                <a16:creationId xmlns:a16="http://schemas.microsoft.com/office/drawing/2014/main" id="{5625E570-E8B3-1C29-E50B-07DAB82C9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EB990-6B52-0332-5BA9-4AC714F216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219995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35702-50B2-3BAF-6C8F-C1903147D19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FB6E0-E85D-E908-FCA1-8DEC56B9569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73A8F-8FDF-A8A8-48BE-4D3030693322}"/>
              </a:ext>
            </a:extLst>
          </p:cNvPr>
          <p:cNvSpPr>
            <a:spLocks noGrp="1"/>
          </p:cNvSpPr>
          <p:nvPr>
            <p:ph type="dt" sz="half" idx="10"/>
          </p:nvPr>
        </p:nvSpPr>
        <p:spPr/>
        <p:txBody>
          <a:bodyPr/>
          <a:lstStyle/>
          <a:p>
            <a:fld id="{72FF4884-D800-C04E-BD57-A34AD4860084}" type="datetimeFigureOut">
              <a:t>6/10/22</a:t>
            </a:fld>
            <a:endParaRPr lang="en-US"/>
          </a:p>
        </p:txBody>
      </p:sp>
      <p:sp>
        <p:nvSpPr>
          <p:cNvPr id="5" name="Footer Placeholder 4">
            <a:extLst>
              <a:ext uri="{FF2B5EF4-FFF2-40B4-BE49-F238E27FC236}">
                <a16:creationId xmlns:a16="http://schemas.microsoft.com/office/drawing/2014/main" id="{18A9D65E-E2EE-04C9-25FD-518C249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5AF57-AFD9-7641-A536-4D59B547D7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3574592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4D122-7A89-F82A-D3EB-E0EA8BAD5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54A42-160E-5705-8041-DFBBCE297B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B77A1-A5EB-12FF-C649-765C2AEB6DC3}"/>
              </a:ext>
            </a:extLst>
          </p:cNvPr>
          <p:cNvSpPr>
            <a:spLocks noGrp="1"/>
          </p:cNvSpPr>
          <p:nvPr>
            <p:ph type="dt" sz="half" idx="10"/>
          </p:nvPr>
        </p:nvSpPr>
        <p:spPr/>
        <p:txBody>
          <a:bodyPr/>
          <a:lstStyle/>
          <a:p>
            <a:fld id="{72FF4884-D800-C04E-BD57-A34AD4860084}" type="datetimeFigureOut">
              <a:t>6/10/22</a:t>
            </a:fld>
            <a:endParaRPr lang="en-US"/>
          </a:p>
        </p:txBody>
      </p:sp>
      <p:sp>
        <p:nvSpPr>
          <p:cNvPr id="5" name="Footer Placeholder 4">
            <a:extLst>
              <a:ext uri="{FF2B5EF4-FFF2-40B4-BE49-F238E27FC236}">
                <a16:creationId xmlns:a16="http://schemas.microsoft.com/office/drawing/2014/main" id="{73EEC994-CD1B-84BA-2F1E-0AA835F30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DBF87-589E-E5F2-C5EC-BCDC6007C2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1023283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BCDC-9D75-7940-3CD3-932BBC6A40E9}"/>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C730C9D-410A-BEE8-A88D-E8DBCB887FB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C78FE-864F-8DF4-A504-A0CEE98E88EF}"/>
              </a:ext>
            </a:extLst>
          </p:cNvPr>
          <p:cNvSpPr>
            <a:spLocks noGrp="1"/>
          </p:cNvSpPr>
          <p:nvPr>
            <p:ph type="dt" sz="half" idx="10"/>
          </p:nvPr>
        </p:nvSpPr>
        <p:spPr/>
        <p:txBody>
          <a:bodyPr/>
          <a:lstStyle/>
          <a:p>
            <a:fld id="{72FF4884-D800-C04E-BD57-A34AD4860084}" type="datetimeFigureOut">
              <a:t>6/10/22</a:t>
            </a:fld>
            <a:endParaRPr lang="en-US"/>
          </a:p>
        </p:txBody>
      </p:sp>
      <p:sp>
        <p:nvSpPr>
          <p:cNvPr id="5" name="Footer Placeholder 4">
            <a:extLst>
              <a:ext uri="{FF2B5EF4-FFF2-40B4-BE49-F238E27FC236}">
                <a16:creationId xmlns:a16="http://schemas.microsoft.com/office/drawing/2014/main" id="{AF04C293-4A32-F2C3-3B48-3460F2AD0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E79AE-4A47-AB03-8F6B-00242CCA1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0820973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3A5A-4430-306B-143C-0ACDA2AC5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9BA5A-D421-3565-1D32-1CE8D874EAF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970A9E-FD8C-8224-6C54-CF3A8D3821E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2F184-9887-706D-67A3-68149E9D6094}"/>
              </a:ext>
            </a:extLst>
          </p:cNvPr>
          <p:cNvSpPr>
            <a:spLocks noGrp="1"/>
          </p:cNvSpPr>
          <p:nvPr>
            <p:ph type="dt" sz="half" idx="10"/>
          </p:nvPr>
        </p:nvSpPr>
        <p:spPr/>
        <p:txBody>
          <a:bodyPr/>
          <a:lstStyle/>
          <a:p>
            <a:fld id="{72FF4884-D800-C04E-BD57-A34AD4860084}" type="datetimeFigureOut">
              <a:t>6/10/22</a:t>
            </a:fld>
            <a:endParaRPr lang="en-US"/>
          </a:p>
        </p:txBody>
      </p:sp>
      <p:sp>
        <p:nvSpPr>
          <p:cNvPr id="6" name="Footer Placeholder 5">
            <a:extLst>
              <a:ext uri="{FF2B5EF4-FFF2-40B4-BE49-F238E27FC236}">
                <a16:creationId xmlns:a16="http://schemas.microsoft.com/office/drawing/2014/main" id="{AE198C7F-A865-810F-72FF-2212703FA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8AFC6-8528-B92D-BA43-6AD060F90F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77993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6D7A-78BC-35A0-BEFD-C68E9747776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C38ED-038A-2774-486E-812AF6D64A0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174A7-C04C-53FB-9C48-A912D5EF9FF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75A628-9C82-065F-922E-FB46CE2FC4F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7B693-78EE-8A10-C89B-3B05EE9D506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B9DEB-AD76-3739-3935-6D573DB98947}"/>
              </a:ext>
            </a:extLst>
          </p:cNvPr>
          <p:cNvSpPr>
            <a:spLocks noGrp="1"/>
          </p:cNvSpPr>
          <p:nvPr>
            <p:ph type="dt" sz="half" idx="10"/>
          </p:nvPr>
        </p:nvSpPr>
        <p:spPr/>
        <p:txBody>
          <a:bodyPr/>
          <a:lstStyle/>
          <a:p>
            <a:fld id="{72FF4884-D800-C04E-BD57-A34AD4860084}" type="datetimeFigureOut">
              <a:t>6/10/22</a:t>
            </a:fld>
            <a:endParaRPr lang="en-US"/>
          </a:p>
        </p:txBody>
      </p:sp>
      <p:sp>
        <p:nvSpPr>
          <p:cNvPr id="8" name="Footer Placeholder 7">
            <a:extLst>
              <a:ext uri="{FF2B5EF4-FFF2-40B4-BE49-F238E27FC236}">
                <a16:creationId xmlns:a16="http://schemas.microsoft.com/office/drawing/2014/main" id="{7921654C-01C3-BF44-7EE3-7EB03918A3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B578F5-494E-2214-76A5-E2A5CCBC94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2898973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8EE0-DF8F-53FA-308C-C09766751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498274-2844-009C-AF5B-1DB31A997D46}"/>
              </a:ext>
            </a:extLst>
          </p:cNvPr>
          <p:cNvSpPr>
            <a:spLocks noGrp="1"/>
          </p:cNvSpPr>
          <p:nvPr>
            <p:ph type="dt" sz="half" idx="10"/>
          </p:nvPr>
        </p:nvSpPr>
        <p:spPr/>
        <p:txBody>
          <a:bodyPr/>
          <a:lstStyle/>
          <a:p>
            <a:fld id="{72FF4884-D800-C04E-BD57-A34AD4860084}" type="datetimeFigureOut">
              <a:t>6/10/22</a:t>
            </a:fld>
            <a:endParaRPr lang="en-US"/>
          </a:p>
        </p:txBody>
      </p:sp>
      <p:sp>
        <p:nvSpPr>
          <p:cNvPr id="4" name="Footer Placeholder 3">
            <a:extLst>
              <a:ext uri="{FF2B5EF4-FFF2-40B4-BE49-F238E27FC236}">
                <a16:creationId xmlns:a16="http://schemas.microsoft.com/office/drawing/2014/main" id="{325489E3-5A43-9AB5-FDB4-5E489988E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91594-7555-3E0C-52B3-8699B2E1ED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8991716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37235-0D3C-C8EE-7528-6575F7E8E8DB}"/>
              </a:ext>
            </a:extLst>
          </p:cNvPr>
          <p:cNvSpPr>
            <a:spLocks noGrp="1"/>
          </p:cNvSpPr>
          <p:nvPr>
            <p:ph type="dt" sz="half" idx="10"/>
          </p:nvPr>
        </p:nvSpPr>
        <p:spPr/>
        <p:txBody>
          <a:bodyPr/>
          <a:lstStyle/>
          <a:p>
            <a:fld id="{72FF4884-D800-C04E-BD57-A34AD4860084}" type="datetimeFigureOut">
              <a:t>6/10/22</a:t>
            </a:fld>
            <a:endParaRPr lang="en-US"/>
          </a:p>
        </p:txBody>
      </p:sp>
      <p:sp>
        <p:nvSpPr>
          <p:cNvPr id="3" name="Footer Placeholder 2">
            <a:extLst>
              <a:ext uri="{FF2B5EF4-FFF2-40B4-BE49-F238E27FC236}">
                <a16:creationId xmlns:a16="http://schemas.microsoft.com/office/drawing/2014/main" id="{339BD32D-EEFF-0F49-2DCD-400C1E9F3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E7989-0E71-3D91-4012-3A1EC44DB1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06387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1B9-D3A6-5ED6-4FC0-B741D7B2CA7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110819-C861-02E1-5CFB-FB0C89E4BA7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7A5219-8258-CCB9-3AC9-906B854FCDE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95FA484-4D56-6DE5-7095-8AD5971AC7DA}"/>
              </a:ext>
            </a:extLst>
          </p:cNvPr>
          <p:cNvSpPr>
            <a:spLocks noGrp="1"/>
          </p:cNvSpPr>
          <p:nvPr>
            <p:ph type="dt" sz="half" idx="10"/>
          </p:nvPr>
        </p:nvSpPr>
        <p:spPr/>
        <p:txBody>
          <a:bodyPr/>
          <a:lstStyle/>
          <a:p>
            <a:fld id="{72FF4884-D800-C04E-BD57-A34AD4860084}" type="datetimeFigureOut">
              <a:t>6/10/22</a:t>
            </a:fld>
            <a:endParaRPr lang="en-US"/>
          </a:p>
        </p:txBody>
      </p:sp>
      <p:sp>
        <p:nvSpPr>
          <p:cNvPr id="6" name="Footer Placeholder 5">
            <a:extLst>
              <a:ext uri="{FF2B5EF4-FFF2-40B4-BE49-F238E27FC236}">
                <a16:creationId xmlns:a16="http://schemas.microsoft.com/office/drawing/2014/main" id="{921E5B46-5804-25BD-2F37-010C9509D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33345-166C-263A-0614-C1B5575010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312193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4DDF-F647-C3CC-10C2-0F8FBDF1657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3688CF9-F616-42F9-4912-F3BEB93FBE6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4006BE9-37B4-50C9-1952-C3DD8932564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A106B8D-C40F-AAF0-FEAC-EAA766AB08DE}"/>
              </a:ext>
            </a:extLst>
          </p:cNvPr>
          <p:cNvSpPr>
            <a:spLocks noGrp="1"/>
          </p:cNvSpPr>
          <p:nvPr>
            <p:ph type="dt" sz="half" idx="10"/>
          </p:nvPr>
        </p:nvSpPr>
        <p:spPr/>
        <p:txBody>
          <a:bodyPr/>
          <a:lstStyle/>
          <a:p>
            <a:fld id="{72FF4884-D800-C04E-BD57-A34AD4860084}" type="datetimeFigureOut">
              <a:t>6/10/22</a:t>
            </a:fld>
            <a:endParaRPr lang="en-US"/>
          </a:p>
        </p:txBody>
      </p:sp>
      <p:sp>
        <p:nvSpPr>
          <p:cNvPr id="6" name="Footer Placeholder 5">
            <a:extLst>
              <a:ext uri="{FF2B5EF4-FFF2-40B4-BE49-F238E27FC236}">
                <a16:creationId xmlns:a16="http://schemas.microsoft.com/office/drawing/2014/main" id="{323E5861-26A8-5173-4D6B-933D2BD25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FD5636-4301-F3B2-410E-0BAD363505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0387231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49680-6DB2-11F1-CC9A-A88511EEEED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EE77BF-8F2E-1D73-FAEA-12EAB086FE9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5A688-64BF-A033-176C-B70666E9E84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2FF4884-D800-C04E-BD57-A34AD4860084}" type="datetimeFigureOut">
              <a:t>6/10/22</a:t>
            </a:fld>
            <a:endParaRPr lang="en-US"/>
          </a:p>
        </p:txBody>
      </p:sp>
      <p:sp>
        <p:nvSpPr>
          <p:cNvPr id="5" name="Footer Placeholder 4">
            <a:extLst>
              <a:ext uri="{FF2B5EF4-FFF2-40B4-BE49-F238E27FC236}">
                <a16:creationId xmlns:a16="http://schemas.microsoft.com/office/drawing/2014/main" id="{9E547260-F4AE-7E55-C834-369BE510A24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F073A-A191-648E-274C-EA428747478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1412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iflscience.com/secure-quantum-communications-over-100-kilometers-breaks-records-for-accuracy-and-distance-6336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AC363-7627-6402-F57E-1B785C4DA2A1}"/>
              </a:ext>
            </a:extLst>
          </p:cNvPr>
          <p:cNvSpPr txBox="1"/>
          <p:nvPr/>
        </p:nvSpPr>
        <p:spPr>
          <a:xfrm>
            <a:off x="0" y="0"/>
            <a:ext cx="3792772"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Quantum Entanglement</a:t>
            </a:r>
          </a:p>
        </p:txBody>
      </p:sp>
      <p:sp>
        <p:nvSpPr>
          <p:cNvPr id="6" name="TextBox 5">
            <a:extLst>
              <a:ext uri="{FF2B5EF4-FFF2-40B4-BE49-F238E27FC236}">
                <a16:creationId xmlns:a16="http://schemas.microsoft.com/office/drawing/2014/main" id="{0B3D246B-C6D4-845C-1A20-2ADB2087AB1D}"/>
              </a:ext>
            </a:extLst>
          </p:cNvPr>
          <p:cNvSpPr txBox="1"/>
          <p:nvPr/>
        </p:nvSpPr>
        <p:spPr>
          <a:xfrm>
            <a:off x="95059" y="569362"/>
            <a:ext cx="5643710" cy="3785652"/>
          </a:xfrm>
          <a:prstGeom prst="rect">
            <a:avLst/>
          </a:prstGeom>
          <a:solidFill>
            <a:schemeClr val="accent4">
              <a:lumMod val="20000"/>
              <a:lumOff val="80000"/>
            </a:schemeClr>
          </a:solidFill>
          <a:ln>
            <a:solidFill>
              <a:srgbClr val="FF0000"/>
            </a:solidFill>
          </a:ln>
        </p:spPr>
        <p:txBody>
          <a:bodyPr wrap="square" rtlCol="0">
            <a:spAutoFit/>
          </a:bodyPr>
          <a:lstStyle/>
          <a:p>
            <a:r>
              <a:rPr lang="en-US" sz="1200" b="1"/>
              <a:t>Quantum entanglement</a:t>
            </a:r>
            <a:r>
              <a:rPr lang="en-US" sz="1200"/>
              <a:t> occurs when a group of particles are generated in a way such that the quantum state of each particle of the group cannot be described independently of the state of the others</a:t>
            </a:r>
          </a:p>
          <a:p>
            <a:r>
              <a:rPr lang="en-US" sz="1200"/>
              <a:t>.. https://en.wikipedia.org/wiki/Quantum_entanglement</a:t>
            </a:r>
          </a:p>
          <a:p>
            <a:endParaRPr lang="en-US" sz="1200"/>
          </a:p>
          <a:p>
            <a:r>
              <a:rPr lang="en-US" sz="1200" b="1">
                <a:solidFill>
                  <a:srgbClr val="FF0000"/>
                </a:solidFill>
              </a:rPr>
              <a:t>EPR paradox</a:t>
            </a:r>
            <a:r>
              <a:rPr lang="en-US" sz="1200"/>
              <a:t> (Einstein–Podolsky–Rosen, 1935)</a:t>
            </a:r>
          </a:p>
          <a:p>
            <a:r>
              <a:rPr lang="en-US" sz="1200"/>
              <a:t>.. https://en.wikipedia.org/wiki/EPR_paradox</a:t>
            </a:r>
          </a:p>
          <a:p>
            <a:endParaRPr lang="en-US" sz="1200"/>
          </a:p>
          <a:p>
            <a:r>
              <a:rPr lang="en-US" sz="1200" b="1">
                <a:solidFill>
                  <a:srgbClr val="FF0000"/>
                </a:solidFill>
              </a:rPr>
              <a:t>EPR paradox</a:t>
            </a:r>
            <a:r>
              <a:rPr lang="en-US" sz="1200"/>
              <a:t>  is a simple thought experiment in which a pair of particles are created in "entangled state" – moving in oposite directions, same mass, same speed, oposite spins.</a:t>
            </a:r>
          </a:p>
          <a:p>
            <a:endParaRPr lang="en-US" sz="1200"/>
          </a:p>
          <a:p>
            <a:r>
              <a:rPr lang="en-US" sz="1200"/>
              <a:t>If the position of particle A were measured, we thus can predict the position of B. This action taken on A particle could not instantaneously affect the B, since this would involve information being transmitted faster than light.</a:t>
            </a:r>
          </a:p>
          <a:p>
            <a:endParaRPr lang="en-US" sz="1200"/>
          </a:p>
          <a:p>
            <a:r>
              <a:rPr lang="en-US" sz="1200"/>
              <a:t>If we also measure the momentum of "B", then we know both position and momentum of B. This contradicts the Heisenberg uncertainty principle, according to which the position and the velocity of an object cannot both be measured exactly, at the same time, even in theory.</a:t>
            </a:r>
          </a:p>
        </p:txBody>
      </p:sp>
      <p:pic>
        <p:nvPicPr>
          <p:cNvPr id="1026" name="Picture 2" descr="Einstein vs. Bohr: How Their Career-Long Debate Led to Parallel Universes -  IMPOSE">
            <a:extLst>
              <a:ext uri="{FF2B5EF4-FFF2-40B4-BE49-F238E27FC236}">
                <a16:creationId xmlns:a16="http://schemas.microsoft.com/office/drawing/2014/main" id="{EC10066A-7C2F-31B1-61E1-F082AD5AF5B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52160" y="111463"/>
            <a:ext cx="3086210" cy="18915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039A9C-AFBD-5CDA-E826-5B4AE7FBB2D1}"/>
              </a:ext>
            </a:extLst>
          </p:cNvPr>
          <p:cNvSpPr txBox="1"/>
          <p:nvPr/>
        </p:nvSpPr>
        <p:spPr>
          <a:xfrm>
            <a:off x="6457011" y="2003011"/>
            <a:ext cx="1876508" cy="307777"/>
          </a:xfrm>
          <a:prstGeom prst="rect">
            <a:avLst/>
          </a:prstGeom>
          <a:noFill/>
        </p:spPr>
        <p:txBody>
          <a:bodyPr wrap="square" rtlCol="0">
            <a:spAutoFit/>
          </a:bodyPr>
          <a:lstStyle/>
          <a:p>
            <a:pPr algn="ctr"/>
            <a:r>
              <a:rPr lang="en-US" sz="1400"/>
              <a:t>Einstein vs. Bohr</a:t>
            </a:r>
          </a:p>
        </p:txBody>
      </p:sp>
      <p:pic>
        <p:nvPicPr>
          <p:cNvPr id="1028" name="Picture 4">
            <a:extLst>
              <a:ext uri="{FF2B5EF4-FFF2-40B4-BE49-F238E27FC236}">
                <a16:creationId xmlns:a16="http://schemas.microsoft.com/office/drawing/2014/main" id="{4615CB16-6705-F48D-C262-47556EA0206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38769" y="2455311"/>
            <a:ext cx="3310172" cy="1098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DBA46B-35E5-A6DB-A983-BCDA21A47270}"/>
              </a:ext>
            </a:extLst>
          </p:cNvPr>
          <p:cNvSpPr txBox="1"/>
          <p:nvPr/>
        </p:nvSpPr>
        <p:spPr>
          <a:xfrm>
            <a:off x="5852160" y="3680316"/>
            <a:ext cx="3196781" cy="646331"/>
          </a:xfrm>
          <a:prstGeom prst="rect">
            <a:avLst/>
          </a:prstGeom>
          <a:noFill/>
        </p:spPr>
        <p:txBody>
          <a:bodyPr wrap="square" rtlCol="0">
            <a:spAutoFit/>
          </a:bodyPr>
          <a:lstStyle/>
          <a:p>
            <a:r>
              <a:rPr lang="en-US" sz="1200"/>
              <a:t>Bohr's interpretation was that the particles can not be considered independent. They constitute a system described by one wave function.</a:t>
            </a:r>
          </a:p>
        </p:txBody>
      </p:sp>
    </p:spTree>
    <p:extLst>
      <p:ext uri="{BB962C8B-B14F-4D97-AF65-F5344CB8AC3E}">
        <p14:creationId xmlns:p14="http://schemas.microsoft.com/office/powerpoint/2010/main" val="84153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1DFEB-254C-C0F4-3370-260CF80E2AD8}"/>
              </a:ext>
            </a:extLst>
          </p:cNvPr>
          <p:cNvSpPr txBox="1"/>
          <p:nvPr/>
        </p:nvSpPr>
        <p:spPr>
          <a:xfrm>
            <a:off x="-1" y="0"/>
            <a:ext cx="8054671"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Quantum Entanglement – Experimental Proof</a:t>
            </a:r>
          </a:p>
        </p:txBody>
      </p:sp>
      <p:sp>
        <p:nvSpPr>
          <p:cNvPr id="3" name="TextBox 2">
            <a:extLst>
              <a:ext uri="{FF2B5EF4-FFF2-40B4-BE49-F238E27FC236}">
                <a16:creationId xmlns:a16="http://schemas.microsoft.com/office/drawing/2014/main" id="{8904735E-8DCD-1079-512D-773E525F4BB9}"/>
              </a:ext>
            </a:extLst>
          </p:cNvPr>
          <p:cNvSpPr txBox="1"/>
          <p:nvPr/>
        </p:nvSpPr>
        <p:spPr>
          <a:xfrm>
            <a:off x="95414" y="657463"/>
            <a:ext cx="5963480" cy="2462213"/>
          </a:xfrm>
          <a:prstGeom prst="rect">
            <a:avLst/>
          </a:prstGeom>
          <a:noFill/>
        </p:spPr>
        <p:txBody>
          <a:bodyPr wrap="square" rtlCol="0">
            <a:spAutoFit/>
          </a:bodyPr>
          <a:lstStyle/>
          <a:p>
            <a:r>
              <a:rPr lang="en-US" sz="1400"/>
              <a:t>Quantum entanglement has been demonstrated experimentally with photons, neutrinos, electrons, molecules as large as buckyballs, and even small diamonds. The utilization of entanglement in communication, computation and quantum radar is a very active area of research and development.</a:t>
            </a:r>
          </a:p>
          <a:p>
            <a:endParaRPr lang="en-US" sz="1400"/>
          </a:p>
          <a:p>
            <a:pPr marL="285750" indent="-285750">
              <a:buFont typeface="Arial" panose="020B0604020202020204" pitchFamily="34" charset="0"/>
              <a:buChar char="•"/>
            </a:pPr>
            <a:r>
              <a:rPr lang="en-US" sz="1400"/>
              <a:t>1964 – Bell's paper on possibility of experimental testing of EPR paradox</a:t>
            </a:r>
            <a:br>
              <a:rPr lang="en-US" sz="1400"/>
            </a:br>
            <a:r>
              <a:rPr lang="en-US" sz="1400"/>
              <a:t>.. https://en.wikipedia.org/wiki/Bell%27s_theorem</a:t>
            </a:r>
          </a:p>
          <a:p>
            <a:pPr marL="285750" indent="-285750">
              <a:buFont typeface="Arial" panose="020B0604020202020204" pitchFamily="34" charset="0"/>
              <a:buChar char="•"/>
            </a:pPr>
            <a:r>
              <a:rPr lang="en-US" sz="1400"/>
              <a:t>1982 - the first good test</a:t>
            </a:r>
          </a:p>
          <a:p>
            <a:pPr marL="285750" indent="-285750">
              <a:buFont typeface="Arial" panose="020B0604020202020204" pitchFamily="34" charset="0"/>
              <a:buChar char="•"/>
            </a:pPr>
            <a:r>
              <a:rPr lang="en-US" sz="1400"/>
              <a:t>2000 - improved test</a:t>
            </a:r>
          </a:p>
          <a:p>
            <a:pPr marL="285750" indent="-285750">
              <a:buFont typeface="Arial" panose="020B0604020202020204" pitchFamily="34" charset="0"/>
              <a:buChar char="•"/>
            </a:pPr>
            <a:r>
              <a:rPr lang="en-US" sz="1400"/>
              <a:t>2002 - testing the inequality was feasible in undergraduate laboratory courses.</a:t>
            </a:r>
          </a:p>
        </p:txBody>
      </p:sp>
      <p:pic>
        <p:nvPicPr>
          <p:cNvPr id="2050" name="Picture 2" descr="Scientists Capture Photographic Proof of Quantum Entanglement - ExtremeTech">
            <a:extLst>
              <a:ext uri="{FF2B5EF4-FFF2-40B4-BE49-F238E27FC236}">
                <a16:creationId xmlns:a16="http://schemas.microsoft.com/office/drawing/2014/main" id="{E07B0137-436D-71C7-C24A-AE974248F7C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337189" y="784684"/>
            <a:ext cx="2525796" cy="191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94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40049-487F-1B19-8B36-DD4740D56DA8}"/>
              </a:ext>
            </a:extLst>
          </p:cNvPr>
          <p:cNvSpPr txBox="1"/>
          <p:nvPr/>
        </p:nvSpPr>
        <p:spPr>
          <a:xfrm>
            <a:off x="-1" y="0"/>
            <a:ext cx="7577593"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Communication Devices Prevent Eavesdropping  </a:t>
            </a:r>
          </a:p>
        </p:txBody>
      </p:sp>
      <p:sp>
        <p:nvSpPr>
          <p:cNvPr id="3" name="TextBox 2">
            <a:extLst>
              <a:ext uri="{FF2B5EF4-FFF2-40B4-BE49-F238E27FC236}">
                <a16:creationId xmlns:a16="http://schemas.microsoft.com/office/drawing/2014/main" id="{0682A1C9-2B6C-F076-184D-BA9B087D99A1}"/>
              </a:ext>
            </a:extLst>
          </p:cNvPr>
          <p:cNvSpPr txBox="1"/>
          <p:nvPr/>
        </p:nvSpPr>
        <p:spPr>
          <a:xfrm>
            <a:off x="135172" y="636104"/>
            <a:ext cx="6885830" cy="1384995"/>
          </a:xfrm>
          <a:prstGeom prst="rect">
            <a:avLst/>
          </a:prstGeom>
          <a:noFill/>
        </p:spPr>
        <p:txBody>
          <a:bodyPr wrap="square" rtlCol="0">
            <a:spAutoFit/>
          </a:bodyPr>
          <a:lstStyle/>
          <a:p>
            <a:r>
              <a:rPr lang="en-US" sz="1200"/>
              <a:t>Quantum secure direct communication (</a:t>
            </a:r>
            <a:r>
              <a:rPr lang="en-US" sz="1200" b="1">
                <a:solidFill>
                  <a:srgbClr val="FF0000"/>
                </a:solidFill>
              </a:rPr>
              <a:t>QSDC</a:t>
            </a:r>
            <a:r>
              <a:rPr lang="en-US" sz="1200"/>
              <a:t>) – research into methods of sending unhackable messages. </a:t>
            </a:r>
          </a:p>
          <a:p>
            <a:endParaRPr lang="en-US" sz="1200"/>
          </a:p>
          <a:p>
            <a:r>
              <a:rPr lang="en-US" sz="1200"/>
              <a:t>Error rates and limited distances have prevented its practical application. </a:t>
            </a:r>
          </a:p>
          <a:p>
            <a:r>
              <a:rPr lang="en-US" sz="1200"/>
              <a:t>Most recent demo - 63.5 miles via optical fiber.</a:t>
            </a:r>
          </a:p>
          <a:p>
            <a:endParaRPr lang="en-US" sz="1200"/>
          </a:p>
          <a:p>
            <a:r>
              <a:rPr lang="en-US" sz="1200">
                <a:hlinkClick r:id="rId2"/>
              </a:rPr>
              <a:t>https://www.iflscience.com/secure-quantum-communications-over-100-kilometers-breaks-records-for-accuracy-and-distance-63360</a:t>
            </a:r>
            <a:endParaRPr lang="en-US" sz="1200"/>
          </a:p>
        </p:txBody>
      </p:sp>
    </p:spTree>
    <p:extLst>
      <p:ext uri="{BB962C8B-B14F-4D97-AF65-F5344CB8AC3E}">
        <p14:creationId xmlns:p14="http://schemas.microsoft.com/office/powerpoint/2010/main" val="767955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382</Words>
  <Application>Microsoft Macintosh PowerPoint</Application>
  <PresentationFormat>On-screen Show (16:9)</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14</cp:revision>
  <dcterms:modified xsi:type="dcterms:W3CDTF">2022-06-10T20:11:46Z</dcterms:modified>
</cp:coreProperties>
</file>