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762"/>
  </p:normalViewPr>
  <p:slideViewPr>
    <p:cSldViewPr snapToGrid="0" snapToObjects="1">
      <p:cViewPr>
        <p:scale>
          <a:sx n="90" d="100"/>
          <a:sy n="90" d="100"/>
        </p:scale>
        <p:origin x="219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6/19/21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6/19/21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6/19/21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6/19/21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6/19/21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6/19/21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6/19/21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6/19/21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Xrqj88zQZJg" TargetMode="External"/><Relationship Id="rId3" Type="http://schemas.openxmlformats.org/officeDocument/2006/relationships/hyperlink" Target="https://en.wikipedia.org/wiki/Henri_Poincar%C3%A9" TargetMode="External"/><Relationship Id="rId7" Type="http://schemas.openxmlformats.org/officeDocument/2006/relationships/image" Target="../media/image3.jpeg"/><Relationship Id="rId2" Type="http://schemas.openxmlformats.org/officeDocument/2006/relationships/hyperlink" Target="https://en.wikipedia.org/wiki/Hermann_Minkowski" TargetMode="External"/><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6.jpeg"/><Relationship Id="rId5" Type="http://schemas.openxmlformats.org/officeDocument/2006/relationships/image" Target="../media/image1.jpeg"/><Relationship Id="rId10" Type="http://schemas.openxmlformats.org/officeDocument/2006/relationships/image" Target="../media/image5.png"/><Relationship Id="rId4" Type="http://schemas.openxmlformats.org/officeDocument/2006/relationships/hyperlink" Target="https://en.wikipedia.org/wiki/Hendrik_Lorentz"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8.tiff"/><Relationship Id="rId7" Type="http://schemas.openxmlformats.org/officeDocument/2006/relationships/hyperlink" Target="https://en.wikipedia.org/wiki/Geodesics_in_general_relativity"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en.wikipedia.org/wiki/Einstein_field_equations" TargetMode="External"/><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29641"/>
            <a:ext cx="444063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Special Relativity Theory</a:t>
            </a:r>
          </a:p>
        </p:txBody>
      </p:sp>
      <p:sp>
        <p:nvSpPr>
          <p:cNvPr id="2" name="TextBox 1">
            <a:extLst>
              <a:ext uri="{FF2B5EF4-FFF2-40B4-BE49-F238E27FC236}">
                <a16:creationId xmlns:a16="http://schemas.microsoft.com/office/drawing/2014/main" id="{CC3D4649-A7E5-5848-B1B1-6FCC78D19016}"/>
              </a:ext>
            </a:extLst>
          </p:cNvPr>
          <p:cNvSpPr txBox="1"/>
          <p:nvPr/>
        </p:nvSpPr>
        <p:spPr>
          <a:xfrm>
            <a:off x="34048" y="533740"/>
            <a:ext cx="6109101" cy="2677656"/>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Einstein</a:t>
            </a:r>
            <a:r>
              <a:rPr lang="en-US" sz="1400" dirty="0">
                <a:latin typeface="Arial" panose="020B0604020202020204" pitchFamily="34" charset="0"/>
                <a:cs typeface="Arial" panose="020B0604020202020204" pitchFamily="34" charset="0"/>
              </a:rPr>
              <a:t> is famous for his </a:t>
            </a:r>
            <a:r>
              <a:rPr lang="en-US" sz="1400" b="1" dirty="0">
                <a:solidFill>
                  <a:srgbClr val="00B050"/>
                </a:solidFill>
                <a:latin typeface="Arial" panose="020B0604020202020204" pitchFamily="34" charset="0"/>
                <a:cs typeface="Arial" panose="020B0604020202020204" pitchFamily="34" charset="0"/>
              </a:rPr>
              <a:t>General Relativity theory</a:t>
            </a:r>
            <a:r>
              <a:rPr lang="en-US" sz="1400" dirty="0">
                <a:latin typeface="Arial" panose="020B0604020202020204" pitchFamily="34" charset="0"/>
                <a:cs typeface="Arial" panose="020B0604020202020204" pitchFamily="34" charset="0"/>
              </a:rPr>
              <a:t>, and he has received the </a:t>
            </a:r>
            <a:r>
              <a:rPr lang="en-US" sz="1400" b="1" dirty="0">
                <a:solidFill>
                  <a:srgbClr val="00B050"/>
                </a:solidFill>
                <a:latin typeface="Arial" panose="020B0604020202020204" pitchFamily="34" charset="0"/>
                <a:cs typeface="Arial" panose="020B0604020202020204" pitchFamily="34" charset="0"/>
              </a:rPr>
              <a:t>Nobel prize</a:t>
            </a:r>
            <a:r>
              <a:rPr lang="en-US" sz="1400" dirty="0">
                <a:latin typeface="Arial" panose="020B0604020202020204" pitchFamily="34" charset="0"/>
                <a:cs typeface="Arial" panose="020B0604020202020204" pitchFamily="34" charset="0"/>
              </a:rPr>
              <a:t> for explaining the </a:t>
            </a:r>
            <a:r>
              <a:rPr lang="en-US" sz="1400" b="1" dirty="0">
                <a:solidFill>
                  <a:srgbClr val="00B050"/>
                </a:solidFill>
                <a:latin typeface="Arial" panose="020B0604020202020204" pitchFamily="34" charset="0"/>
                <a:cs typeface="Arial" panose="020B0604020202020204" pitchFamily="34" charset="0"/>
              </a:rPr>
              <a:t>photoelectric effect </a:t>
            </a:r>
            <a:r>
              <a:rPr lang="en-US" sz="1400" dirty="0">
                <a:latin typeface="Arial" panose="020B0604020202020204" pitchFamily="34" charset="0"/>
                <a:cs typeface="Arial" panose="020B0604020202020204" pitchFamily="34" charset="0"/>
              </a:rPr>
              <a:t>(emission of electrons cause by light) - an experimental proof of quantum nature of light.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But (!!) </a:t>
            </a:r>
            <a:r>
              <a:rPr lang="en-US" sz="1400" b="1" dirty="0">
                <a:solidFill>
                  <a:srgbClr val="FF0000"/>
                </a:solidFill>
                <a:latin typeface="Arial" panose="020B0604020202020204" pitchFamily="34" charset="0"/>
                <a:cs typeface="Arial" panose="020B0604020202020204" pitchFamily="34" charset="0"/>
              </a:rPr>
              <a:t>Einstein</a:t>
            </a:r>
            <a:r>
              <a:rPr lang="en-US" sz="1400" dirty="0">
                <a:latin typeface="Arial" panose="020B0604020202020204" pitchFamily="34" charset="0"/>
                <a:cs typeface="Arial" panose="020B0604020202020204" pitchFamily="34" charset="0"/>
              </a:rPr>
              <a:t> was NOT the author of </a:t>
            </a:r>
            <a:r>
              <a:rPr lang="en-US" sz="1400" b="1" dirty="0">
                <a:solidFill>
                  <a:srgbClr val="00B050"/>
                </a:solidFill>
                <a:latin typeface="Arial" panose="020B0604020202020204" pitchFamily="34" charset="0"/>
                <a:cs typeface="Arial" panose="020B0604020202020204" pitchFamily="34" charset="0"/>
              </a:rPr>
              <a:t>Special Relativity</a:t>
            </a:r>
            <a:r>
              <a:rPr lang="en-US" sz="1400" dirty="0">
                <a:latin typeface="Arial" panose="020B0604020202020204" pitchFamily="34" charset="0"/>
                <a:cs typeface="Arial" panose="020B0604020202020204" pitchFamily="34" charset="0"/>
              </a:rPr>
              <a:t> Theory.</a:t>
            </a:r>
          </a:p>
          <a:p>
            <a:r>
              <a:rPr lang="en-US" sz="1400" dirty="0">
                <a:latin typeface="Arial" panose="020B0604020202020204" pitchFamily="34" charset="0"/>
                <a:cs typeface="Arial" panose="020B0604020202020204" pitchFamily="34" charset="0"/>
              </a:rPr>
              <a:t>He has read the works of</a:t>
            </a:r>
          </a:p>
          <a:p>
            <a:pPr marL="285750" indent="-285750">
              <a:buFont typeface="Arial" panose="020B0604020202020204" pitchFamily="34" charset="0"/>
              <a:buChar char="•"/>
            </a:pPr>
            <a:r>
              <a:rPr lang="en-US" sz="1400" dirty="0" err="1">
                <a:latin typeface="Arial" panose="020B0604020202020204" pitchFamily="34" charset="0"/>
                <a:cs typeface="Arial" panose="020B0604020202020204" pitchFamily="34" charset="0"/>
              </a:rPr>
              <a:t>Minkowski</a:t>
            </a:r>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2"/>
              </a:rPr>
              <a:t>https://en.wikipedia.org/wiki/Hermann_Minkowski</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Poincare - </a:t>
            </a:r>
            <a:r>
              <a:rPr lang="en-US" sz="1400" dirty="0">
                <a:latin typeface="Arial" panose="020B0604020202020204" pitchFamily="34" charset="0"/>
                <a:cs typeface="Arial" panose="020B0604020202020204" pitchFamily="34" charset="0"/>
                <a:hlinkClick r:id="rId3"/>
              </a:rPr>
              <a:t>https://en.wikipedia.org/wiki/Henri_Poincar%C3%A9</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Lorentz - </a:t>
            </a:r>
            <a:r>
              <a:rPr lang="en-US" sz="1400" dirty="0">
                <a:latin typeface="Arial" panose="020B0604020202020204" pitchFamily="34" charset="0"/>
                <a:cs typeface="Arial" panose="020B0604020202020204" pitchFamily="34" charset="0"/>
                <a:hlinkClick r:id="rId4"/>
              </a:rPr>
              <a:t>https://en.wikipedia.org/wiki/Hendrik_Lorentz</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and then published the summary in scientific journal (1905).</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Note: even the famous </a:t>
            </a:r>
            <a:r>
              <a:rPr lang="en-US" sz="2000" b="1" dirty="0">
                <a:solidFill>
                  <a:srgbClr val="00B050"/>
                </a:solidFill>
                <a:latin typeface="Arial" panose="020B0604020202020204" pitchFamily="34" charset="0"/>
                <a:cs typeface="Arial" panose="020B0604020202020204" pitchFamily="34" charset="0"/>
              </a:rPr>
              <a:t>E = mc</a:t>
            </a:r>
            <a:r>
              <a:rPr lang="en-US" sz="2000" b="1" baseline="30000" dirty="0">
                <a:solidFill>
                  <a:srgbClr val="00B050"/>
                </a:solidFill>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was taken from Poincare (1900).</a:t>
            </a:r>
          </a:p>
        </p:txBody>
      </p:sp>
      <p:sp>
        <p:nvSpPr>
          <p:cNvPr id="10" name="TextBox 9">
            <a:extLst>
              <a:ext uri="{FF2B5EF4-FFF2-40B4-BE49-F238E27FC236}">
                <a16:creationId xmlns:a16="http://schemas.microsoft.com/office/drawing/2014/main" id="{01D0C38F-08C5-F14A-93DE-98C260017B85}"/>
              </a:ext>
            </a:extLst>
          </p:cNvPr>
          <p:cNvSpPr txBox="1"/>
          <p:nvPr/>
        </p:nvSpPr>
        <p:spPr>
          <a:xfrm>
            <a:off x="6511265" y="2369211"/>
            <a:ext cx="1684154" cy="584775"/>
          </a:xfrm>
          <a:prstGeom prst="rect">
            <a:avLst/>
          </a:prstGeom>
          <a:noFill/>
        </p:spPr>
        <p:txBody>
          <a:bodyPr wrap="square" rtlCol="0">
            <a:spAutoFit/>
          </a:bodyPr>
          <a:lstStyle/>
          <a:p>
            <a:pPr algn="ctr"/>
            <a:r>
              <a:rPr lang="en-US" sz="1600" dirty="0"/>
              <a:t>Henri </a:t>
            </a:r>
            <a:r>
              <a:rPr lang="en-US" sz="1600" dirty="0" err="1"/>
              <a:t>Poincaré</a:t>
            </a:r>
            <a:endParaRPr lang="en-US" sz="1600" dirty="0"/>
          </a:p>
          <a:p>
            <a:pPr algn="ctr"/>
            <a:r>
              <a:rPr lang="en-US" sz="1600" dirty="0"/>
              <a:t>1854-1912</a:t>
            </a:r>
          </a:p>
        </p:txBody>
      </p:sp>
      <p:sp>
        <p:nvSpPr>
          <p:cNvPr id="11" name="TextBox 10">
            <a:extLst>
              <a:ext uri="{FF2B5EF4-FFF2-40B4-BE49-F238E27FC236}">
                <a16:creationId xmlns:a16="http://schemas.microsoft.com/office/drawing/2014/main" id="{63E24507-6E5D-F34E-8D32-FCE8E05822F1}"/>
              </a:ext>
            </a:extLst>
          </p:cNvPr>
          <p:cNvSpPr txBox="1"/>
          <p:nvPr/>
        </p:nvSpPr>
        <p:spPr>
          <a:xfrm>
            <a:off x="34050" y="3316034"/>
            <a:ext cx="5788681"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Two main ideas of </a:t>
            </a:r>
            <a:r>
              <a:rPr lang="en-US" sz="1400" b="1" dirty="0">
                <a:solidFill>
                  <a:srgbClr val="00B050"/>
                </a:solidFill>
                <a:latin typeface="Arial" panose="020B0604020202020204" pitchFamily="34" charset="0"/>
                <a:cs typeface="Arial" panose="020B0604020202020204" pitchFamily="34" charset="0"/>
              </a:rPr>
              <a:t>Special Relativity</a:t>
            </a:r>
            <a:r>
              <a:rPr lang="en-US" sz="1400" dirty="0">
                <a:latin typeface="Arial" panose="020B0604020202020204" pitchFamily="34" charset="0"/>
                <a:cs typeface="Arial" panose="020B0604020202020204" pitchFamily="34" charset="0"/>
              </a:rPr>
              <a:t> theory:</a:t>
            </a:r>
          </a:p>
          <a:p>
            <a:pPr marL="342900" indent="-342900">
              <a:buFont typeface="+mj-lt"/>
              <a:buAutoNum type="arabicPeriod"/>
            </a:pPr>
            <a:r>
              <a:rPr lang="en-US" sz="1400" dirty="0">
                <a:latin typeface="Arial" panose="020B0604020202020204" pitchFamily="34" charset="0"/>
                <a:cs typeface="Arial" panose="020B0604020202020204" pitchFamily="34" charset="0"/>
              </a:rPr>
              <a:t>There is no absolute frame of reference. The laws of physics are the same in all inertial frames of reference.</a:t>
            </a:r>
          </a:p>
          <a:p>
            <a:pPr marL="342900" indent="-342900">
              <a:buFont typeface="+mj-lt"/>
              <a:buAutoNum type="arabicPeriod"/>
            </a:pPr>
            <a:r>
              <a:rPr lang="en-US" sz="1400" dirty="0">
                <a:latin typeface="Arial" panose="020B0604020202020204" pitchFamily="34" charset="0"/>
                <a:cs typeface="Arial" panose="020B0604020202020204" pitchFamily="34" charset="0"/>
              </a:rPr>
              <a:t>The speed of light </a:t>
            </a:r>
            <a:r>
              <a:rPr lang="en-US" sz="1400" b="1" dirty="0">
                <a:solidFill>
                  <a:srgbClr val="00B050"/>
                </a:solidFill>
                <a:latin typeface="Arial" panose="020B0604020202020204" pitchFamily="34" charset="0"/>
                <a:cs typeface="Arial" panose="020B0604020202020204" pitchFamily="34" charset="0"/>
              </a:rPr>
              <a:t>c</a:t>
            </a:r>
            <a:r>
              <a:rPr lang="en-US" sz="1400" dirty="0">
                <a:latin typeface="Arial" panose="020B0604020202020204" pitchFamily="34" charset="0"/>
                <a:cs typeface="Arial" panose="020B0604020202020204" pitchFamily="34" charset="0"/>
              </a:rPr>
              <a:t> is a constant, independent of the relative motion of the source.</a:t>
            </a:r>
          </a:p>
        </p:txBody>
      </p:sp>
      <p:pic>
        <p:nvPicPr>
          <p:cNvPr id="17" name="Picture 16">
            <a:extLst>
              <a:ext uri="{FF2B5EF4-FFF2-40B4-BE49-F238E27FC236}">
                <a16:creationId xmlns:a16="http://schemas.microsoft.com/office/drawing/2014/main" id="{CD7B77F2-AB12-A046-9BEC-6433E94AAF9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07348" y="90688"/>
            <a:ext cx="1775120" cy="2275052"/>
          </a:xfrm>
          <a:prstGeom prst="rect">
            <a:avLst/>
          </a:prstGeom>
        </p:spPr>
      </p:pic>
      <p:sp>
        <p:nvSpPr>
          <p:cNvPr id="21" name="TextBox 20">
            <a:extLst>
              <a:ext uri="{FF2B5EF4-FFF2-40B4-BE49-F238E27FC236}">
                <a16:creationId xmlns:a16="http://schemas.microsoft.com/office/drawing/2014/main" id="{3F421801-8017-044A-A360-5B0DBC26EFD8}"/>
              </a:ext>
            </a:extLst>
          </p:cNvPr>
          <p:cNvSpPr txBox="1"/>
          <p:nvPr/>
        </p:nvSpPr>
        <p:spPr>
          <a:xfrm>
            <a:off x="8322167" y="2380399"/>
            <a:ext cx="1945482" cy="584775"/>
          </a:xfrm>
          <a:prstGeom prst="rect">
            <a:avLst/>
          </a:prstGeom>
          <a:noFill/>
        </p:spPr>
        <p:txBody>
          <a:bodyPr wrap="square" rtlCol="0">
            <a:spAutoFit/>
          </a:bodyPr>
          <a:lstStyle/>
          <a:p>
            <a:pPr algn="ctr"/>
            <a:r>
              <a:rPr lang="en-US" sz="1600" dirty="0"/>
              <a:t>Hermann </a:t>
            </a:r>
            <a:r>
              <a:rPr lang="en-US" sz="1600" dirty="0" err="1"/>
              <a:t>Minkowski</a:t>
            </a:r>
            <a:endParaRPr lang="en-US" sz="1600" dirty="0"/>
          </a:p>
          <a:p>
            <a:pPr algn="ctr"/>
            <a:r>
              <a:rPr lang="en-US" sz="1600" dirty="0"/>
              <a:t>1864-1909</a:t>
            </a:r>
          </a:p>
        </p:txBody>
      </p:sp>
      <p:pic>
        <p:nvPicPr>
          <p:cNvPr id="18" name="Picture 17">
            <a:extLst>
              <a:ext uri="{FF2B5EF4-FFF2-40B4-BE49-F238E27FC236}">
                <a16:creationId xmlns:a16="http://schemas.microsoft.com/office/drawing/2014/main" id="{152F0F4A-7F3E-854F-94C4-07F344DF723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82830" y="85765"/>
            <a:ext cx="1775120" cy="2284898"/>
          </a:xfrm>
          <a:prstGeom prst="rect">
            <a:avLst/>
          </a:prstGeom>
        </p:spPr>
      </p:pic>
      <p:sp>
        <p:nvSpPr>
          <p:cNvPr id="23" name="TextBox 22">
            <a:extLst>
              <a:ext uri="{FF2B5EF4-FFF2-40B4-BE49-F238E27FC236}">
                <a16:creationId xmlns:a16="http://schemas.microsoft.com/office/drawing/2014/main" id="{681A9409-64E8-B148-91AE-CD4F495F4C7D}"/>
              </a:ext>
            </a:extLst>
          </p:cNvPr>
          <p:cNvSpPr txBox="1"/>
          <p:nvPr/>
        </p:nvSpPr>
        <p:spPr>
          <a:xfrm>
            <a:off x="6314416" y="4586684"/>
            <a:ext cx="2223962" cy="338554"/>
          </a:xfrm>
          <a:prstGeom prst="rect">
            <a:avLst/>
          </a:prstGeom>
          <a:noFill/>
        </p:spPr>
        <p:txBody>
          <a:bodyPr wrap="square" rtlCol="0">
            <a:spAutoFit/>
          </a:bodyPr>
          <a:lstStyle/>
          <a:p>
            <a:pPr algn="ctr"/>
            <a:r>
              <a:rPr lang="en-US" sz="1600" dirty="0"/>
              <a:t>Lorentz Transformation</a:t>
            </a:r>
          </a:p>
        </p:txBody>
      </p:sp>
      <p:pic>
        <p:nvPicPr>
          <p:cNvPr id="19" name="Picture 4" descr="Albert Einstein - Biographical - NobelPrize.org">
            <a:extLst>
              <a:ext uri="{FF2B5EF4-FFF2-40B4-BE49-F238E27FC236}">
                <a16:creationId xmlns:a16="http://schemas.microsoft.com/office/drawing/2014/main" id="{CB88EE0E-E01D-F24B-A0C4-2AFCA9089E00}"/>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9498722" y="3429000"/>
            <a:ext cx="1775120" cy="23341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0F0E413-0BFB-2442-B0FF-351D1CA0DDE9}"/>
              </a:ext>
            </a:extLst>
          </p:cNvPr>
          <p:cNvSpPr txBox="1"/>
          <p:nvPr/>
        </p:nvSpPr>
        <p:spPr>
          <a:xfrm>
            <a:off x="9544205" y="5763168"/>
            <a:ext cx="1684154" cy="584775"/>
          </a:xfrm>
          <a:prstGeom prst="rect">
            <a:avLst/>
          </a:prstGeom>
          <a:noFill/>
        </p:spPr>
        <p:txBody>
          <a:bodyPr wrap="square" rtlCol="0">
            <a:spAutoFit/>
          </a:bodyPr>
          <a:lstStyle/>
          <a:p>
            <a:pPr algn="ctr"/>
            <a:r>
              <a:rPr lang="en-US" sz="1600" dirty="0"/>
              <a:t>Albert Einstein</a:t>
            </a:r>
          </a:p>
          <a:p>
            <a:pPr algn="ctr"/>
            <a:r>
              <a:rPr lang="en-US" sz="1600" dirty="0"/>
              <a:t>1879-1955</a:t>
            </a:r>
          </a:p>
        </p:txBody>
      </p:sp>
      <p:sp>
        <p:nvSpPr>
          <p:cNvPr id="26" name="TextBox 25">
            <a:extLst>
              <a:ext uri="{FF2B5EF4-FFF2-40B4-BE49-F238E27FC236}">
                <a16:creationId xmlns:a16="http://schemas.microsoft.com/office/drawing/2014/main" id="{C9DE5025-EF54-6847-94D8-879FC5429860}"/>
              </a:ext>
            </a:extLst>
          </p:cNvPr>
          <p:cNvSpPr txBox="1"/>
          <p:nvPr/>
        </p:nvSpPr>
        <p:spPr>
          <a:xfrm>
            <a:off x="34049" y="4550743"/>
            <a:ext cx="5525923" cy="224676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Measuring the length of a moving object requires detecting both ends simultaneously. But how you sync the clocks on both ends?</a:t>
            </a:r>
          </a:p>
          <a:p>
            <a:r>
              <a:rPr lang="en-US" sz="1400" dirty="0">
                <a:latin typeface="Arial" panose="020B0604020202020204" pitchFamily="34" charset="0"/>
                <a:cs typeface="Arial" panose="020B0604020202020204" pitchFamily="34" charset="0"/>
              </a:rPr>
              <a:t>If you do a thought experiment sending beam of light back and forth along a moving train, you will realize that </a:t>
            </a:r>
            <a:r>
              <a:rPr lang="en-US" sz="1400" b="1" dirty="0">
                <a:solidFill>
                  <a:srgbClr val="FF0000"/>
                </a:solidFill>
                <a:latin typeface="Arial" panose="020B0604020202020204" pitchFamily="34" charset="0"/>
                <a:cs typeface="Arial" panose="020B0604020202020204" pitchFamily="34" charset="0"/>
              </a:rPr>
              <a:t>events which are simultaneous in one system of coordinates will not be simultaneous in the other</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So in resting and moving frames the results of measuring the length and time will be different. This is the essence of space and time dilation of Special Relativity. Watch this good illustrative </a:t>
            </a:r>
            <a:r>
              <a:rPr lang="en-US" sz="1400" dirty="0" err="1">
                <a:latin typeface="Arial" panose="020B0604020202020204" pitchFamily="34" charset="0"/>
                <a:cs typeface="Arial" panose="020B0604020202020204" pitchFamily="34" charset="0"/>
              </a:rPr>
              <a:t>videdo</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8"/>
              </a:rPr>
              <a:t>https://www.youtube.com/watch?v=Xrqj88zQZJg</a:t>
            </a:r>
            <a:r>
              <a:rPr lang="en-US" sz="1400" dirty="0">
                <a:latin typeface="Arial" panose="020B0604020202020204" pitchFamily="34" charset="0"/>
                <a:cs typeface="Arial" panose="020B0604020202020204" pitchFamily="34" charset="0"/>
              </a:rPr>
              <a:t>  </a:t>
            </a:r>
          </a:p>
        </p:txBody>
      </p:sp>
      <p:pic>
        <p:nvPicPr>
          <p:cNvPr id="1030" name="Picture 6" descr="Lorentz Transformation">
            <a:extLst>
              <a:ext uri="{FF2B5EF4-FFF2-40B4-BE49-F238E27FC236}">
                <a16:creationId xmlns:a16="http://schemas.microsoft.com/office/drawing/2014/main" id="{6784115A-E47A-E84D-AEEF-17EF9D75390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143150" y="3245726"/>
            <a:ext cx="2612634" cy="137552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Spacetime-Right or Wrong?">
            <a:extLst>
              <a:ext uri="{FF2B5EF4-FFF2-40B4-BE49-F238E27FC236}">
                <a16:creationId xmlns:a16="http://schemas.microsoft.com/office/drawing/2014/main" id="{06DE4A38-0450-D646-866B-654AD4D1D03C}"/>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143150" y="5006372"/>
            <a:ext cx="2659784" cy="1730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9C0FA8-34C1-0D40-AC27-2C40C5245727}"/>
              </a:ext>
            </a:extLst>
          </p:cNvPr>
          <p:cNvSpPr txBox="1"/>
          <p:nvPr/>
        </p:nvSpPr>
        <p:spPr>
          <a:xfrm>
            <a:off x="10363442" y="2380399"/>
            <a:ext cx="1813895" cy="584775"/>
          </a:xfrm>
          <a:prstGeom prst="rect">
            <a:avLst/>
          </a:prstGeom>
          <a:noFill/>
        </p:spPr>
        <p:txBody>
          <a:bodyPr wrap="square" rtlCol="0">
            <a:spAutoFit/>
          </a:bodyPr>
          <a:lstStyle/>
          <a:p>
            <a:pPr algn="ctr"/>
            <a:r>
              <a:rPr lang="en-US" sz="1600" dirty="0"/>
              <a:t>Hendrik Lorentz</a:t>
            </a:r>
          </a:p>
          <a:p>
            <a:pPr algn="ctr"/>
            <a:r>
              <a:rPr lang="en-US" sz="1600" dirty="0"/>
              <a:t>1853-1928</a:t>
            </a:r>
          </a:p>
        </p:txBody>
      </p:sp>
      <p:pic>
        <p:nvPicPr>
          <p:cNvPr id="1026" name="Picture 2" descr="Theorists as connectors: from Poincaré to mathematical medicine | Theory,  Evolution, and Games Group">
            <a:extLst>
              <a:ext uri="{FF2B5EF4-FFF2-40B4-BE49-F238E27FC236}">
                <a16:creationId xmlns:a16="http://schemas.microsoft.com/office/drawing/2014/main" id="{2103BC60-7839-A749-948D-599F9B65A54E}"/>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6499151" y="93459"/>
            <a:ext cx="1775120" cy="229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718985-ADB6-A340-82E2-E2FDA3E362E0}"/>
              </a:ext>
            </a:extLst>
          </p:cNvPr>
          <p:cNvSpPr txBox="1"/>
          <p:nvPr/>
        </p:nvSpPr>
        <p:spPr>
          <a:xfrm>
            <a:off x="34050" y="29641"/>
            <a:ext cx="8447798"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General Relativity Theory (Einstein, 1915)</a:t>
            </a:r>
          </a:p>
        </p:txBody>
      </p:sp>
      <p:pic>
        <p:nvPicPr>
          <p:cNvPr id="2050" name="Picture 2" descr="doctorphys">
            <a:extLst>
              <a:ext uri="{FF2B5EF4-FFF2-40B4-BE49-F238E27FC236}">
                <a16:creationId xmlns:a16="http://schemas.microsoft.com/office/drawing/2014/main" id="{B4F766CF-AB94-7B4F-BD28-1AEFD3B9A30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97057" y="3003945"/>
            <a:ext cx="2627587" cy="7058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67490F8-CB71-5B43-87E7-5A6935E0E8A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050" y="2903246"/>
            <a:ext cx="2880600" cy="1024439"/>
          </a:xfrm>
          <a:prstGeom prst="rect">
            <a:avLst/>
          </a:prstGeom>
        </p:spPr>
      </p:pic>
      <p:sp>
        <p:nvSpPr>
          <p:cNvPr id="6" name="TextBox 5">
            <a:extLst>
              <a:ext uri="{FF2B5EF4-FFF2-40B4-BE49-F238E27FC236}">
                <a16:creationId xmlns:a16="http://schemas.microsoft.com/office/drawing/2014/main" id="{095C10C7-3B00-6B4B-A607-7D804E64D7BD}"/>
              </a:ext>
            </a:extLst>
          </p:cNvPr>
          <p:cNvSpPr txBox="1"/>
          <p:nvPr/>
        </p:nvSpPr>
        <p:spPr>
          <a:xfrm>
            <a:off x="155795" y="3816373"/>
            <a:ext cx="6232634" cy="1569660"/>
          </a:xfrm>
          <a:prstGeom prst="rect">
            <a:avLst/>
          </a:prstGeom>
          <a:noFill/>
        </p:spPr>
        <p:txBody>
          <a:bodyPr wrap="square" rtlCol="0">
            <a:spAutoFit/>
          </a:bodyPr>
          <a:lstStyle/>
          <a:p>
            <a:r>
              <a:rPr lang="en-US" sz="1600" dirty="0"/>
              <a:t>where </a:t>
            </a:r>
          </a:p>
          <a:p>
            <a:r>
              <a:rPr lang="en-US" sz="1600" b="1" dirty="0">
                <a:solidFill>
                  <a:srgbClr val="00B050"/>
                </a:solidFill>
              </a:rPr>
              <a:t>G</a:t>
            </a:r>
            <a:r>
              <a:rPr lang="el-GR" sz="1600" b="1" baseline="-25000" dirty="0" err="1">
                <a:solidFill>
                  <a:srgbClr val="00B050"/>
                </a:solidFill>
              </a:rPr>
              <a:t>μν</a:t>
            </a:r>
            <a:r>
              <a:rPr lang="el-GR" sz="1600" b="1" dirty="0">
                <a:solidFill>
                  <a:srgbClr val="00B050"/>
                </a:solidFill>
              </a:rPr>
              <a:t> </a:t>
            </a:r>
            <a:r>
              <a:rPr lang="en-US" sz="1600" dirty="0"/>
              <a:t>- Einstein tensor, </a:t>
            </a:r>
          </a:p>
          <a:p>
            <a:r>
              <a:rPr lang="en-US" sz="1600" b="1" dirty="0">
                <a:solidFill>
                  <a:srgbClr val="00B050"/>
                </a:solidFill>
              </a:rPr>
              <a:t>g</a:t>
            </a:r>
            <a:r>
              <a:rPr lang="el-GR" sz="1600" b="1" baseline="-25000" dirty="0" err="1">
                <a:solidFill>
                  <a:srgbClr val="00B050"/>
                </a:solidFill>
              </a:rPr>
              <a:t>μν</a:t>
            </a:r>
            <a:r>
              <a:rPr lang="el-GR" sz="1600" dirty="0"/>
              <a:t> </a:t>
            </a:r>
            <a:r>
              <a:rPr lang="en-US" sz="1600" dirty="0"/>
              <a:t>- metric tensor</a:t>
            </a:r>
          </a:p>
          <a:p>
            <a:r>
              <a:rPr lang="en-US" sz="1600" b="1" dirty="0">
                <a:solidFill>
                  <a:srgbClr val="00B050"/>
                </a:solidFill>
              </a:rPr>
              <a:t>T</a:t>
            </a:r>
            <a:r>
              <a:rPr lang="el-GR" sz="1600" b="1" baseline="-25000" dirty="0" err="1">
                <a:solidFill>
                  <a:srgbClr val="00B050"/>
                </a:solidFill>
              </a:rPr>
              <a:t>μν</a:t>
            </a:r>
            <a:r>
              <a:rPr lang="el-GR" sz="1600" dirty="0"/>
              <a:t> </a:t>
            </a:r>
            <a:r>
              <a:rPr lang="en-US" sz="1600" dirty="0"/>
              <a:t>- stress–energy tensor</a:t>
            </a:r>
          </a:p>
          <a:p>
            <a:r>
              <a:rPr lang="el-GR" sz="1600" b="1" dirty="0">
                <a:solidFill>
                  <a:srgbClr val="00B050"/>
                </a:solidFill>
              </a:rPr>
              <a:t>Λ</a:t>
            </a:r>
            <a:r>
              <a:rPr lang="el-GR" sz="1600" dirty="0"/>
              <a:t> </a:t>
            </a:r>
            <a:r>
              <a:rPr lang="en-US" sz="1600" dirty="0"/>
              <a:t>- cosmological constant (expanding/contracting universe), negligible</a:t>
            </a:r>
          </a:p>
          <a:p>
            <a:r>
              <a:rPr lang="el-GR" sz="1600" b="1" dirty="0">
                <a:solidFill>
                  <a:srgbClr val="00B050"/>
                </a:solidFill>
              </a:rPr>
              <a:t>κ</a:t>
            </a:r>
            <a:r>
              <a:rPr lang="el-GR" sz="1600" dirty="0"/>
              <a:t> </a:t>
            </a:r>
            <a:r>
              <a:rPr lang="en-US" sz="1600" dirty="0"/>
              <a:t>- Einstein gravitational constant.</a:t>
            </a:r>
          </a:p>
        </p:txBody>
      </p:sp>
      <p:pic>
        <p:nvPicPr>
          <p:cNvPr id="7" name="Picture 6">
            <a:extLst>
              <a:ext uri="{FF2B5EF4-FFF2-40B4-BE49-F238E27FC236}">
                <a16:creationId xmlns:a16="http://schemas.microsoft.com/office/drawing/2014/main" id="{449648B2-0BB8-9742-8EDE-7B05186CD5A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570" y="5354351"/>
            <a:ext cx="3067621" cy="619644"/>
          </a:xfrm>
          <a:prstGeom prst="rect">
            <a:avLst/>
          </a:prstGeom>
        </p:spPr>
      </p:pic>
      <p:sp>
        <p:nvSpPr>
          <p:cNvPr id="8" name="TextBox 7">
            <a:extLst>
              <a:ext uri="{FF2B5EF4-FFF2-40B4-BE49-F238E27FC236}">
                <a16:creationId xmlns:a16="http://schemas.microsoft.com/office/drawing/2014/main" id="{0DFDF1CD-EC90-6246-A6A2-227BA7EC8E43}"/>
              </a:ext>
            </a:extLst>
          </p:cNvPr>
          <p:cNvSpPr txBox="1"/>
          <p:nvPr/>
        </p:nvSpPr>
        <p:spPr>
          <a:xfrm>
            <a:off x="152633" y="5983074"/>
            <a:ext cx="4045141" cy="830997"/>
          </a:xfrm>
          <a:prstGeom prst="rect">
            <a:avLst/>
          </a:prstGeom>
          <a:noFill/>
        </p:spPr>
        <p:txBody>
          <a:bodyPr wrap="square" rtlCol="0">
            <a:spAutoFit/>
          </a:bodyPr>
          <a:lstStyle/>
          <a:p>
            <a:r>
              <a:rPr lang="en-US" sz="1600" dirty="0"/>
              <a:t>where </a:t>
            </a:r>
          </a:p>
          <a:p>
            <a:r>
              <a:rPr lang="en-US" sz="1600" b="1" dirty="0">
                <a:solidFill>
                  <a:srgbClr val="00B050"/>
                </a:solidFill>
              </a:rPr>
              <a:t>   G</a:t>
            </a:r>
            <a:r>
              <a:rPr lang="en-US" sz="1600" dirty="0"/>
              <a:t> - Newtonian constant of gravitation </a:t>
            </a:r>
          </a:p>
          <a:p>
            <a:r>
              <a:rPr lang="en-US" sz="1600" b="1" dirty="0">
                <a:solidFill>
                  <a:srgbClr val="00B050"/>
                </a:solidFill>
              </a:rPr>
              <a:t>   c</a:t>
            </a:r>
            <a:r>
              <a:rPr lang="en-US" sz="1600" dirty="0"/>
              <a:t> – speed of light</a:t>
            </a:r>
          </a:p>
        </p:txBody>
      </p:sp>
      <p:pic>
        <p:nvPicPr>
          <p:cNvPr id="9" name="Picture 8">
            <a:extLst>
              <a:ext uri="{FF2B5EF4-FFF2-40B4-BE49-F238E27FC236}">
                <a16:creationId xmlns:a16="http://schemas.microsoft.com/office/drawing/2014/main" id="{1DBB35DB-6A32-5341-9548-4FF4237FCA8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75204" y="3884204"/>
            <a:ext cx="2193815" cy="655716"/>
          </a:xfrm>
          <a:prstGeom prst="rect">
            <a:avLst/>
          </a:prstGeom>
        </p:spPr>
      </p:pic>
      <p:sp>
        <p:nvSpPr>
          <p:cNvPr id="10" name="TextBox 9">
            <a:extLst>
              <a:ext uri="{FF2B5EF4-FFF2-40B4-BE49-F238E27FC236}">
                <a16:creationId xmlns:a16="http://schemas.microsoft.com/office/drawing/2014/main" id="{7C3D56D7-9B1D-5342-8F28-6FD48EA648E4}"/>
              </a:ext>
            </a:extLst>
          </p:cNvPr>
          <p:cNvSpPr txBox="1"/>
          <p:nvPr/>
        </p:nvSpPr>
        <p:spPr>
          <a:xfrm>
            <a:off x="4591160" y="3708923"/>
            <a:ext cx="2627586" cy="830997"/>
          </a:xfrm>
          <a:prstGeom prst="rect">
            <a:avLst/>
          </a:prstGeom>
          <a:noFill/>
        </p:spPr>
        <p:txBody>
          <a:bodyPr wrap="square" rtlCol="0">
            <a:spAutoFit/>
          </a:bodyPr>
          <a:lstStyle/>
          <a:p>
            <a:r>
              <a:rPr lang="en-US" sz="1600" dirty="0"/>
              <a:t>where </a:t>
            </a:r>
          </a:p>
          <a:p>
            <a:r>
              <a:rPr lang="en-US" sz="1600" b="1" dirty="0">
                <a:solidFill>
                  <a:srgbClr val="00B050"/>
                </a:solidFill>
              </a:rPr>
              <a:t>R</a:t>
            </a:r>
            <a:r>
              <a:rPr lang="el-GR" sz="1600" b="1" baseline="-25000" dirty="0" err="1">
                <a:solidFill>
                  <a:srgbClr val="00B050"/>
                </a:solidFill>
              </a:rPr>
              <a:t>μν</a:t>
            </a:r>
            <a:r>
              <a:rPr lang="el-GR" sz="1600" dirty="0"/>
              <a:t> </a:t>
            </a:r>
            <a:r>
              <a:rPr lang="en-US" sz="1600" dirty="0"/>
              <a:t>- Ricci curvature tensor</a:t>
            </a:r>
          </a:p>
          <a:p>
            <a:r>
              <a:rPr lang="en-US" sz="1600" b="1" dirty="0">
                <a:solidFill>
                  <a:srgbClr val="00B050"/>
                </a:solidFill>
              </a:rPr>
              <a:t>R</a:t>
            </a:r>
            <a:r>
              <a:rPr lang="en-US" sz="1600" dirty="0"/>
              <a:t> - scalar curvature. </a:t>
            </a:r>
          </a:p>
        </p:txBody>
      </p:sp>
      <p:sp>
        <p:nvSpPr>
          <p:cNvPr id="12" name="TextBox 11">
            <a:extLst>
              <a:ext uri="{FF2B5EF4-FFF2-40B4-BE49-F238E27FC236}">
                <a16:creationId xmlns:a16="http://schemas.microsoft.com/office/drawing/2014/main" id="{D1293B41-DE69-EA40-B828-2B874EF6134C}"/>
              </a:ext>
            </a:extLst>
          </p:cNvPr>
          <p:cNvSpPr txBox="1"/>
          <p:nvPr/>
        </p:nvSpPr>
        <p:spPr>
          <a:xfrm>
            <a:off x="34050" y="2345102"/>
            <a:ext cx="3295869" cy="369332"/>
          </a:xfrm>
          <a:prstGeom prst="rect">
            <a:avLst/>
          </a:prstGeom>
          <a:noFill/>
        </p:spPr>
        <p:txBody>
          <a:bodyPr wrap="square" rtlCol="0">
            <a:spAutoFit/>
          </a:bodyPr>
          <a:lstStyle/>
          <a:p>
            <a:r>
              <a:rPr lang="en-US" b="1" dirty="0">
                <a:solidFill>
                  <a:srgbClr val="00B050"/>
                </a:solidFill>
              </a:rPr>
              <a:t>Einstein field equations (EFE): </a:t>
            </a:r>
          </a:p>
        </p:txBody>
      </p:sp>
      <p:sp>
        <p:nvSpPr>
          <p:cNvPr id="13" name="TextBox 12">
            <a:extLst>
              <a:ext uri="{FF2B5EF4-FFF2-40B4-BE49-F238E27FC236}">
                <a16:creationId xmlns:a16="http://schemas.microsoft.com/office/drawing/2014/main" id="{71AA1825-8FD3-F444-B77A-C64C09EFF24C}"/>
              </a:ext>
            </a:extLst>
          </p:cNvPr>
          <p:cNvSpPr txBox="1"/>
          <p:nvPr/>
        </p:nvSpPr>
        <p:spPr>
          <a:xfrm>
            <a:off x="34050" y="2603761"/>
            <a:ext cx="3773214" cy="276999"/>
          </a:xfrm>
          <a:prstGeom prst="rect">
            <a:avLst/>
          </a:prstGeom>
          <a:noFill/>
        </p:spPr>
        <p:txBody>
          <a:bodyPr wrap="square" rtlCol="0">
            <a:spAutoFit/>
          </a:bodyPr>
          <a:lstStyle/>
          <a:p>
            <a:r>
              <a:rPr lang="en-US" sz="1200" dirty="0">
                <a:hlinkClick r:id="rId6"/>
              </a:rPr>
              <a:t>https://en.wikipedia.org/wiki/Einstein_field_equations</a:t>
            </a:r>
            <a:r>
              <a:rPr lang="en-US" sz="1200" dirty="0"/>
              <a:t> </a:t>
            </a:r>
          </a:p>
        </p:txBody>
      </p:sp>
      <p:sp>
        <p:nvSpPr>
          <p:cNvPr id="15" name="TextBox 14">
            <a:extLst>
              <a:ext uri="{FF2B5EF4-FFF2-40B4-BE49-F238E27FC236}">
                <a16:creationId xmlns:a16="http://schemas.microsoft.com/office/drawing/2014/main" id="{31A9AB19-885F-0D40-8B6F-19B3B41044F4}"/>
              </a:ext>
            </a:extLst>
          </p:cNvPr>
          <p:cNvSpPr txBox="1"/>
          <p:nvPr/>
        </p:nvSpPr>
        <p:spPr>
          <a:xfrm>
            <a:off x="7943739" y="94814"/>
            <a:ext cx="4181695" cy="1384995"/>
          </a:xfrm>
          <a:prstGeom prst="rect">
            <a:avLst/>
          </a:prstGeom>
          <a:noFill/>
        </p:spPr>
        <p:txBody>
          <a:bodyPr wrap="square" rtlCol="0">
            <a:spAutoFit/>
          </a:bodyPr>
          <a:lstStyle/>
          <a:p>
            <a:r>
              <a:rPr lang="en-US" sz="1600" dirty="0"/>
              <a:t>A </a:t>
            </a:r>
            <a:r>
              <a:rPr lang="en-US" sz="1600" b="1" dirty="0">
                <a:solidFill>
                  <a:srgbClr val="00B050"/>
                </a:solidFill>
              </a:rPr>
              <a:t>geodesic</a:t>
            </a:r>
            <a:r>
              <a:rPr lang="en-US" sz="1600" dirty="0"/>
              <a:t> generalizes the notion of a "straight line" to curved spacetime. A freely moving or falling particle always moves along a geodesic.</a:t>
            </a:r>
          </a:p>
          <a:p>
            <a:endParaRPr lang="en-US" sz="800" dirty="0"/>
          </a:p>
          <a:p>
            <a:r>
              <a:rPr lang="en-US" sz="1600" b="1" dirty="0">
                <a:solidFill>
                  <a:srgbClr val="00B050"/>
                </a:solidFill>
              </a:rPr>
              <a:t>Geodesic Equations</a:t>
            </a:r>
          </a:p>
          <a:p>
            <a:r>
              <a:rPr lang="en-US" sz="1200" dirty="0">
                <a:hlinkClick r:id="rId7"/>
              </a:rPr>
              <a:t>https://en.wikipedia.org/wiki/Geodesics_in_general_relativity</a:t>
            </a:r>
            <a:r>
              <a:rPr lang="en-US" sz="1200" dirty="0"/>
              <a:t> </a:t>
            </a:r>
          </a:p>
        </p:txBody>
      </p:sp>
      <p:sp>
        <p:nvSpPr>
          <p:cNvPr id="16" name="TextBox 15">
            <a:extLst>
              <a:ext uri="{FF2B5EF4-FFF2-40B4-BE49-F238E27FC236}">
                <a16:creationId xmlns:a16="http://schemas.microsoft.com/office/drawing/2014/main" id="{CFAF73F7-6FB7-0D4F-A4A3-ADB7C438C3CB}"/>
              </a:ext>
            </a:extLst>
          </p:cNvPr>
          <p:cNvSpPr txBox="1"/>
          <p:nvPr/>
        </p:nvSpPr>
        <p:spPr>
          <a:xfrm>
            <a:off x="33831" y="547621"/>
            <a:ext cx="7567119" cy="1815882"/>
          </a:xfrm>
          <a:prstGeom prst="rect">
            <a:avLst/>
          </a:prstGeom>
          <a:noFill/>
          <a:ln w="25400">
            <a:solidFill>
              <a:srgbClr val="00B050"/>
            </a:solidFill>
          </a:ln>
        </p:spPr>
        <p:txBody>
          <a:bodyPr wrap="square" rtlCol="0">
            <a:spAutoFit/>
          </a:bodyPr>
          <a:lstStyle/>
          <a:p>
            <a:r>
              <a:rPr lang="en-US" sz="1600" b="1" dirty="0">
                <a:solidFill>
                  <a:srgbClr val="FF0000"/>
                </a:solidFill>
              </a:rPr>
              <a:t>The equivalence principle</a:t>
            </a:r>
            <a:r>
              <a:rPr lang="en-US" sz="1600" dirty="0"/>
              <a:t> - the equivalence of gravitational and inertial mass.</a:t>
            </a:r>
          </a:p>
          <a:p>
            <a:r>
              <a:rPr lang="en-US" sz="1600" dirty="0"/>
              <a:t>It is Albert Einstein's observation that the gravitational "force" as experienced locally while standing on a massive body (such as the Earth) is the same as the pseudo-force experienced by an observer in a non-inertial (accelerated) frame of reference (elevator).</a:t>
            </a:r>
          </a:p>
          <a:p>
            <a:endParaRPr lang="en-US" sz="1600" dirty="0"/>
          </a:p>
          <a:p>
            <a:r>
              <a:rPr lang="en-US" sz="1600" b="1" dirty="0">
                <a:solidFill>
                  <a:srgbClr val="FF0000"/>
                </a:solidFill>
              </a:rPr>
              <a:t>Gravity</a:t>
            </a:r>
            <a:r>
              <a:rPr lang="en-US" sz="1600" dirty="0"/>
              <a:t> is regarded as not a force but a consequence of a </a:t>
            </a:r>
            <a:r>
              <a:rPr lang="en-US" sz="1600" b="1" dirty="0">
                <a:solidFill>
                  <a:srgbClr val="FF0000"/>
                </a:solidFill>
              </a:rPr>
              <a:t>curved spacetime geometry</a:t>
            </a:r>
            <a:r>
              <a:rPr lang="en-US" sz="1600" dirty="0"/>
              <a:t> described by the stress–energy tensor </a:t>
            </a:r>
            <a:r>
              <a:rPr lang="en-US" sz="1600" b="1" dirty="0">
                <a:solidFill>
                  <a:srgbClr val="00B050"/>
                </a:solidFill>
              </a:rPr>
              <a:t>T</a:t>
            </a:r>
            <a:r>
              <a:rPr lang="el-GR" sz="1600" b="1" baseline="-25000" dirty="0" err="1">
                <a:solidFill>
                  <a:srgbClr val="00B050"/>
                </a:solidFill>
              </a:rPr>
              <a:t>μν</a:t>
            </a:r>
            <a:r>
              <a:rPr lang="en-US" sz="1600" b="1" baseline="-25000" dirty="0">
                <a:solidFill>
                  <a:srgbClr val="00B050"/>
                </a:solidFill>
              </a:rPr>
              <a:t> </a:t>
            </a:r>
            <a:r>
              <a:rPr lang="en-US" sz="1600" dirty="0"/>
              <a:t>(representing matter or energy) </a:t>
            </a:r>
          </a:p>
        </p:txBody>
      </p:sp>
      <p:pic>
        <p:nvPicPr>
          <p:cNvPr id="17" name="Picture 16">
            <a:extLst>
              <a:ext uri="{FF2B5EF4-FFF2-40B4-BE49-F238E27FC236}">
                <a16:creationId xmlns:a16="http://schemas.microsoft.com/office/drawing/2014/main" id="{3DB5B983-5A81-B344-8644-C13CD03D709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81848" y="1568472"/>
            <a:ext cx="3119942" cy="707886"/>
          </a:xfrm>
          <a:prstGeom prst="rect">
            <a:avLst/>
          </a:prstGeom>
        </p:spPr>
      </p:pic>
      <p:sp>
        <p:nvSpPr>
          <p:cNvPr id="18" name="TextBox 17">
            <a:extLst>
              <a:ext uri="{FF2B5EF4-FFF2-40B4-BE49-F238E27FC236}">
                <a16:creationId xmlns:a16="http://schemas.microsoft.com/office/drawing/2014/main" id="{F5E68A36-BE3D-754D-B4D5-02E4DB92EC72}"/>
              </a:ext>
            </a:extLst>
          </p:cNvPr>
          <p:cNvSpPr txBox="1"/>
          <p:nvPr/>
        </p:nvSpPr>
        <p:spPr>
          <a:xfrm>
            <a:off x="7943740" y="2473601"/>
            <a:ext cx="4181696" cy="2554545"/>
          </a:xfrm>
          <a:prstGeom prst="rect">
            <a:avLst/>
          </a:prstGeom>
          <a:noFill/>
        </p:spPr>
        <p:txBody>
          <a:bodyPr wrap="square" rtlCol="0">
            <a:spAutoFit/>
          </a:bodyPr>
          <a:lstStyle/>
          <a:p>
            <a:r>
              <a:rPr lang="en-US" sz="1600" dirty="0"/>
              <a:t>where s is a scalar parameter of motion (e.g. the proper time), and gamma are Christoffel symbols. Indices may take values 0, 1, 2, 3, and the summation convention is used for repeated indices.</a:t>
            </a:r>
          </a:p>
          <a:p>
            <a:r>
              <a:rPr lang="en-US" sz="1600" dirty="0"/>
              <a:t>The quantity on the left-hand-side of this equation is the acceleration of a particle, so this equation is analogous to Newton's laws of motion, which likewise provide formulae for the acceleration of a particle.</a:t>
            </a:r>
          </a:p>
        </p:txBody>
      </p:sp>
      <p:pic>
        <p:nvPicPr>
          <p:cNvPr id="2052" name="Picture 4" descr="Gravity near a massive body">
            <a:extLst>
              <a:ext uri="{FF2B5EF4-FFF2-40B4-BE49-F238E27FC236}">
                <a16:creationId xmlns:a16="http://schemas.microsoft.com/office/drawing/2014/main" id="{07C4C213-0A4F-3747-AEE9-84F3055504A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90623" y="5189164"/>
            <a:ext cx="2550699" cy="1569661"/>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a:extLst>
              <a:ext uri="{FF2B5EF4-FFF2-40B4-BE49-F238E27FC236}">
                <a16:creationId xmlns:a16="http://schemas.microsoft.com/office/drawing/2014/main" id="{BADA9447-B232-1544-8F40-C14D30DB53F8}"/>
              </a:ext>
            </a:extLst>
          </p:cNvPr>
          <p:cNvSpPr/>
          <p:nvPr/>
        </p:nvSpPr>
        <p:spPr>
          <a:xfrm>
            <a:off x="3136135" y="3246340"/>
            <a:ext cx="387568" cy="252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48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619</Words>
  <Application>Microsoft Macintosh PowerPoint</Application>
  <PresentationFormat>Widescreen</PresentationFormat>
  <Paragraphs>52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97</cp:revision>
  <dcterms:created xsi:type="dcterms:W3CDTF">2017-08-29T18:32:57Z</dcterms:created>
  <dcterms:modified xsi:type="dcterms:W3CDTF">2021-06-20T00:08:45Z</dcterms:modified>
</cp:coreProperties>
</file>