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9" r:id="rId2"/>
    <p:sldId id="272" r:id="rId3"/>
    <p:sldId id="274" r:id="rId4"/>
    <p:sldId id="273" r:id="rId5"/>
    <p:sldId id="275" r:id="rId6"/>
    <p:sldId id="268" r:id="rId7"/>
    <p:sldId id="276" r:id="rId8"/>
    <p:sldId id="271" r:id="rId9"/>
    <p:sldId id="261" r:id="rId10"/>
    <p:sldId id="256" r:id="rId11"/>
    <p:sldId id="257" r:id="rId12"/>
    <p:sldId id="277" r:id="rId13"/>
    <p:sldId id="262" r:id="rId14"/>
    <p:sldId id="263" r:id="rId15"/>
    <p:sldId id="264" r:id="rId16"/>
    <p:sldId id="267" r:id="rId17"/>
    <p:sldId id="258" r:id="rId18"/>
    <p:sldId id="265" r:id="rId19"/>
    <p:sldId id="266" r:id="rId20"/>
    <p:sldId id="270" r:id="rId21"/>
    <p:sldId id="282" r:id="rId22"/>
    <p:sldId id="269" r:id="rId23"/>
    <p:sldId id="278" r:id="rId24"/>
    <p:sldId id="279" r:id="rId25"/>
    <p:sldId id="281"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8"/>
    <p:restoredTop sz="93977"/>
  </p:normalViewPr>
  <p:slideViewPr>
    <p:cSldViewPr snapToGrid="0" snapToObjects="1">
      <p:cViewPr varScale="1">
        <p:scale>
          <a:sx n="131" d="100"/>
          <a:sy n="131" d="100"/>
        </p:scale>
        <p:origin x="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9/19/23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9/19/23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9/19/23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9/19/23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9/19/23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6.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amazon.com/NOW-His-Vita/dp/B0063G0PWI/"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3.jpeg"/><Relationship Id="rId3" Type="http://schemas.openxmlformats.org/officeDocument/2006/relationships/hyperlink" Target="https://www.youtube.com/watch?v=QT4hvcIjKtc" TargetMode="External"/><Relationship Id="rId21" Type="http://schemas.openxmlformats.org/officeDocument/2006/relationships/image" Target="../media/image36.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32.png"/><Relationship Id="rId2" Type="http://schemas.openxmlformats.org/officeDocument/2006/relationships/hyperlink" Target="https://youtu.be/hoQbrx955-8" TargetMode="External"/><Relationship Id="rId16" Type="http://schemas.openxmlformats.org/officeDocument/2006/relationships/image" Target="../media/image31.jpeg"/><Relationship Id="rId20"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39.jpeg"/><Relationship Id="rId5" Type="http://schemas.openxmlformats.org/officeDocument/2006/relationships/hyperlink" Target="https://www.youtube.com/watch?v=3HVsDRjOHqU" TargetMode="External"/><Relationship Id="rId15" Type="http://schemas.openxmlformats.org/officeDocument/2006/relationships/image" Target="../media/image30.jpeg"/><Relationship Id="rId23" Type="http://schemas.openxmlformats.org/officeDocument/2006/relationships/image" Target="../media/image38.jpeg"/><Relationship Id="rId10" Type="http://schemas.openxmlformats.org/officeDocument/2006/relationships/hyperlink" Target="https://www.youtube.com/watch?v=NnN8ksvVRIQ" TargetMode="External"/><Relationship Id="rId19" Type="http://schemas.openxmlformats.org/officeDocument/2006/relationships/image" Target="../media/image34.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29.jpeg"/><Relationship Id="rId22" Type="http://schemas.openxmlformats.org/officeDocument/2006/relationships/image" Target="../media/image37.jpeg"/></Relationships>
</file>

<file path=ppt/slides/_rels/slide23.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5" Type="http://schemas.openxmlformats.org/officeDocument/2006/relationships/image" Target="../media/image42.tiff"/><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3.jpeg"/><Relationship Id="rId4" Type="http://schemas.openxmlformats.org/officeDocument/2006/relationships/hyperlink" Target="https://www.youtube.com/watch?v=DTlvDMBDIxQ"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4.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047893" cy="5232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0CBA7E-281C-0B08-4283-44CD2BA7E179}"/>
              </a:ext>
            </a:extLst>
          </p:cNvPr>
          <p:cNvSpPr txBox="1"/>
          <p:nvPr/>
        </p:nvSpPr>
        <p:spPr>
          <a:xfrm>
            <a:off x="188617" y="799710"/>
            <a:ext cx="5985158" cy="5693866"/>
          </a:xfrm>
          <a:prstGeom prst="rect">
            <a:avLst/>
          </a:prstGeom>
          <a:noFill/>
        </p:spPr>
        <p:txBody>
          <a:bodyPr wrap="square" rtlCol="0">
            <a:spAutoFit/>
          </a:bodyPr>
          <a:lstStyle/>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CB8D6-F1BA-03C3-6B18-640F13FE4944}"/>
              </a:ext>
            </a:extLst>
          </p:cNvPr>
          <p:cNvSpPr txBox="1"/>
          <p:nvPr/>
        </p:nvSpPr>
        <p:spPr>
          <a:xfrm>
            <a:off x="0" y="0"/>
            <a:ext cx="4047893" cy="523220"/>
          </a:xfrm>
          <a:prstGeom prst="rect">
            <a:avLst/>
          </a:prstGeom>
          <a:noFill/>
        </p:spPr>
        <p:txBody>
          <a:bodyPr wrap="square" rtlCol="0">
            <a:spAutoFit/>
          </a:bodyPr>
          <a:lstStyle/>
          <a:p>
            <a:r>
              <a:rPr lang="en-US" altLang="x-none" sz="2800" b="1" dirty="0"/>
              <a:t>Plant Based Keto Diet</a:t>
            </a:r>
          </a:p>
        </p:txBody>
      </p:sp>
      <p:sp>
        <p:nvSpPr>
          <p:cNvPr id="3" name="TextBox 2">
            <a:extLst>
              <a:ext uri="{FF2B5EF4-FFF2-40B4-BE49-F238E27FC236}">
                <a16:creationId xmlns:a16="http://schemas.microsoft.com/office/drawing/2014/main" id="{562374D2-CAAD-40A6-2AB2-5D9852FDAF86}"/>
              </a:ext>
            </a:extLst>
          </p:cNvPr>
          <p:cNvSpPr txBox="1"/>
          <p:nvPr/>
        </p:nvSpPr>
        <p:spPr>
          <a:xfrm>
            <a:off x="119660" y="1228650"/>
            <a:ext cx="6218190"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 </a:t>
            </a:r>
            <a:r>
              <a:rPr lang="en-US" sz="1400" b="1" dirty="0">
                <a:solidFill>
                  <a:srgbClr val="FF0000"/>
                </a:solidFill>
              </a:rPr>
              <a:t>Plant Keto Diet </a:t>
            </a:r>
            <a:r>
              <a:rPr lang="en-US" sz="1400" dirty="0"/>
              <a:t>is a very good, easy to follow and healthy way of eating </a:t>
            </a:r>
          </a:p>
          <a:p>
            <a:r>
              <a:rPr lang="en-US" sz="1400" dirty="0"/>
              <a:t>which makes it easy to lose weight and maintain weight while being healthy. </a:t>
            </a:r>
          </a:p>
          <a:p>
            <a:endParaRPr lang="en-US" sz="1400" dirty="0"/>
          </a:p>
          <a:p>
            <a:r>
              <a:rPr lang="en-US" sz="1400" dirty="0"/>
              <a:t>Ketones are produced when your body breaks down fat.</a:t>
            </a:r>
          </a:p>
          <a:p>
            <a:r>
              <a:rPr lang="en-US" sz="1400" dirty="0"/>
              <a:t>The main idea of this diet is to avoid glucose (sweet taste, glycogen), thus forcing body to start using its own fat as energy source.</a:t>
            </a:r>
          </a:p>
          <a:p>
            <a:endParaRPr lang="en-US" sz="1400" dirty="0"/>
          </a:p>
          <a:p>
            <a:r>
              <a:rPr lang="en-US" sz="1400" dirty="0"/>
              <a:t>It is similar to Atkin's diet, but without meat. </a:t>
            </a:r>
          </a:p>
          <a:p>
            <a:r>
              <a:rPr lang="en-US" sz="1400" dirty="0"/>
              <a:t>You eat mostly plant foods (and some fish).</a:t>
            </a:r>
          </a:p>
          <a:p>
            <a:endParaRPr lang="en-US" sz="1400" dirty="0"/>
          </a:p>
          <a:p>
            <a:pPr marL="285750" indent="-285750">
              <a:buFont typeface="Arial" panose="020B0604020202020204" pitchFamily="34" charset="0"/>
              <a:buChar char="•"/>
            </a:pPr>
            <a:r>
              <a:rPr lang="en-US" sz="1400" dirty="0"/>
              <a:t>No meat, chicken, eggs, all milk products</a:t>
            </a:r>
          </a:p>
          <a:p>
            <a:pPr marL="285750" indent="-285750">
              <a:buFont typeface="Arial" panose="020B0604020202020204" pitchFamily="34" charset="0"/>
              <a:buChar char="•"/>
            </a:pPr>
            <a:r>
              <a:rPr lang="en-US" sz="1400" dirty="0"/>
              <a:t>No sweet taste, no sugar/glycogen rich products</a:t>
            </a:r>
          </a:p>
          <a:p>
            <a:pPr marL="285750" indent="-285750">
              <a:buFont typeface="Arial" panose="020B0604020202020204" pitchFamily="34" charset="0"/>
              <a:buChar char="•"/>
            </a:pPr>
            <a:r>
              <a:rPr lang="en-US" sz="1400" dirty="0"/>
              <a:t>No bread/wheat, rice, </a:t>
            </a:r>
            <a:r>
              <a:rPr lang="en-US" sz="1400" b="0" i="0" dirty="0">
                <a:solidFill>
                  <a:srgbClr val="2B2B2B"/>
                </a:solidFill>
                <a:effectLst/>
              </a:rPr>
              <a:t>oats, grains (quinoa, </a:t>
            </a:r>
            <a:r>
              <a:rPr lang="en-US" sz="1400" b="0" i="0" dirty="0" err="1">
                <a:solidFill>
                  <a:srgbClr val="2B2B2B"/>
                </a:solidFill>
                <a:effectLst/>
              </a:rPr>
              <a:t>buckweat</a:t>
            </a:r>
            <a:r>
              <a:rPr lang="en-US" sz="1400" b="0" i="0" dirty="0">
                <a:solidFill>
                  <a:srgbClr val="2B2B2B"/>
                </a:solidFill>
                <a:effectLst/>
              </a:rPr>
              <a:t>, Amaranth, cereals</a:t>
            </a:r>
            <a:r>
              <a:rPr lang="en-US" sz="1400" dirty="0">
                <a:solidFill>
                  <a:srgbClr val="2B2B2B"/>
                </a:solidFill>
              </a:rPr>
              <a:t>, </a:t>
            </a:r>
            <a:r>
              <a:rPr lang="en-US" sz="1400" b="0" i="0" dirty="0">
                <a:solidFill>
                  <a:srgbClr val="2B2B2B"/>
                </a:solidFill>
                <a:effectLst/>
              </a:rPr>
              <a:t> ...)</a:t>
            </a:r>
          </a:p>
          <a:p>
            <a:pPr marL="285750" indent="-285750">
              <a:buFont typeface="Arial" panose="020B0604020202020204" pitchFamily="34" charset="0"/>
              <a:buChar char="•"/>
            </a:pPr>
            <a:r>
              <a:rPr lang="en-US" sz="1400" dirty="0"/>
              <a:t>No starchy vegetables (potato, yams, carrots, squash,, ...)</a:t>
            </a:r>
          </a:p>
          <a:p>
            <a:pPr marL="285750" indent="-285750">
              <a:buFont typeface="Arial" panose="020B0604020202020204" pitchFamily="34" charset="0"/>
              <a:buChar char="•"/>
            </a:pPr>
            <a:r>
              <a:rPr lang="en-US" sz="1400" dirty="0"/>
              <a:t>No fruits</a:t>
            </a:r>
          </a:p>
          <a:p>
            <a:pPr marL="285750" indent="-285750">
              <a:buFont typeface="Arial" panose="020B0604020202020204" pitchFamily="34" charset="0"/>
              <a:buChar char="•"/>
            </a:pPr>
            <a:r>
              <a:rPr lang="en-US" sz="1400" dirty="0"/>
              <a:t>No beans and lentils, no t</a:t>
            </a:r>
            <a:r>
              <a:rPr lang="en-US" sz="1400" b="0" i="0" dirty="0">
                <a:solidFill>
                  <a:srgbClr val="2B2B2B"/>
                </a:solidFill>
                <a:effectLst/>
              </a:rPr>
              <a:t>empeh, no soy, no tofu, no edamame</a:t>
            </a:r>
          </a:p>
          <a:p>
            <a:pPr marL="285750" indent="-285750">
              <a:buFont typeface="Arial" panose="020B0604020202020204" pitchFamily="34" charset="0"/>
              <a:buChar char="•"/>
            </a:pPr>
            <a:r>
              <a:rPr lang="en-US" sz="1400" b="0" i="0" dirty="0">
                <a:solidFill>
                  <a:srgbClr val="2B2B2B"/>
                </a:solidFill>
                <a:effectLst/>
              </a:rPr>
              <a:t>No peanuts or peanut butter</a:t>
            </a:r>
          </a:p>
          <a:p>
            <a:pPr marL="285750" indent="-285750" algn="l" fontAlgn="base">
              <a:buFont typeface="Arial" panose="020B0604020202020204" pitchFamily="34" charset="0"/>
              <a:buChar char="•"/>
            </a:pPr>
            <a:r>
              <a:rPr lang="en-US" sz="1400" b="0" i="0" dirty="0">
                <a:solidFill>
                  <a:srgbClr val="2B2B2B"/>
                </a:solidFill>
                <a:effectLst/>
              </a:rPr>
              <a:t>No nutritional yeast</a:t>
            </a:r>
          </a:p>
          <a:p>
            <a:pPr marL="285750" indent="-285750" fontAlgn="base">
              <a:buFont typeface="Arial" panose="020B0604020202020204" pitchFamily="34" charset="0"/>
              <a:buChar char="•"/>
            </a:pPr>
            <a:r>
              <a:rPr lang="en-US" altLang="x-none" sz="1400" dirty="0">
                <a:cs typeface="Calibri" panose="020F0502020204030204" pitchFamily="34" charset="0"/>
              </a:rPr>
              <a:t>No Vegan Feta (it has carbs)</a:t>
            </a:r>
            <a:endParaRPr lang="en-US" sz="1400" b="0" i="0" dirty="0">
              <a:solidFill>
                <a:srgbClr val="2B2B2B"/>
              </a:solidFill>
              <a:effectLst/>
            </a:endParaRPr>
          </a:p>
          <a:p>
            <a:pPr algn="l" fontAlgn="base"/>
            <a:endParaRPr lang="en-US" sz="1400" dirty="0">
              <a:solidFill>
                <a:srgbClr val="2B2B2B"/>
              </a:solidFill>
            </a:endParaRPr>
          </a:p>
          <a:p>
            <a:pPr algn="l" fontAlgn="base"/>
            <a:r>
              <a:rPr lang="en-US" sz="1400" dirty="0">
                <a:solidFill>
                  <a:srgbClr val="2B2B2B"/>
                </a:solidFill>
              </a:rPr>
              <a:t>Also:</a:t>
            </a:r>
          </a:p>
          <a:p>
            <a:pPr marL="285750" indent="-285750" algn="l" fontAlgn="base">
              <a:buFont typeface="Arial" panose="020B0604020202020204" pitchFamily="34" charset="0"/>
              <a:buChar char="•"/>
            </a:pPr>
            <a:r>
              <a:rPr lang="en-US" sz="1400" dirty="0"/>
              <a:t>Reduce salt, no soy sauce, ...</a:t>
            </a:r>
          </a:p>
          <a:p>
            <a:pPr marL="285750" indent="-285750">
              <a:buFont typeface="Arial" panose="020B0604020202020204" pitchFamily="34" charset="0"/>
              <a:buChar char="•"/>
            </a:pPr>
            <a:r>
              <a:rPr lang="en-US" sz="1400" dirty="0"/>
              <a:t>Use coconut oil, avocado oil, walnut oil, flaxseed oil</a:t>
            </a:r>
          </a:p>
          <a:p>
            <a:pPr marL="285750" indent="-285750">
              <a:buFont typeface="Arial" panose="020B0604020202020204" pitchFamily="34" charset="0"/>
              <a:buChar char="•"/>
            </a:pPr>
            <a:r>
              <a:rPr lang="en-US" sz="1400" dirty="0"/>
              <a:t>use grill instead of frying, do not fry on olive or sunflower oil</a:t>
            </a:r>
          </a:p>
        </p:txBody>
      </p:sp>
      <p:sp>
        <p:nvSpPr>
          <p:cNvPr id="7" name="TextBox 6">
            <a:extLst>
              <a:ext uri="{FF2B5EF4-FFF2-40B4-BE49-F238E27FC236}">
                <a16:creationId xmlns:a16="http://schemas.microsoft.com/office/drawing/2014/main" id="{27BA31E4-7227-0363-72F7-391972B2EC40}"/>
              </a:ext>
            </a:extLst>
          </p:cNvPr>
          <p:cNvSpPr txBox="1"/>
          <p:nvPr/>
        </p:nvSpPr>
        <p:spPr>
          <a:xfrm>
            <a:off x="6456732" y="144983"/>
            <a:ext cx="5615608" cy="483209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Good to eat: </a:t>
            </a:r>
          </a:p>
          <a:p>
            <a:endParaRPr lang="en-US" sz="1400" dirty="0"/>
          </a:p>
          <a:p>
            <a:r>
              <a:rPr lang="en-US" sz="1400" dirty="0"/>
              <a:t>Start day with water with lemon, drink lots of water during the day, clean your body with green juices, make your body more alkaline</a:t>
            </a:r>
          </a:p>
          <a:p>
            <a:endParaRPr lang="en-US" sz="1400" dirty="0"/>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lots of greens: </a:t>
            </a:r>
            <a:r>
              <a:rPr lang="en-US" sz="1400" dirty="0"/>
              <a:t>celery, </a:t>
            </a:r>
            <a:r>
              <a:rPr lang="en-US" altLang="x-none" sz="1400" dirty="0">
                <a:cs typeface="Calibri" panose="020F0502020204030204" pitchFamily="34" charset="0"/>
              </a:rPr>
              <a:t>lettuce, mustard greens, spinach, kale (chips), cucumbers, tomatoes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avocado, lemon</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seeds and nuts (soak in water over-night), chia seeds, hemp seeds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string beans (steamed), peppers, cruciferous vegetables (radish, Kale, cabbage, Brussels sprouts, black</a:t>
            </a:r>
            <a:r>
              <a:rPr lang="ru-RU" altLang="x-none" sz="1400" dirty="0">
                <a:cs typeface="Calibri" panose="020F0502020204030204" pitchFamily="34" charset="0"/>
              </a:rPr>
              <a:t> </a:t>
            </a:r>
            <a:r>
              <a:rPr lang="en-US" altLang="x-none" sz="1400" dirty="0">
                <a:cs typeface="Calibri" panose="020F0502020204030204" pitchFamily="34" charset="0"/>
              </a:rPr>
              <a:t>radish, daikon (long radish), sprouts, asparagus, broccoli, garlic, onion, </a:t>
            </a:r>
            <a:r>
              <a:rPr lang="en-US" altLang="x-none" sz="1400" dirty="0" err="1">
                <a:cs typeface="Calibri" panose="020F0502020204030204" pitchFamily="34" charset="0"/>
              </a:rPr>
              <a:t>ocra</a:t>
            </a:r>
            <a:r>
              <a:rPr lang="en-US" altLang="x-none" sz="1400" dirty="0">
                <a:cs typeface="Calibri" panose="020F0502020204030204" pitchFamily="34" charset="0"/>
              </a:rPr>
              <a:t>, lemon, beets (raw), zucchini, </a:t>
            </a:r>
            <a:r>
              <a:rPr lang="en-US" altLang="x-none" sz="1400" dirty="0" err="1">
                <a:cs typeface="Calibri" panose="020F0502020204030204" pitchFamily="34" charset="0"/>
              </a:rPr>
              <a:t>bok</a:t>
            </a:r>
            <a:r>
              <a:rPr lang="en-US" altLang="x-none" sz="1400" dirty="0">
                <a:cs typeface="Calibri" panose="020F0502020204030204" pitchFamily="34" charset="0"/>
              </a:rPr>
              <a:t> choy, (</a:t>
            </a:r>
            <a:r>
              <a:rPr lang="en-US" sz="1400" dirty="0"/>
              <a:t>eggplant + nuts)</a:t>
            </a:r>
            <a:endParaRPr lang="en-US" altLang="x-none" sz="1400" dirty="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fish oil (1-2 spoons/day)</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black seed oil ( 1-2 tea spoon/day)</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spices: black pepper, turmeric, lemon</a:t>
            </a:r>
          </a:p>
          <a:p>
            <a:pPr marL="285750" lvl="0" indent="-285750" eaLnBrk="0" fontAlgn="base" hangingPunct="0">
              <a:spcBef>
                <a:spcPct val="0"/>
              </a:spcBef>
              <a:spcAft>
                <a:spcPct val="0"/>
              </a:spcAft>
              <a:buFont typeface="Arial" panose="020B0604020202020204" pitchFamily="34" charset="0"/>
              <a:buChar char="•"/>
            </a:pPr>
            <a:r>
              <a:rPr lang="en-US" altLang="x-none" sz="1400">
                <a:cs typeface="Calibri" panose="020F0502020204030204" pitchFamily="34" charset="0"/>
              </a:rPr>
              <a:t>green juices</a:t>
            </a:r>
            <a:r>
              <a:rPr lang="en-US" altLang="x-none" sz="1400" dirty="0">
                <a:cs typeface="Calibri" panose="020F0502020204030204" pitchFamily="34" charset="0"/>
              </a:rPr>
              <a:t>, smoothy with nuts, almond milk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B12 - 2,000 </a:t>
            </a:r>
            <a:r>
              <a:rPr lang="en-US" altLang="x-none" sz="1400" dirty="0" err="1">
                <a:cs typeface="Calibri" panose="020F0502020204030204" pitchFamily="34" charset="0"/>
              </a:rPr>
              <a:t>mcgr</a:t>
            </a:r>
            <a:r>
              <a:rPr lang="en-US" altLang="x-none" sz="1400" dirty="0">
                <a:cs typeface="Calibri" panose="020F0502020204030204" pitchFamily="34" charset="0"/>
              </a:rPr>
              <a:t>/week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multivitamins (A, E, D, B)</a:t>
            </a:r>
            <a:br>
              <a:rPr lang="en-US" altLang="x-none" sz="1400" dirty="0">
                <a:cs typeface="Calibri" panose="020F0502020204030204" pitchFamily="34" charset="0"/>
              </a:rPr>
            </a:br>
            <a:r>
              <a:rPr lang="en-US" altLang="x-none" sz="1400" dirty="0">
                <a:cs typeface="Calibri" panose="020F0502020204030204" pitchFamily="34" charset="0"/>
                <a:hlinkClick r:id="rId2"/>
              </a:rPr>
              <a:t>https://www.amazon.com/NOW-His-Vita/dp/B0063G0PWI/</a:t>
            </a:r>
            <a:r>
              <a:rPr lang="en-US" altLang="x-none" sz="1400" dirty="0">
                <a:cs typeface="Calibri" panose="020F0502020204030204" pitchFamily="34" charset="0"/>
              </a:rPr>
              <a:t>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sesame seeds, tahini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some watermelon, blueberries, strawberries</a:t>
            </a:r>
          </a:p>
        </p:txBody>
      </p:sp>
      <p:pic>
        <p:nvPicPr>
          <p:cNvPr id="4" name="Picture 3">
            <a:extLst>
              <a:ext uri="{FF2B5EF4-FFF2-40B4-BE49-F238E27FC236}">
                <a16:creationId xmlns:a16="http://schemas.microsoft.com/office/drawing/2014/main" id="{99BA95C7-BE3E-72CF-7F0D-A4565043ED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82270" y="5402524"/>
            <a:ext cx="639384" cy="1304549"/>
          </a:xfrm>
          <a:prstGeom prst="rect">
            <a:avLst/>
          </a:prstGeom>
        </p:spPr>
      </p:pic>
      <p:sp>
        <p:nvSpPr>
          <p:cNvPr id="5" name="TextBox 4">
            <a:extLst>
              <a:ext uri="{FF2B5EF4-FFF2-40B4-BE49-F238E27FC236}">
                <a16:creationId xmlns:a16="http://schemas.microsoft.com/office/drawing/2014/main" id="{C7144BA4-A2A2-9947-B759-B3BC3833FDC4}"/>
              </a:ext>
            </a:extLst>
          </p:cNvPr>
          <p:cNvSpPr txBox="1"/>
          <p:nvPr/>
        </p:nvSpPr>
        <p:spPr>
          <a:xfrm>
            <a:off x="7740536" y="6054798"/>
            <a:ext cx="1524000" cy="646331"/>
          </a:xfrm>
          <a:prstGeom prst="rect">
            <a:avLst/>
          </a:prstGeom>
          <a:noFill/>
        </p:spPr>
        <p:txBody>
          <a:bodyPr wrap="square" rtlCol="0">
            <a:spAutoFit/>
          </a:bodyPr>
          <a:lstStyle/>
          <a:p>
            <a:r>
              <a:rPr lang="en-US" sz="1200" dirty="0"/>
              <a:t>NOW Foods - ADAM Superior Men's Multi </a:t>
            </a:r>
          </a:p>
          <a:p>
            <a:r>
              <a:rPr lang="en-US" sz="1200" dirty="0"/>
              <a:t>180 </a:t>
            </a:r>
            <a:r>
              <a:rPr lang="en-US" sz="1200" dirty="0" err="1"/>
              <a:t>Softgels</a:t>
            </a:r>
            <a:endParaRPr lang="en-US" sz="1200" dirty="0"/>
          </a:p>
        </p:txBody>
      </p:sp>
      <p:sp>
        <p:nvSpPr>
          <p:cNvPr id="6" name="TextBox 5">
            <a:extLst>
              <a:ext uri="{FF2B5EF4-FFF2-40B4-BE49-F238E27FC236}">
                <a16:creationId xmlns:a16="http://schemas.microsoft.com/office/drawing/2014/main" id="{AD921EB5-1026-A94D-7B4E-CE1468AF5960}"/>
              </a:ext>
            </a:extLst>
          </p:cNvPr>
          <p:cNvSpPr txBox="1"/>
          <p:nvPr/>
        </p:nvSpPr>
        <p:spPr>
          <a:xfrm>
            <a:off x="119660" y="523220"/>
            <a:ext cx="5809653" cy="646331"/>
          </a:xfrm>
          <a:prstGeom prst="rect">
            <a:avLst/>
          </a:prstGeom>
          <a:noFill/>
        </p:spPr>
        <p:txBody>
          <a:bodyPr wrap="square" rtlCol="0">
            <a:spAutoFit/>
          </a:bodyPr>
          <a:lstStyle/>
          <a:p>
            <a:r>
              <a:rPr lang="en-US" b="1" dirty="0">
                <a:solidFill>
                  <a:srgbClr val="0070C0"/>
                </a:solidFill>
              </a:rPr>
              <a:t>A friend of mine used this diet to lose 140 </a:t>
            </a:r>
            <a:r>
              <a:rPr lang="en-US" b="1" dirty="0" err="1">
                <a:solidFill>
                  <a:srgbClr val="0070C0"/>
                </a:solidFill>
              </a:rPr>
              <a:t>lbs</a:t>
            </a:r>
            <a:r>
              <a:rPr lang="en-US" b="1" dirty="0">
                <a:solidFill>
                  <a:srgbClr val="0070C0"/>
                </a:solidFill>
              </a:rPr>
              <a:t> in 1 year.</a:t>
            </a:r>
          </a:p>
          <a:p>
            <a:r>
              <a:rPr lang="en-US" b="1" dirty="0">
                <a:solidFill>
                  <a:srgbClr val="0070C0"/>
                </a:solidFill>
              </a:rPr>
              <a:t>It is healthy and easy to follow.</a:t>
            </a:r>
          </a:p>
        </p:txBody>
      </p:sp>
    </p:spTree>
    <p:extLst>
      <p:ext uri="{BB962C8B-B14F-4D97-AF65-F5344CB8AC3E}">
        <p14:creationId xmlns:p14="http://schemas.microsoft.com/office/powerpoint/2010/main" val="2817667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(100KCal/mile), running (150KCal/mile),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7235" y="5635550"/>
            <a:ext cx="6498443" cy="646331"/>
          </a:xfrm>
          <a:prstGeom prst="rect">
            <a:avLst/>
          </a:prstGeom>
        </p:spPr>
        <p:txBody>
          <a:bodyPr wrap="square">
            <a:spAutoFit/>
          </a:bodyPr>
          <a:lstStyle/>
          <a:p>
            <a:r>
              <a:rPr lang="en-US" dirty="0"/>
              <a:t>Official CDC data and maps:</a:t>
            </a:r>
            <a:br>
              <a:rPr lang="en-US" dirty="0"/>
            </a:br>
            <a:r>
              <a:rPr lang="en-US" dirty="0"/>
              <a:t> - </a:t>
            </a:r>
            <a:r>
              <a:rPr lang="en-US" dirty="0">
                <a:hlinkClick r:id="rId2"/>
              </a:rPr>
              <a:t>https://www.cdc.gov/obesity/data/prevalence-maps.html</a:t>
            </a:r>
            <a:r>
              <a:rPr lang="en-US" dirty="0"/>
              <a:t> </a:t>
            </a:r>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849318" y="1365814"/>
            <a:ext cx="3714975" cy="25101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65518" y="4373356"/>
            <a:ext cx="3082574" cy="1907691"/>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7586995" y="230832"/>
            <a:ext cx="4239622" cy="830997"/>
          </a:xfrm>
          <a:prstGeom prst="rect">
            <a:avLst/>
          </a:prstGeom>
        </p:spPr>
        <p:txBody>
          <a:bodyPr wrap="none">
            <a:spAutoFit/>
          </a:bodyPr>
          <a:lstStyle/>
          <a:p>
            <a:r>
              <a:rPr lang="en-US" sz="2400" b="1" dirty="0"/>
              <a:t>New maps </a:t>
            </a:r>
          </a:p>
          <a:p>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7506612" y="2429721"/>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7506612" y="4944897"/>
            <a:ext cx="658906" cy="369332"/>
          </a:xfrm>
          <a:prstGeom prst="rect">
            <a:avLst/>
          </a:prstGeom>
          <a:noFill/>
        </p:spPr>
        <p:txBody>
          <a:bodyPr wrap="square" rtlCol="0">
            <a:spAutoFit/>
          </a:bodyPr>
          <a:lstStyle/>
          <a:p>
            <a:r>
              <a:rPr lang="en-US" b="1" dirty="0">
                <a:solidFill>
                  <a:srgbClr val="FF0000"/>
                </a:solidFill>
              </a:rPr>
              <a:t>2019</a:t>
            </a:r>
          </a:p>
        </p:txBody>
      </p:sp>
    </p:spTree>
    <p:extLst>
      <p:ext uri="{BB962C8B-B14F-4D97-AF65-F5344CB8AC3E}">
        <p14:creationId xmlns:p14="http://schemas.microsoft.com/office/powerpoint/2010/main" val="88451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81121" y="1046229"/>
            <a:ext cx="3688726" cy="1600438"/>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sz="800" b="1" dirty="0"/>
          </a:p>
          <a:p>
            <a:r>
              <a:rPr lang="en-US" dirty="0"/>
              <a:t>Probably 90% of foods which are being sold in supermarkets are not good for you.</a:t>
            </a:r>
          </a:p>
        </p:txBody>
      </p:sp>
      <p:sp>
        <p:nvSpPr>
          <p:cNvPr id="3" name="TextBox 2">
            <a:extLst>
              <a:ext uri="{FF2B5EF4-FFF2-40B4-BE49-F238E27FC236}">
                <a16:creationId xmlns:a16="http://schemas.microsoft.com/office/drawing/2014/main" id="{C61BA8A7-3737-104D-A205-A666FC2F9824}"/>
              </a:ext>
            </a:extLst>
          </p:cNvPr>
          <p:cNvSpPr txBox="1"/>
          <p:nvPr/>
        </p:nvSpPr>
        <p:spPr>
          <a:xfrm>
            <a:off x="6924981" y="202871"/>
            <a:ext cx="2806261" cy="2585323"/>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Food Addictions can be as strong as drug addiction or alcoholism – as was proven by multiple scientific studies.</a:t>
            </a:r>
          </a:p>
          <a:p>
            <a:endParaRPr lang="en-US" dirty="0"/>
          </a:p>
          <a:p>
            <a:endParaRPr lang="en-US" dirty="0"/>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pic>
        <p:nvPicPr>
          <p:cNvPr id="1026" name="Picture 2" descr="One is against many stock illustration. Illustration of business - 39471758">
            <a:extLst>
              <a:ext uri="{FF2B5EF4-FFF2-40B4-BE49-F238E27FC236}">
                <a16:creationId xmlns:a16="http://schemas.microsoft.com/office/drawing/2014/main" id="{098548E2-9762-964D-A82B-94F5DB9F2F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438" y="4690657"/>
            <a:ext cx="2988441" cy="1867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CTUALLY Escape And Survive An Active Minefield Alive - YouTube">
            <a:extLst>
              <a:ext uri="{FF2B5EF4-FFF2-40B4-BE49-F238E27FC236}">
                <a16:creationId xmlns:a16="http://schemas.microsoft.com/office/drawing/2014/main" id="{528FF7D0-0774-3044-B4FA-FF83E7B3F7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0945" y="1197268"/>
            <a:ext cx="2209988" cy="1237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30CE9-E1E8-694F-865A-D92B81B799A3}"/>
              </a:ext>
            </a:extLst>
          </p:cNvPr>
          <p:cNvSpPr txBox="1"/>
          <p:nvPr/>
        </p:nvSpPr>
        <p:spPr>
          <a:xfrm>
            <a:off x="181121" y="3124837"/>
            <a:ext cx="5889812" cy="1323439"/>
          </a:xfrm>
          <a:prstGeom prst="rect">
            <a:avLst/>
          </a:prstGeom>
          <a:noFill/>
        </p:spPr>
        <p:txBody>
          <a:bodyPr wrap="square" rtlCol="0">
            <a:spAutoFit/>
          </a:bodyPr>
          <a:lstStyle/>
          <a:p>
            <a:r>
              <a:rPr lang="en-US" dirty="0"/>
              <a:t>If you will be doing what is considered "normal" - you will get fat and sick like the rest of Americans.</a:t>
            </a:r>
          </a:p>
          <a:p>
            <a:br>
              <a:rPr lang="en-US" sz="800" dirty="0"/>
            </a:br>
            <a:r>
              <a:rPr lang="en-US" dirty="0"/>
              <a:t>To stay healthy (and lean) you must do something different from what is considered "normal".</a:t>
            </a:r>
          </a:p>
        </p:txBody>
      </p:sp>
      <p:pic>
        <p:nvPicPr>
          <p:cNvPr id="1030" name="Picture 6" descr="Food Addiction Images, Stock Photos &amp; Vectors | Shutterstock">
            <a:extLst>
              <a:ext uri="{FF2B5EF4-FFF2-40B4-BE49-F238E27FC236}">
                <a16:creationId xmlns:a16="http://schemas.microsoft.com/office/drawing/2014/main" id="{CCCE66E7-8F78-764C-856B-5EE096575602}"/>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656811" y="117231"/>
            <a:ext cx="2429681" cy="2006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D58C74-0EF3-C446-9C58-5E1EC78C9C0B}"/>
              </a:ext>
            </a:extLst>
          </p:cNvPr>
          <p:cNvSpPr txBox="1"/>
          <p:nvPr/>
        </p:nvSpPr>
        <p:spPr>
          <a:xfrm>
            <a:off x="6924980" y="5263441"/>
            <a:ext cx="5300567" cy="1477328"/>
          </a:xfrm>
          <a:prstGeom prst="rect">
            <a:avLst/>
          </a:prstGeom>
          <a:noFill/>
        </p:spPr>
        <p:txBody>
          <a:bodyPr wrap="square" rtlCol="0">
            <a:spAutoFit/>
          </a:bodyPr>
          <a:lstStyle/>
          <a:p>
            <a:r>
              <a:rPr lang="en-US" dirty="0"/>
              <a:t>Every year more than 100,000 people in America </a:t>
            </a:r>
            <a:r>
              <a:rPr lang="en-US" b="1" dirty="0">
                <a:solidFill>
                  <a:srgbClr val="FF0000"/>
                </a:solidFill>
              </a:rPr>
              <a:t>lose their limbs or go blind</a:t>
            </a:r>
            <a:r>
              <a:rPr lang="en-US" dirty="0"/>
              <a:t> because of type 2 diabetes. Which could've been prevented and cured in few weeks by simply changing their eating habits. </a:t>
            </a:r>
          </a:p>
          <a:p>
            <a:r>
              <a:rPr lang="en-US" dirty="0"/>
              <a:t>But those people struggled and failed to do this.</a:t>
            </a:r>
          </a:p>
        </p:txBody>
      </p:sp>
      <p:sp>
        <p:nvSpPr>
          <p:cNvPr id="5" name="TextBox 4">
            <a:extLst>
              <a:ext uri="{FF2B5EF4-FFF2-40B4-BE49-F238E27FC236}">
                <a16:creationId xmlns:a16="http://schemas.microsoft.com/office/drawing/2014/main" id="{F3DA064D-E23A-2147-9CA0-5D3BF0F5216A}"/>
              </a:ext>
            </a:extLst>
          </p:cNvPr>
          <p:cNvSpPr txBox="1"/>
          <p:nvPr/>
        </p:nvSpPr>
        <p:spPr>
          <a:xfrm>
            <a:off x="6924980" y="2315481"/>
            <a:ext cx="5161511" cy="923330"/>
          </a:xfrm>
          <a:prstGeom prst="rect">
            <a:avLst/>
          </a:prstGeom>
          <a:noFill/>
        </p:spPr>
        <p:txBody>
          <a:bodyPr wrap="square" rtlCol="0">
            <a:spAutoFit/>
          </a:bodyPr>
          <a:lstStyle/>
          <a:p>
            <a:r>
              <a:rPr lang="en-US" dirty="0"/>
              <a:t>Some foods (like sugar or flour) are extremely potent at promoting FA (Food Addiction) and changing brain chemistry (down-regulation of dopamine receptors).</a:t>
            </a:r>
          </a:p>
        </p:txBody>
      </p:sp>
      <p:pic>
        <p:nvPicPr>
          <p:cNvPr id="1032" name="Picture 8" descr="Diabetes… out of control! - Gangrene Pictures - MEDizzy Journal">
            <a:extLst>
              <a:ext uri="{FF2B5EF4-FFF2-40B4-BE49-F238E27FC236}">
                <a16:creationId xmlns:a16="http://schemas.microsoft.com/office/drawing/2014/main" id="{EC55DE90-2CEF-BF4D-B983-A026CC242DB3}"/>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702258" y="3472331"/>
            <a:ext cx="1606953" cy="155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5078313"/>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a:t>
            </a:r>
          </a:p>
          <a:p>
            <a:r>
              <a:rPr lang="en-US" b="1" dirty="0">
                <a:solidFill>
                  <a:srgbClr val="FF0000"/>
                </a:solidFill>
              </a:rPr>
              <a:t> - three times a days works for most people.</a:t>
            </a:r>
          </a:p>
          <a:p>
            <a:endParaRPr lang="en-US" b="1" dirty="0">
              <a:solidFill>
                <a:srgbClr val="FF0000"/>
              </a:solidFill>
            </a:endParaRPr>
          </a:p>
          <a:p>
            <a:r>
              <a:rPr lang="en-US" b="1" dirty="0">
                <a:solidFill>
                  <a:srgbClr val="FF0000"/>
                </a:solidFill>
              </a:rPr>
              <a:t>Even better use intermitting fasting:</a:t>
            </a:r>
          </a:p>
          <a:p>
            <a:r>
              <a:rPr lang="en-US" b="1" dirty="0">
                <a:solidFill>
                  <a:srgbClr val="FF0000"/>
                </a:solidFill>
              </a:rPr>
              <a:t> - Eat 2 times a day within 6-h window</a:t>
            </a:r>
          </a:p>
          <a:p>
            <a:r>
              <a:rPr lang="en-US" b="1" dirty="0">
                <a:solidFill>
                  <a:srgbClr val="FF0000"/>
                </a:solidFill>
              </a:rPr>
              <a:t> - skip food completely on Monday, Wednesday, Friday, </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429000"/>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pic>
        <p:nvPicPr>
          <p:cNvPr id="1026" name="Picture 2" descr="After eating a large meal, lions can sleep for up to 24 hours straight. |  Sleeping animals, Sleeping lion, Animals">
            <a:extLst>
              <a:ext uri="{FF2B5EF4-FFF2-40B4-BE49-F238E27FC236}">
                <a16:creationId xmlns:a16="http://schemas.microsoft.com/office/drawing/2014/main" id="{0332D3FC-3607-1646-8514-2737597144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27482" y="164202"/>
            <a:ext cx="2394249" cy="1486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D94F3-7A07-1743-BF03-85C4ABD862C6}"/>
              </a:ext>
            </a:extLst>
          </p:cNvPr>
          <p:cNvSpPr txBox="1"/>
          <p:nvPr/>
        </p:nvSpPr>
        <p:spPr>
          <a:xfrm>
            <a:off x="7734749" y="1651157"/>
            <a:ext cx="1559859" cy="646331"/>
          </a:xfrm>
          <a:prstGeom prst="rect">
            <a:avLst/>
          </a:prstGeom>
          <a:noFill/>
        </p:spPr>
        <p:txBody>
          <a:bodyPr wrap="square" rtlCol="0">
            <a:spAutoFit/>
          </a:bodyPr>
          <a:lstStyle/>
          <a:p>
            <a:pPr algn="ctr"/>
            <a:r>
              <a:rPr lang="en-US" dirty="0"/>
              <a:t>Lion is sleepy after eating</a:t>
            </a:r>
          </a:p>
        </p:txBody>
      </p:sp>
      <p:pic>
        <p:nvPicPr>
          <p:cNvPr id="1028" name="Picture 4" descr="Which animal is more dangerous: a lion or tiger? - Quora">
            <a:extLst>
              <a:ext uri="{FF2B5EF4-FFF2-40B4-BE49-F238E27FC236}">
                <a16:creationId xmlns:a16="http://schemas.microsoft.com/office/drawing/2014/main" id="{EE0E890A-014A-4841-8151-A1C1485E54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97982" y="164201"/>
            <a:ext cx="2237867" cy="1486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98BEFA-9B99-EE41-8942-E5352535FC7C}"/>
              </a:ext>
            </a:extLst>
          </p:cNvPr>
          <p:cNvSpPr txBox="1"/>
          <p:nvPr/>
        </p:nvSpPr>
        <p:spPr>
          <a:xfrm>
            <a:off x="10236985" y="1651157"/>
            <a:ext cx="1559859" cy="923330"/>
          </a:xfrm>
          <a:prstGeom prst="rect">
            <a:avLst/>
          </a:prstGeom>
          <a:noFill/>
        </p:spPr>
        <p:txBody>
          <a:bodyPr wrap="square" rtlCol="0">
            <a:spAutoFit/>
          </a:bodyPr>
          <a:lstStyle/>
          <a:p>
            <a:pPr algn="ctr"/>
            <a:r>
              <a:rPr lang="en-US" dirty="0"/>
              <a:t>Lion alert and focused when hungry</a:t>
            </a: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D32729F0-93DF-8A4F-9E88-8E51E6178A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5576E39F-80D4-A943-A3AF-44F322152744}"/>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71D3B3-B417-CD4B-9BFD-5C376856A425}"/>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401205"/>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14" y="185328"/>
            <a:ext cx="9417269" cy="655564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Here is a short list of most effective things people do to lose weight:</a:t>
            </a:r>
          </a:p>
          <a:p>
            <a:pPr lvl="0" eaLnBrk="0" fontAlgn="base" hangingPunct="0">
              <a:spcBef>
                <a:spcPct val="0"/>
              </a:spcBef>
              <a:spcAft>
                <a:spcPct val="0"/>
              </a:spcAft>
            </a:pPr>
            <a:r>
              <a:rPr lang="en-US" altLang="x-none" sz="1400" dirty="0">
                <a:latin typeface="Arial" charset="0"/>
              </a:rPr>
              <a:t> - keep insulin low</a:t>
            </a:r>
          </a:p>
          <a:p>
            <a:pPr lvl="0" eaLnBrk="0" fontAlgn="base" hangingPunct="0">
              <a:spcBef>
                <a:spcPct val="0"/>
              </a:spcBef>
              <a:spcAft>
                <a:spcPct val="0"/>
              </a:spcAft>
            </a:pPr>
            <a:r>
              <a:rPr lang="en-US" altLang="x-none" sz="14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400" dirty="0">
                <a:latin typeface="Arial" charset="0"/>
              </a:rPr>
            </a:br>
            <a:r>
              <a:rPr lang="x-none" altLang="x-none" sz="1400" b="1" dirty="0">
                <a:solidFill>
                  <a:srgbClr val="0070C0"/>
                </a:solidFill>
                <a:latin typeface="Arial" charset="0"/>
              </a:rPr>
              <a:t>1. no sugar and no flour</a:t>
            </a:r>
            <a:r>
              <a:rPr lang="en-US" altLang="x-none" sz="1400" b="1" dirty="0">
                <a:solidFill>
                  <a:srgbClr val="0070C0"/>
                </a:solidFill>
                <a:latin typeface="Arial" charset="0"/>
              </a:rPr>
              <a:t> </a:t>
            </a:r>
            <a:r>
              <a:rPr lang="mr-IN" altLang="x-none" sz="1400" b="1" dirty="0">
                <a:solidFill>
                  <a:srgbClr val="0070C0"/>
                </a:solidFill>
                <a:latin typeface="Arial" charset="0"/>
              </a:rPr>
              <a:t>–</a:t>
            </a:r>
            <a:r>
              <a:rPr lang="en-US" altLang="x-none" sz="1400" b="1" dirty="0">
                <a:solidFill>
                  <a:srgbClr val="0070C0"/>
                </a:solidFill>
                <a:latin typeface="Arial" charset="0"/>
              </a:rPr>
              <a:t> only whole natural foods</a:t>
            </a:r>
            <a:r>
              <a:rPr lang="x-none" altLang="x-none" sz="1400" b="1" dirty="0">
                <a:solidFill>
                  <a:srgbClr val="0070C0"/>
                </a:solidFill>
                <a:latin typeface="Arial" charset="0"/>
              </a:rPr>
              <a:t>. </a:t>
            </a:r>
            <a:endParaRPr lang="en-US" altLang="x-none" sz="1400" b="1" dirty="0">
              <a:solidFill>
                <a:srgbClr val="0070C0"/>
              </a:solidFill>
              <a:latin typeface="Arial" charset="0"/>
            </a:endParaRPr>
          </a:p>
          <a:p>
            <a:pPr lvl="0" eaLnBrk="0" fontAlgn="base" hangingPunct="0">
              <a:spcBef>
                <a:spcPct val="0"/>
              </a:spcBef>
              <a:spcAft>
                <a:spcPct val="0"/>
              </a:spcAft>
            </a:pPr>
            <a:r>
              <a:rPr lang="en-US" altLang="x-none" sz="1400" dirty="0">
                <a:latin typeface="Arial" charset="0"/>
              </a:rPr>
              <a:t>A</a:t>
            </a:r>
            <a:r>
              <a:rPr lang="x-none" altLang="x-none" sz="1400" dirty="0">
                <a:latin typeface="Arial" charset="0"/>
              </a:rPr>
              <a:t>void all sweet taste (no sugar, no juices or sodas, etc.)</a:t>
            </a:r>
            <a:r>
              <a:rPr lang="en-US" altLang="x-none" sz="1400" dirty="0">
                <a:latin typeface="Arial" charset="0"/>
              </a:rPr>
              <a:t>.</a:t>
            </a:r>
            <a:br>
              <a:rPr lang="x-none" altLang="x-none" sz="1400" dirty="0">
                <a:latin typeface="Arial" charset="0"/>
              </a:rPr>
            </a:br>
            <a:r>
              <a:rPr lang="en-US" altLang="x-none" sz="1400" dirty="0">
                <a:latin typeface="Arial" charset="0"/>
              </a:rPr>
              <a:t>A</a:t>
            </a:r>
            <a:r>
              <a:rPr lang="x-none" altLang="x-none" sz="1400" dirty="0">
                <a:latin typeface="Arial" charset="0"/>
              </a:rPr>
              <a:t>void all flour-containing foods (no bread, pasta, chips, etc.) </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Avoid all highly-processed food, “empty” calories, fatty foods and oils. Yes, not even olive oil in salad</a:t>
            </a:r>
            <a:br>
              <a:rPr lang="x-none" altLang="x-none" sz="1400" dirty="0">
                <a:latin typeface="Arial" charset="0"/>
              </a:rPr>
            </a:br>
            <a:br>
              <a:rPr lang="x-none" altLang="x-none" sz="1400" dirty="0">
                <a:latin typeface="Arial" charset="0"/>
              </a:rPr>
            </a:br>
            <a:r>
              <a:rPr lang="x-none" altLang="x-none" sz="1400" b="1" dirty="0">
                <a:solidFill>
                  <a:srgbClr val="0070C0"/>
                </a:solidFill>
                <a:latin typeface="Arial" charset="0"/>
              </a:rPr>
              <a:t>2. intermitting fasting. </a:t>
            </a:r>
            <a:endParaRPr lang="en-US" altLang="x-none" sz="1400" b="1" dirty="0">
              <a:solidFill>
                <a:srgbClr val="0070C0"/>
              </a:solidFill>
              <a:latin typeface="Arial" charset="0"/>
            </a:endParaRPr>
          </a:p>
          <a:p>
            <a:pPr eaLnBrk="0" fontAlgn="base" hangingPunct="0">
              <a:spcBef>
                <a:spcPct val="0"/>
              </a:spcBef>
              <a:spcAft>
                <a:spcPct val="0"/>
              </a:spcAft>
            </a:pPr>
            <a:r>
              <a:rPr lang="en-US" altLang="x-none" sz="1400" dirty="0">
                <a:latin typeface="Arial" charset="0"/>
              </a:rPr>
              <a:t>Eat 1-3 times/day – and avoid snacking between </a:t>
            </a:r>
            <a:r>
              <a:rPr lang="x-none" altLang="x-none" sz="1400" dirty="0">
                <a:latin typeface="Arial" charset="0"/>
              </a:rPr>
              <a:t>meals</a:t>
            </a:r>
            <a:r>
              <a:rPr lang="en-US" altLang="x-none" sz="1400" dirty="0">
                <a:latin typeface="Arial" charset="0"/>
              </a:rPr>
              <a:t> to give time to allow insulin to go down.</a:t>
            </a:r>
          </a:p>
          <a:p>
            <a:pPr eaLnBrk="0" fontAlgn="base" hangingPunct="0">
              <a:spcBef>
                <a:spcPct val="0"/>
              </a:spcBef>
              <a:spcAft>
                <a:spcPct val="0"/>
              </a:spcAft>
            </a:pPr>
            <a:r>
              <a:rPr lang="en-US" altLang="x-none" sz="1400" dirty="0">
                <a:latin typeface="Arial" charset="0"/>
              </a:rPr>
              <a:t>Make longer fasting periods every day (12-16 hrs) to allow body to burn fat.</a:t>
            </a:r>
          </a:p>
          <a:p>
            <a:pPr eaLnBrk="0" fontAlgn="base" hangingPunct="0">
              <a:spcBef>
                <a:spcPct val="0"/>
              </a:spcBef>
              <a:spcAft>
                <a:spcPct val="0"/>
              </a:spcAft>
            </a:pPr>
            <a:r>
              <a:rPr lang="en-US" altLang="x-none" sz="1400" dirty="0">
                <a:latin typeface="Arial" charset="0"/>
              </a:rPr>
              <a:t>Example: 8/16 (eat in a 8 hrs window, fast in 16 hrs window), for example, skip breakfast, start eating in the afternoon</a:t>
            </a:r>
          </a:p>
          <a:p>
            <a:pPr eaLnBrk="0" fontAlgn="base" hangingPunct="0">
              <a:spcBef>
                <a:spcPct val="0"/>
              </a:spcBef>
              <a:spcAft>
                <a:spcPct val="0"/>
              </a:spcAft>
            </a:pPr>
            <a:r>
              <a:rPr lang="en-US" altLang="x-none" sz="1400" dirty="0">
                <a:latin typeface="Arial" charset="0"/>
              </a:rPr>
              <a:t>Example: eat one time a day (~ 23 hrs fast daily)</a:t>
            </a:r>
          </a:p>
          <a:p>
            <a:pPr eaLnBrk="0" fontAlgn="base" hangingPunct="0">
              <a:spcBef>
                <a:spcPct val="0"/>
              </a:spcBef>
              <a:spcAft>
                <a:spcPct val="0"/>
              </a:spcAft>
            </a:pPr>
            <a:r>
              <a:rPr lang="en-US" altLang="x-none" sz="1400" dirty="0">
                <a:latin typeface="Arial" charset="0"/>
              </a:rPr>
              <a:t>Example: skip a day completely (7pm Monday -&gt; 11am Wed = 40 hrs fast). </a:t>
            </a:r>
          </a:p>
          <a:p>
            <a:pPr eaLnBrk="0" fontAlgn="base" hangingPunct="0">
              <a:spcBef>
                <a:spcPct val="0"/>
              </a:spcBef>
              <a:spcAft>
                <a:spcPct val="0"/>
              </a:spcAft>
            </a:pPr>
            <a:r>
              <a:rPr lang="en-US" altLang="x-none" sz="1400" dirty="0">
                <a:latin typeface="Arial" charset="0"/>
              </a:rPr>
              <a:t>Example: skip 3 days/week completely (Tuesday, Thursday, Saturday) – and do 8/16 on other days. </a:t>
            </a:r>
          </a:p>
          <a:p>
            <a:pPr lvl="0" eaLnBrk="0" fontAlgn="base" hangingPunct="0">
              <a:spcBef>
                <a:spcPct val="0"/>
              </a:spcBef>
              <a:spcAft>
                <a:spcPct val="0"/>
              </a:spcAft>
            </a:pPr>
            <a:br>
              <a:rPr lang="en-US" altLang="x-none" sz="1400" dirty="0">
                <a:latin typeface="Arial" charset="0"/>
              </a:rPr>
            </a:br>
            <a:r>
              <a:rPr lang="x-none" altLang="x-none" sz="1400" b="1">
                <a:solidFill>
                  <a:srgbClr val="0070C0"/>
                </a:solidFill>
                <a:latin typeface="Arial" charset="0"/>
              </a:rPr>
              <a:t>3</a:t>
            </a:r>
            <a:r>
              <a:rPr lang="x-none" altLang="x-none" sz="1400" b="1" dirty="0">
                <a:solidFill>
                  <a:srgbClr val="0070C0"/>
                </a:solidFill>
                <a:latin typeface="Arial" charset="0"/>
              </a:rPr>
              <a:t>. </a:t>
            </a:r>
            <a:r>
              <a:rPr lang="en-US" altLang="x-none" sz="14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4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400" dirty="0">
                <a:latin typeface="Arial" charset="0"/>
              </a:rPr>
              <a:t>Y</a:t>
            </a:r>
            <a:r>
              <a:rPr lang="x-none" altLang="x-none" sz="1400" dirty="0">
                <a:latin typeface="Arial" charset="0"/>
              </a:rPr>
              <a:t>ou may have huge meals - and still lose weight very fast.</a:t>
            </a:r>
            <a:r>
              <a:rPr lang="en-US" altLang="x-none" sz="1400" dirty="0">
                <a:latin typeface="Arial" charset="0"/>
              </a:rPr>
              <a:t> </a:t>
            </a:r>
            <a:br>
              <a:rPr lang="en-US" altLang="x-none" sz="1400" dirty="0">
                <a:latin typeface="Arial" charset="0"/>
              </a:rPr>
            </a:br>
            <a:r>
              <a:rPr lang="en-US" altLang="x-none" sz="1400" dirty="0">
                <a:latin typeface="Arial" charset="0"/>
              </a:rPr>
              <a:t>Example: 1</a:t>
            </a:r>
            <a:r>
              <a:rPr lang="x-none" altLang="x-none" sz="1400" dirty="0">
                <a:latin typeface="Arial" charset="0"/>
              </a:rPr>
              <a:t>000 calories = </a:t>
            </a:r>
            <a:r>
              <a:rPr lang="en-US" altLang="x-none" sz="1400" dirty="0">
                <a:latin typeface="Arial" charset="0"/>
              </a:rPr>
              <a:t>9</a:t>
            </a:r>
            <a:r>
              <a:rPr lang="x-none" altLang="x-none" sz="1400" dirty="0">
                <a:latin typeface="Arial" charset="0"/>
              </a:rPr>
              <a:t> lbs of raw </a:t>
            </a:r>
            <a:r>
              <a:rPr lang="en-US" altLang="x-none" sz="1400" dirty="0">
                <a:latin typeface="Arial" charset="0"/>
              </a:rPr>
              <a:t>lettuce salad or </a:t>
            </a:r>
            <a:r>
              <a:rPr lang="x-none" altLang="x-none" sz="1400" dirty="0">
                <a:latin typeface="Arial" charset="0"/>
              </a:rPr>
              <a:t>spinach or other green leaves </a:t>
            </a:r>
            <a:r>
              <a:rPr lang="en-US" altLang="x-none" sz="1400" dirty="0">
                <a:latin typeface="Arial" charset="0"/>
              </a:rPr>
              <a:t>or cabbage or cauliflower,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6</a:t>
            </a:r>
            <a:r>
              <a:rPr lang="x-none" altLang="x-none" sz="1400" dirty="0">
                <a:latin typeface="Arial" charset="0"/>
              </a:rPr>
              <a:t> lbs of raw broccoli</a:t>
            </a:r>
            <a:r>
              <a:rPr lang="en-US" altLang="x-none" sz="1400" dirty="0">
                <a:latin typeface="Arial" charset="0"/>
              </a:rPr>
              <a:t> </a:t>
            </a:r>
          </a:p>
          <a:p>
            <a:pPr lvl="0" eaLnBrk="0" fontAlgn="base" hangingPunct="0">
              <a:spcBef>
                <a:spcPct val="0"/>
              </a:spcBef>
              <a:spcAft>
                <a:spcPct val="0"/>
              </a:spcAft>
            </a:pPr>
            <a:r>
              <a:rPr lang="en-US" altLang="x-none" sz="1400" dirty="0">
                <a:latin typeface="Arial" charset="0"/>
              </a:rPr>
              <a:t>                                     or 5 </a:t>
            </a:r>
            <a:r>
              <a:rPr lang="en-US" altLang="x-none" sz="1400" dirty="0" err="1">
                <a:latin typeface="Arial" charset="0"/>
              </a:rPr>
              <a:t>lbs</a:t>
            </a:r>
            <a:r>
              <a:rPr lang="en-US" altLang="x-none" sz="1400" dirty="0">
                <a:latin typeface="Arial" charset="0"/>
              </a:rPr>
              <a:t> of carrots,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4 </a:t>
            </a:r>
            <a:r>
              <a:rPr lang="en-US" altLang="x-none" sz="1400" dirty="0" err="1">
                <a:latin typeface="Arial" charset="0"/>
              </a:rPr>
              <a:t>lbs</a:t>
            </a:r>
            <a:r>
              <a:rPr lang="en-US" altLang="x-none" sz="1400" dirty="0">
                <a:latin typeface="Arial" charset="0"/>
              </a:rPr>
              <a:t> of apples</a:t>
            </a:r>
            <a:r>
              <a:rPr lang="x-none" altLang="x-none" sz="1400" dirty="0">
                <a:latin typeface="Arial" charset="0"/>
              </a:rPr>
              <a:t>. </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Attention </a:t>
            </a:r>
            <a:r>
              <a:rPr lang="mr-IN" altLang="x-none" sz="1400" dirty="0">
                <a:latin typeface="Arial" charset="0"/>
              </a:rPr>
              <a:t>–</a:t>
            </a:r>
            <a:r>
              <a:rPr lang="en-US" altLang="x-none" sz="1400" dirty="0">
                <a:latin typeface="Arial" charset="0"/>
              </a:rPr>
              <a:t> do not use oily dressing, because it can easily quadruple calories.</a:t>
            </a:r>
          </a:p>
          <a:p>
            <a:pPr eaLnBrk="0" fontAlgn="base" hangingPunct="0">
              <a:spcBef>
                <a:spcPct val="0"/>
              </a:spcBef>
              <a:spcAft>
                <a:spcPct val="0"/>
              </a:spcAft>
            </a:pPr>
            <a:endParaRPr lang="en-US" altLang="x-none" sz="1400" dirty="0">
              <a:latin typeface="Arial" charset="0"/>
            </a:endParaRPr>
          </a:p>
          <a:p>
            <a:pPr eaLnBrk="0" fontAlgn="base" hangingPunct="0">
              <a:spcBef>
                <a:spcPct val="0"/>
              </a:spcBef>
              <a:spcAft>
                <a:spcPct val="0"/>
              </a:spcAft>
            </a:pPr>
            <a:r>
              <a:rPr lang="en-US" altLang="x-none" sz="14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400" dirty="0">
                <a:latin typeface="Arial" charset="0"/>
              </a:rPr>
              <a:t>no meat, no chicken, no eggs, no dairy: no milk, no cheese, </a:t>
            </a:r>
            <a:r>
              <a:rPr lang="en-US" altLang="x-none" sz="1400" dirty="0" err="1">
                <a:latin typeface="Arial" charset="0"/>
              </a:rPr>
              <a:t>etc</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and no oils (not even olive oil)</a:t>
            </a:r>
          </a:p>
        </p:txBody>
      </p:sp>
      <p:sp>
        <p:nvSpPr>
          <p:cNvPr id="3" name="TextBox 2">
            <a:extLst>
              <a:ext uri="{FF2B5EF4-FFF2-40B4-BE49-F238E27FC236}">
                <a16:creationId xmlns:a16="http://schemas.microsoft.com/office/drawing/2014/main" id="{C6685A60-40E0-7A8E-A745-7A77B794990E}"/>
              </a:ext>
            </a:extLst>
          </p:cNvPr>
          <p:cNvSpPr txBox="1"/>
          <p:nvPr/>
        </p:nvSpPr>
        <p:spPr>
          <a:xfrm>
            <a:off x="9532883" y="2112579"/>
            <a:ext cx="2543503" cy="1384995"/>
          </a:xfrm>
          <a:prstGeom prst="rect">
            <a:avLst/>
          </a:prstGeom>
          <a:solidFill>
            <a:schemeClr val="accent4">
              <a:lumMod val="20000"/>
              <a:lumOff val="80000"/>
            </a:schemeClr>
          </a:solidFill>
        </p:spPr>
        <p:txBody>
          <a:bodyPr wrap="square" rtlCol="0">
            <a:spAutoFit/>
          </a:bodyPr>
          <a:lstStyle/>
          <a:p>
            <a:r>
              <a:rPr lang="en-US" sz="1400" b="1">
                <a:solidFill>
                  <a:srgbClr val="00B050"/>
                </a:solidFill>
              </a:rPr>
              <a:t>My son's </a:t>
            </a:r>
            <a:r>
              <a:rPr lang="x-none" altLang="x-none" sz="1400" b="1" dirty="0">
                <a:solidFill>
                  <a:srgbClr val="00B050"/>
                </a:solidFill>
              </a:rPr>
              <a:t>intermitting fasting</a:t>
            </a:r>
            <a:r>
              <a:rPr lang="en-US" altLang="x-none" sz="1400" b="1" dirty="0">
                <a:solidFill>
                  <a:srgbClr val="00B050"/>
                </a:solidFill>
              </a:rPr>
              <a:t> p</a:t>
            </a:r>
            <a:r>
              <a:rPr lang="en-US" sz="1400" b="1">
                <a:solidFill>
                  <a:srgbClr val="00B050"/>
                </a:solidFill>
              </a:rPr>
              <a:t>rotocol:</a:t>
            </a:r>
          </a:p>
          <a:p>
            <a:pPr marL="285750" indent="-285750">
              <a:buFont typeface="Arial" panose="020B0604020202020204" pitchFamily="34" charset="0"/>
              <a:buChar char="•"/>
            </a:pPr>
            <a:r>
              <a:rPr lang="en-US" altLang="x-none" sz="1400" dirty="0"/>
              <a:t>eat a bowl of lentil soup in the morning</a:t>
            </a:r>
          </a:p>
          <a:p>
            <a:pPr marL="285750" indent="-285750">
              <a:buFont typeface="Arial" panose="020B0604020202020204" pitchFamily="34" charset="0"/>
              <a:buChar char="•"/>
            </a:pPr>
            <a:r>
              <a:rPr lang="en-US" altLang="x-none" sz="1400" dirty="0"/>
              <a:t>Vitamin B12 – 1 tab 2,000 mcgr/week</a:t>
            </a:r>
          </a:p>
        </p:txBody>
      </p:sp>
    </p:spTree>
    <p:extLst>
      <p:ext uri="{BB962C8B-B14F-4D97-AF65-F5344CB8AC3E}">
        <p14:creationId xmlns:p14="http://schemas.microsoft.com/office/powerpoint/2010/main" val="268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42678"/>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endParaRPr lang="en-US" altLang="x-none" sz="1600" dirty="0">
              <a:latin typeface="Arial" charset="0"/>
            </a:endParaRPr>
          </a:p>
          <a:p>
            <a:r>
              <a:rPr lang="en-US" altLang="x-none" sz="1600" dirty="0">
                <a:latin typeface="Arial" charset="0"/>
              </a:rPr>
              <a:t>       But ... </a:t>
            </a:r>
            <a:r>
              <a:rPr lang="x-none" altLang="x-none" sz="1600" b="1">
                <a:solidFill>
                  <a:srgbClr val="0070C0"/>
                </a:solidFill>
                <a:latin typeface="Arial" charset="0"/>
              </a:rPr>
              <a:t>intermitting</a:t>
            </a:r>
            <a:r>
              <a:rPr lang="en-US" altLang="x-none" sz="1600" b="1" dirty="0">
                <a:solidFill>
                  <a:srgbClr val="0070C0"/>
                </a:solidFill>
                <a:latin typeface="Arial" charset="0"/>
              </a:rPr>
              <a:t> fasting does NOT cause metabolism slowdown</a:t>
            </a:r>
            <a:r>
              <a:rPr lang="en-US" altLang="x-none" sz="1600" dirty="0">
                <a:latin typeface="Arial" charset="0"/>
              </a:rPr>
              <a:t> </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t>
            </a:r>
            <a:r>
              <a:rPr lang="x-none" altLang="x-none" sz="1600" b="1" dirty="0">
                <a:solidFill>
                  <a:srgbClr val="FF0000"/>
                </a:solidFill>
                <a:latin typeface="Arial" charset="0"/>
              </a:rPr>
              <a:t>avoid snacking between meals</a:t>
            </a:r>
            <a:r>
              <a:rPr lang="x-none" altLang="x-none" sz="1600" dirty="0">
                <a:latin typeface="Arial" charset="0"/>
              </a:rPr>
              <a:t>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a:t>
            </a:r>
            <a:r>
              <a:rPr lang="x-none" altLang="x-none" sz="1600" b="1">
                <a:solidFill>
                  <a:srgbClr val="FF0000"/>
                </a:solidFill>
                <a:latin typeface="Arial" charset="0"/>
              </a:rPr>
              <a:t>intermittent fasting</a:t>
            </a:r>
            <a:r>
              <a:rPr lang="x-none" altLang="x-none" sz="1600">
                <a:latin typeface="Arial" charset="0"/>
              </a:rPr>
              <a:t> works</a:t>
            </a:r>
            <a:r>
              <a:rPr lang="en-US" altLang="x-none" sz="1600" dirty="0">
                <a:latin typeface="Arial" charset="0"/>
              </a:rPr>
              <a:t> (make long pauses between meals)</a:t>
            </a:r>
          </a:p>
          <a:p>
            <a:r>
              <a:rPr lang="x-none" altLang="x-none" sz="1600">
                <a:latin typeface="Arial" charset="0"/>
              </a:rPr>
              <a:t>  </a:t>
            </a:r>
            <a:r>
              <a:rPr lang="en-US" altLang="x-none" sz="1600" b="1" dirty="0">
                <a:solidFill>
                  <a:srgbClr val="FF0000"/>
                </a:solidFill>
                <a:latin typeface="Arial" charset="0"/>
              </a:rPr>
              <a:t>intermittent fasting</a:t>
            </a:r>
            <a:r>
              <a:rPr lang="en-US" altLang="x-none" sz="1600" dirty="0">
                <a:latin typeface="Arial" charset="0"/>
              </a:rPr>
              <a:t> </a:t>
            </a:r>
            <a:r>
              <a:rPr lang="x-none" altLang="x-none" sz="1600">
                <a:latin typeface="Arial" charset="0"/>
              </a:rPr>
              <a:t>does</a:t>
            </a:r>
            <a:r>
              <a:rPr lang="en-US" altLang="x-none" sz="1600" dirty="0">
                <a:latin typeface="Arial" charset="0"/>
              </a:rPr>
              <a:t> NOT </a:t>
            </a:r>
            <a:r>
              <a:rPr lang="x-none" altLang="x-none" sz="1600">
                <a:latin typeface="Arial" charset="0"/>
              </a:rPr>
              <a:t>cause </a:t>
            </a:r>
            <a:r>
              <a:rPr lang="x-none" altLang="x-none" sz="1600" dirty="0">
                <a:latin typeface="Arial" charset="0"/>
              </a:rPr>
              <a:t>metabolic slowdown</a:t>
            </a:r>
            <a:r>
              <a:rPr lang="x-none" altLang="x-none" sz="1600">
                <a:latin typeface="Arial" charset="0"/>
              </a:rPr>
              <a:t>. </a:t>
            </a:r>
            <a:endParaRPr lang="en-US" altLang="x-none" sz="1600" dirty="0">
              <a:latin typeface="Arial" charset="0"/>
            </a:endParaRPr>
          </a:p>
          <a:p>
            <a:r>
              <a:rPr lang="en-US" altLang="x-none" sz="1600" dirty="0">
                <a:latin typeface="Arial" charset="0"/>
              </a:rPr>
              <a:t>   It doesn’t make you hungry. You feel energetic, alert, and focused.</a:t>
            </a: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5819</Words>
  <Application>Microsoft Macintosh PowerPoint</Application>
  <PresentationFormat>Widescreen</PresentationFormat>
  <Paragraphs>436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120</cp:revision>
  <cp:lastPrinted>2021-05-27T16:15:58Z</cp:lastPrinted>
  <dcterms:created xsi:type="dcterms:W3CDTF">2017-08-29T18:32:57Z</dcterms:created>
  <dcterms:modified xsi:type="dcterms:W3CDTF">2023-09-19T16:13:54Z</dcterms:modified>
</cp:coreProperties>
</file>