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34" r:id="rId1"/>
  </p:sldMasterIdLst>
  <p:notesMasterIdLst>
    <p:notesMasterId r:id="rId8"/>
  </p:notesMasterIdLst>
  <p:sldIdLst>
    <p:sldId id="296" r:id="rId2"/>
    <p:sldId id="297" r:id="rId3"/>
    <p:sldId id="298" r:id="rId4"/>
    <p:sldId id="299" r:id="rId5"/>
    <p:sldId id="301" r:id="rId6"/>
    <p:sldId id="30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03"/>
    <p:restoredTop sz="92287"/>
  </p:normalViewPr>
  <p:slideViewPr>
    <p:cSldViewPr snapToGrid="0" snapToObjects="1">
      <p:cViewPr varScale="1">
        <p:scale>
          <a:sx n="112" d="100"/>
          <a:sy n="112" d="100"/>
        </p:scale>
        <p:origin x="216"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EB1FAE4C-5332-014D-8E1B-BB8DA73EF81D}" type="datetimeFigureOut">
              <a:rPr lang="en-US"/>
              <a:t>7/22/23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a:pPr/>
              <a:t>‹#›</a:t>
            </a:fld>
            <a:endParaRPr lang="en"/>
          </a:p>
        </p:txBody>
      </p:sp>
    </p:spTree>
    <p:extLst>
      <p:ext uri="{BB962C8B-B14F-4D97-AF65-F5344CB8AC3E}">
        <p14:creationId xmlns:p14="http://schemas.microsoft.com/office/powerpoint/2010/main" val="58134760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B1FAE4C-5332-014D-8E1B-BB8DA73EF81D}" type="datetimeFigureOut">
              <a:rPr lang="en-US"/>
              <a:t>7/22/23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a:pPr/>
              <a:t>‹#›</a:t>
            </a:fld>
            <a:endParaRPr lang="en"/>
          </a:p>
        </p:txBody>
      </p:sp>
    </p:spTree>
    <p:extLst>
      <p:ext uri="{BB962C8B-B14F-4D97-AF65-F5344CB8AC3E}">
        <p14:creationId xmlns:p14="http://schemas.microsoft.com/office/powerpoint/2010/main" val="17828818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B1FAE4C-5332-014D-8E1B-BB8DA73EF81D}" type="datetimeFigureOut">
              <a:rPr lang="en-US"/>
              <a:t>7/22/23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a:pPr/>
              <a:t>‹#›</a:t>
            </a:fld>
            <a:endParaRPr lang="en"/>
          </a:p>
        </p:txBody>
      </p:sp>
    </p:spTree>
    <p:extLst>
      <p:ext uri="{BB962C8B-B14F-4D97-AF65-F5344CB8AC3E}">
        <p14:creationId xmlns:p14="http://schemas.microsoft.com/office/powerpoint/2010/main" val="79934429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B1FAE4C-5332-014D-8E1B-BB8DA73EF81D}" type="datetimeFigureOut">
              <a:rPr lang="en-US"/>
              <a:t>7/22/23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a:pPr/>
              <a:t>‹#›</a:t>
            </a:fld>
            <a:endParaRPr lang="en"/>
          </a:p>
        </p:txBody>
      </p:sp>
    </p:spTree>
    <p:extLst>
      <p:ext uri="{BB962C8B-B14F-4D97-AF65-F5344CB8AC3E}">
        <p14:creationId xmlns:p14="http://schemas.microsoft.com/office/powerpoint/2010/main" val="297570654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EB1FAE4C-5332-014D-8E1B-BB8DA73EF81D}" type="datetimeFigureOut">
              <a:rPr lang="en-US"/>
              <a:t>7/22/23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a:pPr/>
              <a:t>‹#›</a:t>
            </a:fld>
            <a:endParaRPr lang="en"/>
          </a:p>
        </p:txBody>
      </p:sp>
    </p:spTree>
    <p:extLst>
      <p:ext uri="{BB962C8B-B14F-4D97-AF65-F5344CB8AC3E}">
        <p14:creationId xmlns:p14="http://schemas.microsoft.com/office/powerpoint/2010/main" val="363758179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1FAE4C-5332-014D-8E1B-BB8DA73EF81D}" type="datetimeFigureOut">
              <a:rPr lang="en-US"/>
              <a:t>7/22/23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
              <a:pPr/>
              <a:t>‹#›</a:t>
            </a:fld>
            <a:endParaRPr lang="en"/>
          </a:p>
        </p:txBody>
      </p:sp>
    </p:spTree>
    <p:extLst>
      <p:ext uri="{BB962C8B-B14F-4D97-AF65-F5344CB8AC3E}">
        <p14:creationId xmlns:p14="http://schemas.microsoft.com/office/powerpoint/2010/main" val="38154942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B1FAE4C-5332-014D-8E1B-BB8DA73EF81D}" type="datetimeFigureOut">
              <a:rPr lang="en-US"/>
              <a:t>7/22/23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000000-1234-1234-1234-123412341234}" type="slidenum">
              <a:rPr lang="en"/>
              <a:pPr/>
              <a:t>‹#›</a:t>
            </a:fld>
            <a:endParaRPr lang="en"/>
          </a:p>
        </p:txBody>
      </p:sp>
    </p:spTree>
    <p:extLst>
      <p:ext uri="{BB962C8B-B14F-4D97-AF65-F5344CB8AC3E}">
        <p14:creationId xmlns:p14="http://schemas.microsoft.com/office/powerpoint/2010/main" val="365468103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EB1FAE4C-5332-014D-8E1B-BB8DA73EF81D}" type="datetimeFigureOut">
              <a:rPr lang="en-US"/>
              <a:t>7/22/23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000000-1234-1234-1234-123412341234}" type="slidenum">
              <a:rPr lang="en"/>
              <a:pPr/>
              <a:t>‹#›</a:t>
            </a:fld>
            <a:endParaRPr lang="en"/>
          </a:p>
        </p:txBody>
      </p:sp>
    </p:spTree>
    <p:extLst>
      <p:ext uri="{BB962C8B-B14F-4D97-AF65-F5344CB8AC3E}">
        <p14:creationId xmlns:p14="http://schemas.microsoft.com/office/powerpoint/2010/main" val="61540789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1FAE4C-5332-014D-8E1B-BB8DA73EF81D}" type="datetimeFigureOut">
              <a:rPr lang="en-US"/>
              <a:t>7/22/23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000000-1234-1234-1234-123412341234}" type="slidenum">
              <a:rPr lang="en"/>
              <a:pPr/>
              <a:t>‹#›</a:t>
            </a:fld>
            <a:endParaRPr lang="en"/>
          </a:p>
        </p:txBody>
      </p:sp>
    </p:spTree>
    <p:extLst>
      <p:ext uri="{BB962C8B-B14F-4D97-AF65-F5344CB8AC3E}">
        <p14:creationId xmlns:p14="http://schemas.microsoft.com/office/powerpoint/2010/main" val="427423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EB1FAE4C-5332-014D-8E1B-BB8DA73EF81D}" type="datetimeFigureOut">
              <a:rPr lang="en-US"/>
              <a:t>7/22/23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
              <a:pPr/>
              <a:t>‹#›</a:t>
            </a:fld>
            <a:endParaRPr lang="en"/>
          </a:p>
        </p:txBody>
      </p:sp>
    </p:spTree>
    <p:extLst>
      <p:ext uri="{BB962C8B-B14F-4D97-AF65-F5344CB8AC3E}">
        <p14:creationId xmlns:p14="http://schemas.microsoft.com/office/powerpoint/2010/main" val="3554285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EB1FAE4C-5332-014D-8E1B-BB8DA73EF81D}" type="datetimeFigureOut">
              <a:rPr lang="en-US"/>
              <a:t>7/22/23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a:pPr/>
              <a:t>‹#›</a:t>
            </a:fld>
            <a:endParaRPr lang="en"/>
          </a:p>
        </p:txBody>
      </p:sp>
    </p:spTree>
    <p:extLst>
      <p:ext uri="{BB962C8B-B14F-4D97-AF65-F5344CB8AC3E}">
        <p14:creationId xmlns:p14="http://schemas.microsoft.com/office/powerpoint/2010/main" val="223940665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1FAE4C-5332-014D-8E1B-BB8DA73EF81D}" type="datetimeFigureOut">
              <a:rPr lang="en-US"/>
              <a:t>7/22/23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000000-1234-1234-1234-123412341234}" type="slidenum">
              <a:rPr lang="en"/>
              <a:pPr/>
              <a:t>‹#›</a:t>
            </a:fld>
            <a:endParaRPr lang="en"/>
          </a:p>
        </p:txBody>
      </p:sp>
    </p:spTree>
    <p:extLst>
      <p:ext uri="{BB962C8B-B14F-4D97-AF65-F5344CB8AC3E}">
        <p14:creationId xmlns:p14="http://schemas.microsoft.com/office/powerpoint/2010/main" val="888154430"/>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Accounting_standard" TargetMode="External"/><Relationship Id="rId2" Type="http://schemas.openxmlformats.org/officeDocument/2006/relationships/hyperlink" Target="https://en.wikipedia.org/wiki/Accounting" TargetMode="External"/><Relationship Id="rId1" Type="http://schemas.openxmlformats.org/officeDocument/2006/relationships/slideLayout" Target="../slideLayouts/slideLayout7.xml"/><Relationship Id="rId6" Type="http://schemas.openxmlformats.org/officeDocument/2006/relationships/hyperlink" Target="https://en.wikipedia.org/wiki/International_Accounting_Standards_Board" TargetMode="External"/><Relationship Id="rId5" Type="http://schemas.openxmlformats.org/officeDocument/2006/relationships/hyperlink" Target="https://en.wikipedia.org/wiki/IFRS_Foundation" TargetMode="External"/><Relationship Id="rId4" Type="http://schemas.openxmlformats.org/officeDocument/2006/relationships/hyperlink" Target="https://en.wikipedia.org/wiki/International_Financial_Reporting_Standard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basicaccountingconcepts.education/making-sense-of-debits-and-credits-in-accounting/" TargetMode="External"/><Relationship Id="rId1" Type="http://schemas.openxmlformats.org/officeDocument/2006/relationships/slideLayout" Target="../slideLayouts/slideLayout7.xml"/><Relationship Id="rId5" Type="http://schemas.openxmlformats.org/officeDocument/2006/relationships/hyperlink" Target="https://www.youtube.com/watch?v=VhwZ9t2b3Zk" TargetMode="External"/><Relationship Id="rId4" Type="http://schemas.openxmlformats.org/officeDocument/2006/relationships/hyperlink" Target="https://www.youtube.com/watch?v=COOBti0xp0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mallbusiness.chron.com/financial-treatment-assets-given-business-426.htmlhttps:/smallbusiness.chron.com/financial-treatment-assets-given-business-426.htm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72A975-345E-4744-AC48-210D71FDE633}"/>
              </a:ext>
            </a:extLst>
          </p:cNvPr>
          <p:cNvSpPr txBox="1"/>
          <p:nvPr/>
        </p:nvSpPr>
        <p:spPr>
          <a:xfrm>
            <a:off x="120713" y="120713"/>
            <a:ext cx="2302636" cy="523220"/>
          </a:xfrm>
          <a:prstGeom prst="rect">
            <a:avLst/>
          </a:prstGeom>
          <a:noFill/>
        </p:spPr>
        <p:txBody>
          <a:bodyPr wrap="square" rtlCol="0">
            <a:spAutoFit/>
          </a:bodyPr>
          <a:lstStyle/>
          <a:p>
            <a:r>
              <a:rPr lang="en-US" sz="2800" b="1" dirty="0"/>
              <a:t>Accounting</a:t>
            </a:r>
          </a:p>
        </p:txBody>
      </p:sp>
      <p:sp>
        <p:nvSpPr>
          <p:cNvPr id="7" name="TextBox 6">
            <a:extLst>
              <a:ext uri="{FF2B5EF4-FFF2-40B4-BE49-F238E27FC236}">
                <a16:creationId xmlns:a16="http://schemas.microsoft.com/office/drawing/2014/main" id="{0EADAB67-8E7D-C885-6BBC-42324BCE493A}"/>
              </a:ext>
            </a:extLst>
          </p:cNvPr>
          <p:cNvSpPr txBox="1"/>
          <p:nvPr/>
        </p:nvSpPr>
        <p:spPr>
          <a:xfrm>
            <a:off x="120713" y="612533"/>
            <a:ext cx="5755652" cy="4693593"/>
          </a:xfrm>
          <a:prstGeom prst="rect">
            <a:avLst/>
          </a:prstGeom>
          <a:solidFill>
            <a:schemeClr val="accent4">
              <a:lumMod val="20000"/>
              <a:lumOff val="80000"/>
            </a:schemeClr>
          </a:solidFill>
          <a:ln>
            <a:solidFill>
              <a:srgbClr val="FF0000"/>
            </a:solidFill>
          </a:ln>
        </p:spPr>
        <p:txBody>
          <a:bodyPr wrap="square" rtlCol="0">
            <a:spAutoFit/>
          </a:bodyPr>
          <a:lstStyle/>
          <a:p>
            <a:pPr marL="285750" indent="-285750">
              <a:buFont typeface="Arial" panose="020B0604020202020204" pitchFamily="34" charset="0"/>
              <a:buChar char="•"/>
            </a:pPr>
            <a:r>
              <a:rPr lang="en-US" sz="1300" b="1" dirty="0">
                <a:solidFill>
                  <a:srgbClr val="FF0000"/>
                </a:solidFill>
                <a:latin typeface="Calibri" panose="020F0502020204030204" pitchFamily="34" charset="0"/>
                <a:cs typeface="Calibri" panose="020F0502020204030204" pitchFamily="34" charset="0"/>
              </a:rPr>
              <a:t>Accounting</a:t>
            </a:r>
            <a:r>
              <a:rPr lang="en-US" sz="1300" dirty="0">
                <a:latin typeface="Calibri" panose="020F0502020204030204" pitchFamily="34" charset="0"/>
                <a:cs typeface="Calibri" panose="020F0502020204030204" pitchFamily="34" charset="0"/>
              </a:rPr>
              <a:t> = keeping or preparation of the financial records of transactions of the firm, the analysis, verification and reporting of such records - </a:t>
            </a:r>
            <a:r>
              <a:rPr lang="en-US" sz="1300" dirty="0">
                <a:latin typeface="Calibri" panose="020F0502020204030204" pitchFamily="34" charset="0"/>
                <a:cs typeface="Calibri" panose="020F0502020204030204" pitchFamily="34" charset="0"/>
                <a:hlinkClick r:id="rId2"/>
              </a:rPr>
              <a:t>https://en.wikipedia.org/wiki/Accounting</a:t>
            </a:r>
            <a:endParaRPr lang="en-US" sz="13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300" b="1" dirty="0">
                <a:solidFill>
                  <a:srgbClr val="FF0000"/>
                </a:solidFill>
                <a:latin typeface="Calibri" panose="020F0502020204030204" pitchFamily="34" charset="0"/>
                <a:cs typeface="Calibri" panose="020F0502020204030204" pitchFamily="34" charset="0"/>
              </a:rPr>
              <a:t>Double-entry bookkeeping</a:t>
            </a:r>
            <a:r>
              <a:rPr lang="en-US" sz="1300" dirty="0">
                <a:latin typeface="Calibri" panose="020F0502020204030204" pitchFamily="34" charset="0"/>
                <a:cs typeface="Calibri" panose="020F0502020204030204" pitchFamily="34" charset="0"/>
              </a:rPr>
              <a:t> - Jewish community of the early-medieval Middle East</a:t>
            </a:r>
          </a:p>
          <a:p>
            <a:pPr marL="285750" indent="-285750">
              <a:buFont typeface="Arial" panose="020B0604020202020204" pitchFamily="34" charset="0"/>
              <a:buChar char="•"/>
            </a:pPr>
            <a:r>
              <a:rPr lang="en-US" sz="1300" dirty="0">
                <a:latin typeface="Calibri" panose="020F0502020204030204" pitchFamily="34" charset="0"/>
                <a:cs typeface="Calibri" panose="020F0502020204030204" pitchFamily="34" charset="0"/>
              </a:rPr>
              <a:t>The first published work on a double-entry bookkeeping system was the Summa de </a:t>
            </a:r>
            <a:r>
              <a:rPr lang="en-US" sz="1300" dirty="0" err="1">
                <a:latin typeface="Calibri" panose="020F0502020204030204" pitchFamily="34" charset="0"/>
                <a:cs typeface="Calibri" panose="020F0502020204030204" pitchFamily="34" charset="0"/>
              </a:rPr>
              <a:t>arithmetica</a:t>
            </a:r>
            <a:r>
              <a:rPr lang="en-US" sz="1300" dirty="0">
                <a:latin typeface="Calibri" panose="020F0502020204030204" pitchFamily="34" charset="0"/>
                <a:cs typeface="Calibri" panose="020F0502020204030204" pitchFamily="34" charset="0"/>
              </a:rPr>
              <a:t>, published in Italy in 1494 by Luca </a:t>
            </a:r>
            <a:r>
              <a:rPr lang="en-US" sz="1300" dirty="0" err="1">
                <a:latin typeface="Calibri" panose="020F0502020204030204" pitchFamily="34" charset="0"/>
                <a:cs typeface="Calibri" panose="020F0502020204030204" pitchFamily="34" charset="0"/>
              </a:rPr>
              <a:t>Pacioli</a:t>
            </a:r>
            <a:r>
              <a:rPr lang="en-US" sz="1300" dirty="0">
                <a:latin typeface="Calibri" panose="020F0502020204030204" pitchFamily="34" charset="0"/>
                <a:cs typeface="Calibri" panose="020F0502020204030204" pitchFamily="34" charset="0"/>
              </a:rPr>
              <a:t> (the "Father of Accounting")</a:t>
            </a:r>
          </a:p>
          <a:p>
            <a:pPr marL="285750" indent="-285750">
              <a:buFont typeface="Arial" panose="020B0604020202020204" pitchFamily="34" charset="0"/>
              <a:buChar char="•"/>
            </a:pPr>
            <a:r>
              <a:rPr lang="en-US" sz="1300" b="1" i="0" dirty="0">
                <a:solidFill>
                  <a:srgbClr val="FF0000"/>
                </a:solidFill>
                <a:effectLst/>
                <a:latin typeface="Calibri" panose="020F0502020204030204" pitchFamily="34" charset="0"/>
                <a:cs typeface="Calibri" panose="020F0502020204030204" pitchFamily="34" charset="0"/>
              </a:rPr>
              <a:t>GAAP</a:t>
            </a:r>
            <a:r>
              <a:rPr lang="en-US" sz="1300" b="0" i="0" dirty="0">
                <a:solidFill>
                  <a:srgbClr val="202122"/>
                </a:solidFill>
                <a:effectLst/>
                <a:latin typeface="Calibri" panose="020F0502020204030204" pitchFamily="34" charset="0"/>
                <a:cs typeface="Calibri" panose="020F0502020204030204" pitchFamily="34" charset="0"/>
              </a:rPr>
              <a:t> = Generally Accepted Accounting Principles / Standards</a:t>
            </a:r>
            <a:br>
              <a:rPr lang="en-US" sz="1300" b="0" i="0" dirty="0">
                <a:solidFill>
                  <a:srgbClr val="202122"/>
                </a:solidFill>
                <a:effectLst/>
                <a:latin typeface="Calibri" panose="020F0502020204030204" pitchFamily="34" charset="0"/>
                <a:cs typeface="Calibri" panose="020F0502020204030204" pitchFamily="34" charset="0"/>
              </a:rPr>
            </a:br>
            <a:r>
              <a:rPr lang="en-US" sz="1300" b="0" i="0" dirty="0">
                <a:solidFill>
                  <a:srgbClr val="202122"/>
                </a:solidFill>
                <a:effectLst/>
                <a:latin typeface="Calibri" panose="020F0502020204030204" pitchFamily="34" charset="0"/>
                <a:cs typeface="Calibri" panose="020F0502020204030204" pitchFamily="34" charset="0"/>
                <a:hlinkClick r:id="rId3"/>
              </a:rPr>
              <a:t>https://en.wikipedia.org/wiki/Accounting_standard</a:t>
            </a:r>
            <a:endParaRPr lang="en-US" sz="1300" b="0" i="0" dirty="0">
              <a:solidFill>
                <a:srgbClr val="202122"/>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300" b="1" dirty="0">
                <a:solidFill>
                  <a:srgbClr val="FF0000"/>
                </a:solidFill>
                <a:latin typeface="Calibri" panose="020F0502020204030204" pitchFamily="34" charset="0"/>
                <a:cs typeface="Calibri" panose="020F0502020204030204" pitchFamily="34" charset="0"/>
              </a:rPr>
              <a:t>IFRS</a:t>
            </a:r>
            <a:r>
              <a:rPr lang="en-US" sz="1300" dirty="0">
                <a:solidFill>
                  <a:srgbClr val="202122"/>
                </a:solidFill>
                <a:latin typeface="Calibri" panose="020F0502020204030204" pitchFamily="34" charset="0"/>
                <a:cs typeface="Calibri" panose="020F0502020204030204" pitchFamily="34" charset="0"/>
              </a:rPr>
              <a:t> = International Financial Reporting Standards</a:t>
            </a:r>
            <a:br>
              <a:rPr lang="en-US" sz="1300" dirty="0">
                <a:solidFill>
                  <a:srgbClr val="202122"/>
                </a:solidFill>
                <a:latin typeface="Calibri" panose="020F0502020204030204" pitchFamily="34" charset="0"/>
                <a:cs typeface="Calibri" panose="020F0502020204030204" pitchFamily="34" charset="0"/>
              </a:rPr>
            </a:br>
            <a:r>
              <a:rPr lang="en-US" sz="1300" dirty="0">
                <a:solidFill>
                  <a:srgbClr val="202122"/>
                </a:solidFill>
                <a:latin typeface="Calibri" panose="020F0502020204030204" pitchFamily="34" charset="0"/>
                <a:cs typeface="Calibri" panose="020F0502020204030204" pitchFamily="34" charset="0"/>
                <a:hlinkClick r:id="rId4"/>
              </a:rPr>
              <a:t>https://</a:t>
            </a:r>
            <a:r>
              <a:rPr lang="en-US" sz="1300" dirty="0" err="1">
                <a:solidFill>
                  <a:srgbClr val="202122"/>
                </a:solidFill>
                <a:latin typeface="Calibri" panose="020F0502020204030204" pitchFamily="34" charset="0"/>
                <a:cs typeface="Calibri" panose="020F0502020204030204" pitchFamily="34" charset="0"/>
                <a:hlinkClick r:id="rId4"/>
              </a:rPr>
              <a:t>en.wikipedia.org</a:t>
            </a:r>
            <a:r>
              <a:rPr lang="en-US" sz="1300" dirty="0">
                <a:solidFill>
                  <a:srgbClr val="202122"/>
                </a:solidFill>
                <a:latin typeface="Calibri" panose="020F0502020204030204" pitchFamily="34" charset="0"/>
                <a:cs typeface="Calibri" panose="020F0502020204030204" pitchFamily="34" charset="0"/>
                <a:hlinkClick r:id="rId4"/>
              </a:rPr>
              <a:t>/wiki/</a:t>
            </a:r>
            <a:r>
              <a:rPr lang="en-US" sz="1300" dirty="0" err="1">
                <a:solidFill>
                  <a:srgbClr val="202122"/>
                </a:solidFill>
                <a:latin typeface="Calibri" panose="020F0502020204030204" pitchFamily="34" charset="0"/>
                <a:cs typeface="Calibri" panose="020F0502020204030204" pitchFamily="34" charset="0"/>
                <a:hlinkClick r:id="rId4"/>
              </a:rPr>
              <a:t>International_Financial_Reporting_Standards</a:t>
            </a:r>
            <a:endParaRPr lang="en-US" sz="1300" dirty="0">
              <a:solidFill>
                <a:srgbClr val="20212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300" b="1" dirty="0">
                <a:solidFill>
                  <a:srgbClr val="FF0000"/>
                </a:solidFill>
                <a:latin typeface="Calibri" panose="020F0502020204030204" pitchFamily="34" charset="0"/>
                <a:cs typeface="Calibri" panose="020F0502020204030204" pitchFamily="34" charset="0"/>
              </a:rPr>
              <a:t>IFRS Foundation</a:t>
            </a:r>
            <a:br>
              <a:rPr lang="en-US" sz="1300" dirty="0">
                <a:solidFill>
                  <a:srgbClr val="202122"/>
                </a:solidFill>
                <a:latin typeface="Calibri" panose="020F0502020204030204" pitchFamily="34" charset="0"/>
                <a:cs typeface="Calibri" panose="020F0502020204030204" pitchFamily="34" charset="0"/>
              </a:rPr>
            </a:br>
            <a:r>
              <a:rPr lang="en-US" sz="1300" dirty="0">
                <a:solidFill>
                  <a:srgbClr val="202122"/>
                </a:solidFill>
                <a:latin typeface="Calibri" panose="020F0502020204030204" pitchFamily="34" charset="0"/>
                <a:cs typeface="Calibri" panose="020F0502020204030204" pitchFamily="34" charset="0"/>
                <a:hlinkClick r:id="rId5"/>
              </a:rPr>
              <a:t>https://</a:t>
            </a:r>
            <a:r>
              <a:rPr lang="en-US" sz="1300" dirty="0" err="1">
                <a:solidFill>
                  <a:srgbClr val="202122"/>
                </a:solidFill>
                <a:latin typeface="Calibri" panose="020F0502020204030204" pitchFamily="34" charset="0"/>
                <a:cs typeface="Calibri" panose="020F0502020204030204" pitchFamily="34" charset="0"/>
                <a:hlinkClick r:id="rId5"/>
              </a:rPr>
              <a:t>en.wikipedia.org</a:t>
            </a:r>
            <a:r>
              <a:rPr lang="en-US" sz="1300" dirty="0">
                <a:solidFill>
                  <a:srgbClr val="202122"/>
                </a:solidFill>
                <a:latin typeface="Calibri" panose="020F0502020204030204" pitchFamily="34" charset="0"/>
                <a:cs typeface="Calibri" panose="020F0502020204030204" pitchFamily="34" charset="0"/>
                <a:hlinkClick r:id="rId5"/>
              </a:rPr>
              <a:t>/wiki/</a:t>
            </a:r>
            <a:r>
              <a:rPr lang="en-US" sz="1300" dirty="0" err="1">
                <a:solidFill>
                  <a:srgbClr val="202122"/>
                </a:solidFill>
                <a:latin typeface="Calibri" panose="020F0502020204030204" pitchFamily="34" charset="0"/>
                <a:cs typeface="Calibri" panose="020F0502020204030204" pitchFamily="34" charset="0"/>
                <a:hlinkClick r:id="rId5"/>
              </a:rPr>
              <a:t>IFRS_Foundation</a:t>
            </a:r>
            <a:endParaRPr lang="en-US" sz="1300" dirty="0">
              <a:solidFill>
                <a:srgbClr val="20212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300" b="1" dirty="0">
                <a:solidFill>
                  <a:srgbClr val="FF0000"/>
                </a:solidFill>
                <a:latin typeface="Calibri" panose="020F0502020204030204" pitchFamily="34" charset="0"/>
                <a:cs typeface="Calibri" panose="020F0502020204030204" pitchFamily="34" charset="0"/>
              </a:rPr>
              <a:t>IAS, IASB</a:t>
            </a:r>
            <a:r>
              <a:rPr lang="en-US" sz="1300" dirty="0">
                <a:solidFill>
                  <a:srgbClr val="202122"/>
                </a:solidFill>
                <a:latin typeface="Calibri" panose="020F0502020204030204" pitchFamily="34" charset="0"/>
                <a:cs typeface="Calibri" panose="020F0502020204030204" pitchFamily="34" charset="0"/>
              </a:rPr>
              <a:t> = International Accounting Standards Board</a:t>
            </a:r>
            <a:br>
              <a:rPr lang="en-US" sz="1300" dirty="0">
                <a:solidFill>
                  <a:srgbClr val="202122"/>
                </a:solidFill>
                <a:latin typeface="Calibri" panose="020F0502020204030204" pitchFamily="34" charset="0"/>
                <a:cs typeface="Calibri" panose="020F0502020204030204" pitchFamily="34" charset="0"/>
              </a:rPr>
            </a:br>
            <a:r>
              <a:rPr lang="en-US" sz="1300" dirty="0">
                <a:solidFill>
                  <a:srgbClr val="202122"/>
                </a:solidFill>
                <a:latin typeface="Calibri" panose="020F0502020204030204" pitchFamily="34" charset="0"/>
                <a:cs typeface="Calibri" panose="020F0502020204030204" pitchFamily="34" charset="0"/>
                <a:hlinkClick r:id="rId6"/>
              </a:rPr>
              <a:t>https://en.wikipedia.org/wiki/International_Accounting_Standards_Board</a:t>
            </a:r>
            <a:endParaRPr lang="en-US" sz="1300" dirty="0">
              <a:solidFill>
                <a:srgbClr val="20212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300" b="1" dirty="0">
                <a:solidFill>
                  <a:srgbClr val="FF0000"/>
                </a:solidFill>
                <a:latin typeface="Calibri" panose="020F0502020204030204" pitchFamily="34" charset="0"/>
                <a:cs typeface="Calibri" panose="020F0502020204030204" pitchFamily="34" charset="0"/>
              </a:rPr>
              <a:t>CIMA</a:t>
            </a:r>
            <a:r>
              <a:rPr lang="en-US" sz="1300" dirty="0">
                <a:solidFill>
                  <a:srgbClr val="202122"/>
                </a:solidFill>
                <a:latin typeface="Calibri" panose="020F0502020204030204" pitchFamily="34" charset="0"/>
                <a:cs typeface="Calibri" panose="020F0502020204030204" pitchFamily="34" charset="0"/>
              </a:rPr>
              <a:t> = Chartered Institute of Management Accountants (UK)</a:t>
            </a:r>
          </a:p>
          <a:p>
            <a:pPr marL="285750" indent="-285750">
              <a:buFont typeface="Arial" panose="020B0604020202020204" pitchFamily="34" charset="0"/>
              <a:buChar char="•"/>
            </a:pPr>
            <a:r>
              <a:rPr lang="en-US" sz="1300" b="1" dirty="0">
                <a:solidFill>
                  <a:srgbClr val="FF0000"/>
                </a:solidFill>
                <a:latin typeface="Calibri" panose="020F0502020204030204" pitchFamily="34" charset="0"/>
                <a:cs typeface="Calibri" panose="020F0502020204030204" pitchFamily="34" charset="0"/>
              </a:rPr>
              <a:t>CGMA</a:t>
            </a:r>
            <a:r>
              <a:rPr lang="en-US" sz="1300" dirty="0">
                <a:solidFill>
                  <a:srgbClr val="202122"/>
                </a:solidFill>
                <a:latin typeface="Calibri" panose="020F0502020204030204" pitchFamily="34" charset="0"/>
                <a:cs typeface="Calibri" panose="020F0502020204030204" pitchFamily="34" charset="0"/>
              </a:rPr>
              <a:t> = Chartered Global Management Accountant (qualification by CIMA)</a:t>
            </a:r>
          </a:p>
          <a:p>
            <a:pPr marL="285750" indent="-285750">
              <a:buFont typeface="Arial" panose="020B0604020202020204" pitchFamily="34" charset="0"/>
              <a:buChar char="•"/>
            </a:pPr>
            <a:r>
              <a:rPr lang="en-US" sz="1300" b="1" dirty="0">
                <a:solidFill>
                  <a:srgbClr val="FF0000"/>
                </a:solidFill>
                <a:latin typeface="Calibri" panose="020F0502020204030204" pitchFamily="34" charset="0"/>
                <a:cs typeface="Calibri" panose="020F0502020204030204" pitchFamily="34" charset="0"/>
              </a:rPr>
              <a:t>AICPA</a:t>
            </a:r>
            <a:r>
              <a:rPr lang="en-US" sz="1300" dirty="0">
                <a:solidFill>
                  <a:srgbClr val="202122"/>
                </a:solidFill>
                <a:latin typeface="Calibri" panose="020F0502020204030204" pitchFamily="34" charset="0"/>
                <a:cs typeface="Calibri" panose="020F0502020204030204" pitchFamily="34" charset="0"/>
              </a:rPr>
              <a:t> = American Institute of Certified Public Accountants</a:t>
            </a:r>
          </a:p>
          <a:p>
            <a:pPr marL="285750" indent="-285750">
              <a:buFont typeface="Arial" panose="020B0604020202020204" pitchFamily="34" charset="0"/>
              <a:buChar char="•"/>
            </a:pPr>
            <a:r>
              <a:rPr lang="en-US" sz="1300" b="1" dirty="0">
                <a:solidFill>
                  <a:srgbClr val="FF0000"/>
                </a:solidFill>
                <a:latin typeface="Calibri" panose="020F0502020204030204" pitchFamily="34" charset="0"/>
                <a:cs typeface="Calibri" panose="020F0502020204030204" pitchFamily="34" charset="0"/>
              </a:rPr>
              <a:t>Auditing</a:t>
            </a:r>
            <a:r>
              <a:rPr lang="en-US" sz="1300" dirty="0">
                <a:solidFill>
                  <a:srgbClr val="202122"/>
                </a:solidFill>
                <a:latin typeface="Calibri" panose="020F0502020204030204" pitchFamily="34" charset="0"/>
                <a:cs typeface="Calibri" panose="020F0502020204030204" pitchFamily="34" charset="0"/>
              </a:rPr>
              <a:t> = verification, "unbiased examination and evaluation"</a:t>
            </a:r>
          </a:p>
          <a:p>
            <a:pPr marL="285750" indent="-285750">
              <a:buFont typeface="Arial" panose="020B0604020202020204" pitchFamily="34" charset="0"/>
              <a:buChar char="•"/>
            </a:pPr>
            <a:r>
              <a:rPr lang="en-US" sz="1300" b="1" dirty="0">
                <a:solidFill>
                  <a:srgbClr val="FF0000"/>
                </a:solidFill>
                <a:latin typeface="Calibri" panose="020F0502020204030204" pitchFamily="34" charset="0"/>
                <a:cs typeface="Calibri" panose="020F0502020204030204" pitchFamily="34" charset="0"/>
              </a:rPr>
              <a:t>Tax accounting</a:t>
            </a:r>
            <a:r>
              <a:rPr lang="en-US" sz="1300" dirty="0">
                <a:solidFill>
                  <a:srgbClr val="202122"/>
                </a:solidFill>
                <a:latin typeface="Calibri" panose="020F0502020204030204" pitchFamily="34" charset="0"/>
                <a:cs typeface="Calibri" panose="020F0502020204030204" pitchFamily="34" charset="0"/>
              </a:rPr>
              <a:t> = (in US) preparation/analysis of tax returns/payments</a:t>
            </a:r>
          </a:p>
          <a:p>
            <a:pPr marL="285750" indent="-285750">
              <a:buFont typeface="Arial" panose="020B0604020202020204" pitchFamily="34" charset="0"/>
              <a:buChar char="•"/>
            </a:pPr>
            <a:r>
              <a:rPr lang="en-US" sz="1300" dirty="0">
                <a:solidFill>
                  <a:srgbClr val="202122"/>
                </a:solidFill>
                <a:latin typeface="Calibri" panose="020F0502020204030204" pitchFamily="34" charset="0"/>
                <a:cs typeface="Calibri" panose="020F0502020204030204" pitchFamily="34" charset="0"/>
              </a:rPr>
              <a:t>Forensic accounting (disputes, litigations)</a:t>
            </a:r>
          </a:p>
          <a:p>
            <a:pPr marL="285750" indent="-285750">
              <a:buFont typeface="Arial" panose="020B0604020202020204" pitchFamily="34" charset="0"/>
              <a:buChar char="•"/>
            </a:pPr>
            <a:r>
              <a:rPr lang="en-US" sz="1300" b="1" dirty="0">
                <a:solidFill>
                  <a:srgbClr val="FF0000"/>
                </a:solidFill>
                <a:latin typeface="Calibri" panose="020F0502020204030204" pitchFamily="34" charset="0"/>
                <a:cs typeface="Calibri" panose="020F0502020204030204" pitchFamily="34" charset="0"/>
              </a:rPr>
              <a:t>CAS (CAAS) </a:t>
            </a:r>
            <a:r>
              <a:rPr lang="en-US" sz="1300" dirty="0">
                <a:solidFill>
                  <a:srgbClr val="202122"/>
                </a:solidFill>
                <a:latin typeface="Calibri" panose="020F0502020204030204" pitchFamily="34" charset="0"/>
                <a:cs typeface="Calibri" panose="020F0502020204030204" pitchFamily="34" charset="0"/>
              </a:rPr>
              <a:t>= Client Accounting (Advisory) Services</a:t>
            </a:r>
          </a:p>
        </p:txBody>
      </p:sp>
      <p:sp>
        <p:nvSpPr>
          <p:cNvPr id="8" name="TextBox 7">
            <a:extLst>
              <a:ext uri="{FF2B5EF4-FFF2-40B4-BE49-F238E27FC236}">
                <a16:creationId xmlns:a16="http://schemas.microsoft.com/office/drawing/2014/main" id="{FB2E3759-3936-DA51-10BD-CD60227B3105}"/>
              </a:ext>
            </a:extLst>
          </p:cNvPr>
          <p:cNvSpPr txBox="1"/>
          <p:nvPr/>
        </p:nvSpPr>
        <p:spPr>
          <a:xfrm>
            <a:off x="6008914" y="612533"/>
            <a:ext cx="6062373" cy="5093702"/>
          </a:xfrm>
          <a:prstGeom prst="rect">
            <a:avLst/>
          </a:prstGeom>
          <a:solidFill>
            <a:schemeClr val="accent4">
              <a:lumMod val="20000"/>
              <a:lumOff val="80000"/>
            </a:schemeClr>
          </a:solidFill>
          <a:ln>
            <a:solidFill>
              <a:srgbClr val="FF0000"/>
            </a:solidFill>
          </a:ln>
        </p:spPr>
        <p:txBody>
          <a:bodyPr wrap="square" rtlCol="0">
            <a:spAutoFit/>
          </a:bodyPr>
          <a:lstStyle/>
          <a:p>
            <a:pPr marL="285750" indent="-285750">
              <a:buFont typeface="Arial" panose="020B0604020202020204" pitchFamily="34" charset="0"/>
              <a:buChar char="•"/>
            </a:pPr>
            <a:r>
              <a:rPr lang="en-US" sz="1300" b="1" dirty="0">
                <a:solidFill>
                  <a:srgbClr val="FF0000"/>
                </a:solidFill>
              </a:rPr>
              <a:t>IFAC</a:t>
            </a:r>
            <a:r>
              <a:rPr lang="en-US" sz="1300" dirty="0">
                <a:solidFill>
                  <a:srgbClr val="202122"/>
                </a:solidFill>
              </a:rPr>
              <a:t> = International Federation of Accountants</a:t>
            </a:r>
          </a:p>
          <a:p>
            <a:pPr marL="285750" indent="-285750">
              <a:buFont typeface="Arial" panose="020B0604020202020204" pitchFamily="34" charset="0"/>
              <a:buChar char="•"/>
            </a:pPr>
            <a:r>
              <a:rPr lang="en-US" sz="1300" b="1" dirty="0">
                <a:solidFill>
                  <a:srgbClr val="00B050"/>
                </a:solidFill>
              </a:rPr>
              <a:t>ICAS</a:t>
            </a:r>
            <a:r>
              <a:rPr lang="en-US" sz="1300" dirty="0">
                <a:solidFill>
                  <a:srgbClr val="202122"/>
                </a:solidFill>
              </a:rPr>
              <a:t> = Institute of Chartered Accountants of Scotland</a:t>
            </a:r>
          </a:p>
          <a:p>
            <a:pPr marL="285750" indent="-285750">
              <a:buFont typeface="Arial" panose="020B0604020202020204" pitchFamily="34" charset="0"/>
              <a:buChar char="•"/>
            </a:pPr>
            <a:r>
              <a:rPr lang="en-US" sz="1300" b="1" dirty="0">
                <a:solidFill>
                  <a:srgbClr val="00B050"/>
                </a:solidFill>
              </a:rPr>
              <a:t>ICAP</a:t>
            </a:r>
            <a:r>
              <a:rPr lang="en-US" sz="1300" dirty="0">
                <a:solidFill>
                  <a:srgbClr val="202122"/>
                </a:solidFill>
              </a:rPr>
              <a:t> = Institute of Chartered Accountants of Pakistan</a:t>
            </a:r>
          </a:p>
          <a:p>
            <a:pPr marL="285750" indent="-285750">
              <a:buFont typeface="Arial" panose="020B0604020202020204" pitchFamily="34" charset="0"/>
              <a:buChar char="•"/>
            </a:pPr>
            <a:r>
              <a:rPr lang="en-US" sz="1300" b="1" dirty="0">
                <a:solidFill>
                  <a:srgbClr val="00B050"/>
                </a:solidFill>
              </a:rPr>
              <a:t>CPA Australia</a:t>
            </a:r>
          </a:p>
          <a:p>
            <a:pPr marL="285750" indent="-285750">
              <a:buFont typeface="Arial" panose="020B0604020202020204" pitchFamily="34" charset="0"/>
              <a:buChar char="•"/>
            </a:pPr>
            <a:r>
              <a:rPr lang="en-US" sz="1300" b="1" dirty="0">
                <a:solidFill>
                  <a:srgbClr val="00B050"/>
                </a:solidFill>
              </a:rPr>
              <a:t>ICAI</a:t>
            </a:r>
            <a:r>
              <a:rPr lang="en-US" sz="1300" dirty="0">
                <a:solidFill>
                  <a:srgbClr val="202122"/>
                </a:solidFill>
              </a:rPr>
              <a:t> = Institute of Chartered Accountants of India</a:t>
            </a:r>
          </a:p>
          <a:p>
            <a:pPr marL="285750" indent="-285750">
              <a:buFont typeface="Arial" panose="020B0604020202020204" pitchFamily="34" charset="0"/>
              <a:buChar char="•"/>
            </a:pPr>
            <a:r>
              <a:rPr lang="en-US" sz="1300" b="1" dirty="0">
                <a:solidFill>
                  <a:srgbClr val="00B050"/>
                </a:solidFill>
              </a:rPr>
              <a:t>ACCA</a:t>
            </a:r>
            <a:r>
              <a:rPr lang="en-US" sz="1300" dirty="0">
                <a:solidFill>
                  <a:srgbClr val="202122"/>
                </a:solidFill>
              </a:rPr>
              <a:t>  = Association of Chartered Certified Accountants</a:t>
            </a:r>
          </a:p>
          <a:p>
            <a:pPr marL="285750" indent="-285750">
              <a:buFont typeface="Arial" panose="020B0604020202020204" pitchFamily="34" charset="0"/>
              <a:buChar char="•"/>
            </a:pPr>
            <a:r>
              <a:rPr lang="en-US" sz="1300" b="1" dirty="0">
                <a:solidFill>
                  <a:srgbClr val="00B050"/>
                </a:solidFill>
              </a:rPr>
              <a:t>ICAEW</a:t>
            </a:r>
            <a:r>
              <a:rPr lang="en-US" sz="1300" dirty="0">
                <a:solidFill>
                  <a:srgbClr val="202122"/>
                </a:solidFill>
              </a:rPr>
              <a:t> = Institute of Chartered Accountants in England and Wales</a:t>
            </a:r>
          </a:p>
          <a:p>
            <a:pPr marL="285750" indent="-285750">
              <a:buFont typeface="Arial" panose="020B0604020202020204" pitchFamily="34" charset="0"/>
              <a:buChar char="•"/>
            </a:pPr>
            <a:r>
              <a:rPr lang="en-US" sz="1300" dirty="0">
                <a:solidFill>
                  <a:srgbClr val="202122"/>
                </a:solidFill>
              </a:rPr>
              <a:t>Institute of management accountants in the United States</a:t>
            </a:r>
          </a:p>
          <a:p>
            <a:pPr marL="285750" indent="-285750">
              <a:buFont typeface="Arial" panose="020B0604020202020204" pitchFamily="34" charset="0"/>
              <a:buChar char="•"/>
            </a:pPr>
            <a:r>
              <a:rPr lang="en-US" sz="1300" b="1" dirty="0">
                <a:solidFill>
                  <a:srgbClr val="FF0000"/>
                </a:solidFill>
              </a:rPr>
              <a:t>CPA</a:t>
            </a:r>
            <a:r>
              <a:rPr lang="en-US" sz="1300" dirty="0">
                <a:solidFill>
                  <a:srgbClr val="202122"/>
                </a:solidFill>
              </a:rPr>
              <a:t> (Certified Public Accountant) – by (AICPA)</a:t>
            </a:r>
          </a:p>
          <a:p>
            <a:pPr marL="285750" indent="-285750">
              <a:buFont typeface="Arial" panose="020B0604020202020204" pitchFamily="34" charset="0"/>
              <a:buChar char="•"/>
            </a:pPr>
            <a:r>
              <a:rPr lang="en-US" sz="1300" b="1" dirty="0">
                <a:solidFill>
                  <a:srgbClr val="FF0000"/>
                </a:solidFill>
              </a:rPr>
              <a:t>Chartered Accountant</a:t>
            </a:r>
          </a:p>
          <a:p>
            <a:pPr marL="285750" indent="-285750">
              <a:buFont typeface="Arial" panose="020B0604020202020204" pitchFamily="34" charset="0"/>
              <a:buChar char="•"/>
            </a:pPr>
            <a:r>
              <a:rPr lang="en-US" sz="1300" b="1" dirty="0">
                <a:solidFill>
                  <a:srgbClr val="FF0000"/>
                </a:solidFill>
              </a:rPr>
              <a:t>Big Five</a:t>
            </a:r>
            <a:r>
              <a:rPr lang="en-US" sz="1300" dirty="0">
                <a:solidFill>
                  <a:srgbClr val="202122"/>
                </a:solidFill>
              </a:rPr>
              <a:t> accounting firms:</a:t>
            </a:r>
            <a:br>
              <a:rPr lang="en-US" sz="1300" dirty="0">
                <a:solidFill>
                  <a:srgbClr val="202122"/>
                </a:solidFill>
              </a:rPr>
            </a:br>
            <a:r>
              <a:rPr lang="en-US" sz="1300" b="1" dirty="0">
                <a:solidFill>
                  <a:srgbClr val="00B050"/>
                </a:solidFill>
              </a:rPr>
              <a:t>.. Arthur Andersen (no more after Enron scandal)</a:t>
            </a:r>
            <a:br>
              <a:rPr lang="en-US" sz="1300" b="1" dirty="0">
                <a:solidFill>
                  <a:srgbClr val="00B050"/>
                </a:solidFill>
              </a:rPr>
            </a:br>
            <a:r>
              <a:rPr lang="en-US" sz="1300" b="1" dirty="0">
                <a:solidFill>
                  <a:srgbClr val="00B050"/>
                </a:solidFill>
              </a:rPr>
              <a:t>.. Deloitte</a:t>
            </a:r>
            <a:br>
              <a:rPr lang="en-US" sz="1300" b="1" dirty="0">
                <a:solidFill>
                  <a:srgbClr val="00B050"/>
                </a:solidFill>
              </a:rPr>
            </a:br>
            <a:r>
              <a:rPr lang="en-US" sz="1300" b="1" dirty="0">
                <a:solidFill>
                  <a:srgbClr val="00B050"/>
                </a:solidFill>
              </a:rPr>
              <a:t>.. Ernst &amp; Young</a:t>
            </a:r>
            <a:br>
              <a:rPr lang="en-US" sz="1300" b="1" dirty="0">
                <a:solidFill>
                  <a:srgbClr val="00B050"/>
                </a:solidFill>
              </a:rPr>
            </a:br>
            <a:r>
              <a:rPr lang="en-US" sz="1300" b="1" dirty="0">
                <a:solidFill>
                  <a:srgbClr val="00B050"/>
                </a:solidFill>
              </a:rPr>
              <a:t>.. KPMG</a:t>
            </a:r>
            <a:br>
              <a:rPr lang="en-US" sz="1300" b="1" dirty="0">
                <a:solidFill>
                  <a:srgbClr val="00B050"/>
                </a:solidFill>
              </a:rPr>
            </a:br>
            <a:r>
              <a:rPr lang="en-US" sz="1300" b="1" dirty="0">
                <a:solidFill>
                  <a:srgbClr val="00B050"/>
                </a:solidFill>
              </a:rPr>
              <a:t>.. PricewaterhouseCoopers</a:t>
            </a:r>
          </a:p>
          <a:p>
            <a:pPr marL="285750" indent="-285750">
              <a:buFont typeface="Arial" panose="020B0604020202020204" pitchFamily="34" charset="0"/>
              <a:buChar char="•"/>
            </a:pPr>
            <a:r>
              <a:rPr lang="en-US" sz="1300" b="1" dirty="0">
                <a:solidFill>
                  <a:srgbClr val="FF0000"/>
                </a:solidFill>
              </a:rPr>
              <a:t>IAESB</a:t>
            </a:r>
            <a:r>
              <a:rPr lang="en-US" sz="1300" dirty="0">
                <a:solidFill>
                  <a:srgbClr val="202122"/>
                </a:solidFill>
              </a:rPr>
              <a:t> = International Accounting Education Standards Board</a:t>
            </a:r>
          </a:p>
          <a:p>
            <a:pPr marL="285750" indent="-285750">
              <a:buFont typeface="Arial" panose="020B0604020202020204" pitchFamily="34" charset="0"/>
              <a:buChar char="•"/>
            </a:pPr>
            <a:r>
              <a:rPr lang="en-US" sz="1300" b="1" dirty="0">
                <a:solidFill>
                  <a:srgbClr val="FF0000"/>
                </a:solidFill>
              </a:rPr>
              <a:t>IPSASB</a:t>
            </a:r>
            <a:r>
              <a:rPr lang="en-US" sz="1300" dirty="0">
                <a:solidFill>
                  <a:srgbClr val="202122"/>
                </a:solidFill>
              </a:rPr>
              <a:t> = International Public Sector Accounting Standards Board</a:t>
            </a:r>
          </a:p>
          <a:p>
            <a:pPr marL="285750" indent="-285750">
              <a:buFont typeface="Arial" panose="020B0604020202020204" pitchFamily="34" charset="0"/>
              <a:buChar char="•"/>
            </a:pPr>
            <a:r>
              <a:rPr lang="en-US" sz="1300" b="1" dirty="0">
                <a:solidFill>
                  <a:srgbClr val="FF0000"/>
                </a:solidFill>
              </a:rPr>
              <a:t>FASB</a:t>
            </a:r>
            <a:r>
              <a:rPr lang="en-US" sz="1300" dirty="0">
                <a:solidFill>
                  <a:srgbClr val="202122"/>
                </a:solidFill>
              </a:rPr>
              <a:t>  = Financial Accounting Standards Board (in US)</a:t>
            </a:r>
          </a:p>
          <a:p>
            <a:pPr marL="285750" indent="-285750">
              <a:buFont typeface="Arial" panose="020B0604020202020204" pitchFamily="34" charset="0"/>
              <a:buChar char="•"/>
            </a:pPr>
            <a:r>
              <a:rPr lang="en-US" sz="1300" b="1" dirty="0">
                <a:solidFill>
                  <a:srgbClr val="FF0000"/>
                </a:solidFill>
              </a:rPr>
              <a:t>FRC</a:t>
            </a:r>
            <a:r>
              <a:rPr lang="en-US" sz="1300" dirty="0">
                <a:solidFill>
                  <a:srgbClr val="202122"/>
                </a:solidFill>
              </a:rPr>
              <a:t> = Financial Reporting Council (in UK)</a:t>
            </a:r>
          </a:p>
          <a:p>
            <a:endParaRPr lang="en-US" sz="1300" dirty="0">
              <a:solidFill>
                <a:srgbClr val="202122"/>
              </a:solidFill>
            </a:endParaRPr>
          </a:p>
          <a:p>
            <a:r>
              <a:rPr lang="en-US" sz="1300" dirty="0">
                <a:solidFill>
                  <a:srgbClr val="202122"/>
                </a:solidFill>
              </a:rPr>
              <a:t>Other areas of "accounting"</a:t>
            </a:r>
          </a:p>
          <a:p>
            <a:pPr marL="285750" indent="-285750">
              <a:buFont typeface="Arial" panose="020B0604020202020204" pitchFamily="34" charset="0"/>
              <a:buChar char="•"/>
            </a:pPr>
            <a:r>
              <a:rPr lang="en-US" sz="1300" dirty="0">
                <a:solidFill>
                  <a:srgbClr val="202122"/>
                </a:solidFill>
              </a:rPr>
              <a:t>Compliance - Environmental, Social, and Governance (ESG)</a:t>
            </a:r>
          </a:p>
          <a:p>
            <a:pPr marL="285750" indent="-285750">
              <a:buFont typeface="Arial" panose="020B0604020202020204" pitchFamily="34" charset="0"/>
              <a:buChar char="•"/>
            </a:pPr>
            <a:r>
              <a:rPr lang="en-US" sz="1300" dirty="0">
                <a:solidFill>
                  <a:srgbClr val="202122"/>
                </a:solidFill>
              </a:rPr>
              <a:t>Impact Measurements of companies/non4profits</a:t>
            </a:r>
          </a:p>
          <a:p>
            <a:pPr marL="285750" indent="-285750">
              <a:buFont typeface="Arial" panose="020B0604020202020204" pitchFamily="34" charset="0"/>
              <a:buChar char="•"/>
            </a:pPr>
            <a:r>
              <a:rPr lang="en-US" sz="1300" dirty="0">
                <a:solidFill>
                  <a:srgbClr val="202122"/>
                </a:solidFill>
              </a:rPr>
              <a:t>Managing grants on smart contracts (in crypto)</a:t>
            </a:r>
          </a:p>
        </p:txBody>
      </p:sp>
    </p:spTree>
    <p:extLst>
      <p:ext uri="{BB962C8B-B14F-4D97-AF65-F5344CB8AC3E}">
        <p14:creationId xmlns:p14="http://schemas.microsoft.com/office/powerpoint/2010/main" val="1212220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72A975-345E-4744-AC48-210D71FDE633}"/>
              </a:ext>
            </a:extLst>
          </p:cNvPr>
          <p:cNvSpPr txBox="1"/>
          <p:nvPr/>
        </p:nvSpPr>
        <p:spPr>
          <a:xfrm>
            <a:off x="120713" y="120713"/>
            <a:ext cx="6549028" cy="523220"/>
          </a:xfrm>
          <a:prstGeom prst="rect">
            <a:avLst/>
          </a:prstGeom>
          <a:noFill/>
        </p:spPr>
        <p:txBody>
          <a:bodyPr wrap="square" rtlCol="0">
            <a:spAutoFit/>
          </a:bodyPr>
          <a:lstStyle/>
          <a:p>
            <a:r>
              <a:rPr lang="en-US" sz="2800" b="1" dirty="0"/>
              <a:t>Double-Entry Bookkeeping / accounting</a:t>
            </a:r>
          </a:p>
        </p:txBody>
      </p:sp>
      <p:sp>
        <p:nvSpPr>
          <p:cNvPr id="7" name="TextBox 6">
            <a:extLst>
              <a:ext uri="{FF2B5EF4-FFF2-40B4-BE49-F238E27FC236}">
                <a16:creationId xmlns:a16="http://schemas.microsoft.com/office/drawing/2014/main" id="{0EADAB67-8E7D-C885-6BBC-42324BCE493A}"/>
              </a:ext>
            </a:extLst>
          </p:cNvPr>
          <p:cNvSpPr txBox="1"/>
          <p:nvPr/>
        </p:nvSpPr>
        <p:spPr>
          <a:xfrm>
            <a:off x="120713" y="664407"/>
            <a:ext cx="5975287" cy="261610"/>
          </a:xfrm>
          <a:prstGeom prst="rect">
            <a:avLst/>
          </a:prstGeom>
          <a:solidFill>
            <a:schemeClr val="accent4">
              <a:lumMod val="20000"/>
              <a:lumOff val="80000"/>
            </a:schemeClr>
          </a:solidFill>
          <a:ln>
            <a:solidFill>
              <a:srgbClr val="FF0000"/>
            </a:solidFill>
          </a:ln>
        </p:spPr>
        <p:txBody>
          <a:bodyPr wrap="square" rtlCol="0">
            <a:spAutoFit/>
          </a:bodyPr>
          <a:lstStyle/>
          <a:p>
            <a:r>
              <a:rPr lang="en-US" sz="1100" dirty="0">
                <a:hlinkClick r:id="rId2"/>
              </a:rPr>
              <a:t>https://</a:t>
            </a:r>
            <a:r>
              <a:rPr lang="en-US" sz="1100" dirty="0" err="1">
                <a:hlinkClick r:id="rId2"/>
              </a:rPr>
              <a:t>www.basicaccountingconcepts.education</a:t>
            </a:r>
            <a:r>
              <a:rPr lang="en-US" sz="1100" dirty="0">
                <a:hlinkClick r:id="rId2"/>
              </a:rPr>
              <a:t>/making-sense-of-debits-and-credits-in-accounting/</a:t>
            </a:r>
            <a:endParaRPr lang="en-US" sz="1100" dirty="0"/>
          </a:p>
        </p:txBody>
      </p:sp>
      <p:pic>
        <p:nvPicPr>
          <p:cNvPr id="3" name="Picture 2">
            <a:extLst>
              <a:ext uri="{FF2B5EF4-FFF2-40B4-BE49-F238E27FC236}">
                <a16:creationId xmlns:a16="http://schemas.microsoft.com/office/drawing/2014/main" id="{7C14E332-BD8F-FD39-DD94-46C1C7964D1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075589" y="4370346"/>
            <a:ext cx="2104985" cy="859536"/>
          </a:xfrm>
          <a:prstGeom prst="rect">
            <a:avLst/>
          </a:prstGeom>
        </p:spPr>
      </p:pic>
      <p:sp>
        <p:nvSpPr>
          <p:cNvPr id="4" name="TextBox 3">
            <a:extLst>
              <a:ext uri="{FF2B5EF4-FFF2-40B4-BE49-F238E27FC236}">
                <a16:creationId xmlns:a16="http://schemas.microsoft.com/office/drawing/2014/main" id="{F3E659D6-A1E1-AF45-752B-CD3BC389A9DD}"/>
              </a:ext>
            </a:extLst>
          </p:cNvPr>
          <p:cNvSpPr txBox="1"/>
          <p:nvPr/>
        </p:nvSpPr>
        <p:spPr>
          <a:xfrm>
            <a:off x="4503249" y="2988399"/>
            <a:ext cx="3217808" cy="1384995"/>
          </a:xfrm>
          <a:prstGeom prst="rect">
            <a:avLst/>
          </a:prstGeom>
          <a:noFill/>
        </p:spPr>
        <p:txBody>
          <a:bodyPr wrap="square" rtlCol="0">
            <a:spAutoFit/>
          </a:bodyPr>
          <a:lstStyle/>
          <a:p>
            <a:r>
              <a:rPr lang="en-US" sz="1400" dirty="0"/>
              <a:t>If a business takes out a bank loan for $10,000, recording the transaction would require a debit of $10,000 to an asset account called "Cash", as well as a credit of $10,000 to a liability account called "Notes Payable".</a:t>
            </a:r>
          </a:p>
        </p:txBody>
      </p:sp>
      <p:sp>
        <p:nvSpPr>
          <p:cNvPr id="6" name="TextBox 5">
            <a:extLst>
              <a:ext uri="{FF2B5EF4-FFF2-40B4-BE49-F238E27FC236}">
                <a16:creationId xmlns:a16="http://schemas.microsoft.com/office/drawing/2014/main" id="{453D07CA-3F04-DEFA-BC2F-2F034FDDFE7E}"/>
              </a:ext>
            </a:extLst>
          </p:cNvPr>
          <p:cNvSpPr txBox="1"/>
          <p:nvPr/>
        </p:nvSpPr>
        <p:spPr>
          <a:xfrm>
            <a:off x="120713" y="1046689"/>
            <a:ext cx="4184587" cy="5047536"/>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All financial transactions has a flow </a:t>
            </a:r>
          </a:p>
          <a:p>
            <a:r>
              <a:rPr lang="en-US" sz="1400" dirty="0"/>
              <a:t>from a </a:t>
            </a:r>
            <a:r>
              <a:rPr lang="en-US" sz="1400" b="1" dirty="0">
                <a:solidFill>
                  <a:srgbClr val="FF0000"/>
                </a:solidFill>
              </a:rPr>
              <a:t>source (Credit) </a:t>
            </a:r>
            <a:r>
              <a:rPr lang="en-US" sz="1400" dirty="0"/>
              <a:t>to a </a:t>
            </a:r>
            <a:r>
              <a:rPr lang="en-US" sz="1400" b="1" dirty="0">
                <a:solidFill>
                  <a:srgbClr val="FF0000"/>
                </a:solidFill>
              </a:rPr>
              <a:t>destination ()</a:t>
            </a:r>
          </a:p>
          <a:p>
            <a:endParaRPr lang="en-US" sz="1400" dirty="0"/>
          </a:p>
          <a:p>
            <a:pPr marL="285750" indent="-285750">
              <a:buFont typeface="Arial" panose="020B0604020202020204" pitchFamily="34" charset="0"/>
              <a:buChar char="•"/>
            </a:pPr>
            <a:r>
              <a:rPr lang="en-US" sz="1400" b="1" dirty="0">
                <a:solidFill>
                  <a:srgbClr val="FF0000"/>
                </a:solidFill>
              </a:rPr>
              <a:t>Debit</a:t>
            </a:r>
            <a:r>
              <a:rPr lang="en-US" sz="1400" dirty="0"/>
              <a:t> and </a:t>
            </a:r>
            <a:r>
              <a:rPr lang="en-US" sz="1400" b="1" dirty="0">
                <a:solidFill>
                  <a:srgbClr val="FF0000"/>
                </a:solidFill>
              </a:rPr>
              <a:t>Credit</a:t>
            </a:r>
            <a:r>
              <a:rPr lang="en-US" sz="1400" dirty="0"/>
              <a:t> has no relationship with the concepts of positive/negative. So </a:t>
            </a:r>
            <a:r>
              <a:rPr lang="en-US" sz="1400" b="1" dirty="0">
                <a:solidFill>
                  <a:srgbClr val="FF0000"/>
                </a:solidFill>
              </a:rPr>
              <a:t>Credit</a:t>
            </a:r>
            <a:r>
              <a:rPr lang="en-US" sz="1400" dirty="0"/>
              <a:t> may be negative, and </a:t>
            </a:r>
            <a:r>
              <a:rPr lang="en-US" sz="1400" b="1" dirty="0">
                <a:solidFill>
                  <a:srgbClr val="FF0000"/>
                </a:solidFill>
              </a:rPr>
              <a:t>Debit</a:t>
            </a:r>
            <a:r>
              <a:rPr lang="en-US" sz="1400" dirty="0"/>
              <a:t> – positive.</a:t>
            </a:r>
          </a:p>
          <a:p>
            <a:pPr marL="285750" indent="-285750">
              <a:buFont typeface="Arial" panose="020B0604020202020204" pitchFamily="34" charset="0"/>
              <a:buChar char="•"/>
            </a:pPr>
            <a:r>
              <a:rPr lang="en-US" sz="1400" dirty="0"/>
              <a:t>A transaction in </a:t>
            </a:r>
            <a:r>
              <a:rPr lang="en-US" sz="1400" b="1" dirty="0">
                <a:solidFill>
                  <a:srgbClr val="FF0000"/>
                </a:solidFill>
              </a:rPr>
              <a:t>double-entry bookkeeping </a:t>
            </a:r>
            <a:r>
              <a:rPr lang="en-US" sz="1400" dirty="0"/>
              <a:t>always include </a:t>
            </a:r>
            <a:r>
              <a:rPr lang="en-US" sz="1400" b="1" dirty="0">
                <a:solidFill>
                  <a:srgbClr val="00B050"/>
                </a:solidFill>
              </a:rPr>
              <a:t>at least two accounts.</a:t>
            </a:r>
          </a:p>
          <a:p>
            <a:pPr marL="285750" indent="-285750">
              <a:buFont typeface="Arial" panose="020B0604020202020204" pitchFamily="34" charset="0"/>
              <a:buChar char="•"/>
            </a:pPr>
            <a:r>
              <a:rPr lang="en-US" sz="1400" dirty="0"/>
              <a:t>The purpose of </a:t>
            </a:r>
            <a:r>
              <a:rPr lang="en-US" sz="1400" b="1" dirty="0">
                <a:solidFill>
                  <a:srgbClr val="FF0000"/>
                </a:solidFill>
              </a:rPr>
              <a:t>double-entry bookkeeping </a:t>
            </a:r>
            <a:r>
              <a:rPr lang="en-US" sz="1400" dirty="0"/>
              <a:t>is to </a:t>
            </a:r>
            <a:r>
              <a:rPr lang="en-US" sz="1400" b="1" dirty="0">
                <a:solidFill>
                  <a:srgbClr val="00B050"/>
                </a:solidFill>
              </a:rPr>
              <a:t>help detect financial errors and fraud</a:t>
            </a:r>
            <a:r>
              <a:rPr lang="en-US" sz="1400" dirty="0"/>
              <a:t>. </a:t>
            </a:r>
          </a:p>
          <a:p>
            <a:pPr marL="285750" indent="-285750">
              <a:buFont typeface="Arial" panose="020B0604020202020204" pitchFamily="34" charset="0"/>
              <a:buChar char="•"/>
            </a:pPr>
            <a:r>
              <a:rPr lang="en-US" sz="1400" dirty="0"/>
              <a:t>The totals of debits and credits should be maintained equal.</a:t>
            </a:r>
          </a:p>
          <a:p>
            <a:pPr marL="285750" indent="-285750">
              <a:buFont typeface="Arial" panose="020B0604020202020204" pitchFamily="34" charset="0"/>
              <a:buChar char="•"/>
            </a:pPr>
            <a:r>
              <a:rPr lang="en-US" sz="1400" dirty="0"/>
              <a:t>Note: having balance doesn't guarantee a lack of errors. The ledger may still "balance" even if the wrong ledger accounts have been debited or credited.</a:t>
            </a:r>
          </a:p>
          <a:p>
            <a:pPr marL="285750" indent="-285750">
              <a:buFont typeface="Arial" panose="020B0604020202020204" pitchFamily="34" charset="0"/>
              <a:buChar char="•"/>
            </a:pPr>
            <a:r>
              <a:rPr lang="en-US" sz="1400" dirty="0"/>
              <a:t>The entries may occur in asset, liability, equity, expense, or revenue accounts.</a:t>
            </a:r>
          </a:p>
          <a:p>
            <a:endParaRPr lang="en-US" sz="1400" dirty="0"/>
          </a:p>
          <a:p>
            <a:r>
              <a:rPr lang="en-US" sz="1400" b="1" dirty="0">
                <a:solidFill>
                  <a:srgbClr val="FF0000"/>
                </a:solidFill>
              </a:rPr>
              <a:t>Accounting equation: </a:t>
            </a:r>
          </a:p>
          <a:p>
            <a:r>
              <a:rPr lang="en-US" sz="1400" b="1" dirty="0">
                <a:solidFill>
                  <a:srgbClr val="00B050"/>
                </a:solidFill>
              </a:rPr>
              <a:t>    Assets = Liabilities + Equity</a:t>
            </a:r>
          </a:p>
          <a:p>
            <a:r>
              <a:rPr lang="en-US" sz="1400" b="1" dirty="0">
                <a:solidFill>
                  <a:srgbClr val="00B050"/>
                </a:solidFill>
              </a:rPr>
              <a:t>    A = L + E</a:t>
            </a:r>
          </a:p>
          <a:p>
            <a:endParaRPr lang="en-US" sz="1400" dirty="0"/>
          </a:p>
        </p:txBody>
      </p:sp>
      <p:sp>
        <p:nvSpPr>
          <p:cNvPr id="5" name="TextBox 4">
            <a:extLst>
              <a:ext uri="{FF2B5EF4-FFF2-40B4-BE49-F238E27FC236}">
                <a16:creationId xmlns:a16="http://schemas.microsoft.com/office/drawing/2014/main" id="{52DFCCEF-2B2B-9A25-BDC1-60D6E72925CA}"/>
              </a:ext>
            </a:extLst>
          </p:cNvPr>
          <p:cNvSpPr txBox="1"/>
          <p:nvPr/>
        </p:nvSpPr>
        <p:spPr>
          <a:xfrm>
            <a:off x="7956747" y="4930625"/>
            <a:ext cx="4114539" cy="1246495"/>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Double-entry Accounting and Bookkeeping principles explained in simple terms</a:t>
            </a:r>
          </a:p>
          <a:p>
            <a:r>
              <a:rPr lang="en-US" sz="1100" dirty="0"/>
              <a:t>.. </a:t>
            </a:r>
            <a:r>
              <a:rPr lang="en-US" sz="1100" dirty="0">
                <a:hlinkClick r:id="rId4"/>
              </a:rPr>
              <a:t>https://</a:t>
            </a:r>
            <a:r>
              <a:rPr lang="en-US" sz="1100" dirty="0" err="1">
                <a:hlinkClick r:id="rId4"/>
              </a:rPr>
              <a:t>www.youtube.com</a:t>
            </a:r>
            <a:r>
              <a:rPr lang="en-US" sz="1100" dirty="0">
                <a:hlinkClick r:id="rId4"/>
              </a:rPr>
              <a:t>/</a:t>
            </a:r>
            <a:r>
              <a:rPr lang="en-US" sz="1100" dirty="0" err="1">
                <a:hlinkClick r:id="rId4"/>
              </a:rPr>
              <a:t>watch?v</a:t>
            </a:r>
            <a:r>
              <a:rPr lang="en-US" sz="1100" dirty="0">
                <a:hlinkClick r:id="rId4"/>
              </a:rPr>
              <a:t>=COOBti0xp0o</a:t>
            </a:r>
            <a:endParaRPr lang="en-US" sz="1100" dirty="0"/>
          </a:p>
          <a:p>
            <a:endParaRPr lang="en-US" sz="1100" dirty="0"/>
          </a:p>
          <a:p>
            <a:r>
              <a:rPr lang="en-US" sz="1400" dirty="0"/>
              <a:t>ACCOUNTING BASICS: Debits and Credits Explained</a:t>
            </a:r>
          </a:p>
          <a:p>
            <a:r>
              <a:rPr lang="en-US" sz="1100" dirty="0"/>
              <a:t>.. </a:t>
            </a:r>
            <a:r>
              <a:rPr lang="en-US" sz="1100" dirty="0">
                <a:hlinkClick r:id="rId5"/>
              </a:rPr>
              <a:t>https://</a:t>
            </a:r>
            <a:r>
              <a:rPr lang="en-US" sz="1100" dirty="0" err="1">
                <a:hlinkClick r:id="rId5"/>
              </a:rPr>
              <a:t>www.youtube.com</a:t>
            </a:r>
            <a:r>
              <a:rPr lang="en-US" sz="1100" dirty="0">
                <a:hlinkClick r:id="rId5"/>
              </a:rPr>
              <a:t>/</a:t>
            </a:r>
            <a:r>
              <a:rPr lang="en-US" sz="1100" dirty="0" err="1">
                <a:hlinkClick r:id="rId5"/>
              </a:rPr>
              <a:t>watch?v</a:t>
            </a:r>
            <a:r>
              <a:rPr lang="en-US" sz="1100" dirty="0">
                <a:hlinkClick r:id="rId5"/>
              </a:rPr>
              <a:t>=VhwZ9t2b3Zk</a:t>
            </a:r>
            <a:endParaRPr lang="en-US" sz="1100" dirty="0"/>
          </a:p>
        </p:txBody>
      </p:sp>
      <p:sp>
        <p:nvSpPr>
          <p:cNvPr id="8" name="TextBox 7">
            <a:extLst>
              <a:ext uri="{FF2B5EF4-FFF2-40B4-BE49-F238E27FC236}">
                <a16:creationId xmlns:a16="http://schemas.microsoft.com/office/drawing/2014/main" id="{6B4580FC-3CAB-6DA3-78FA-C4056958759C}"/>
              </a:ext>
            </a:extLst>
          </p:cNvPr>
          <p:cNvSpPr txBox="1"/>
          <p:nvPr/>
        </p:nvSpPr>
        <p:spPr>
          <a:xfrm>
            <a:off x="4509132" y="2213594"/>
            <a:ext cx="1143000" cy="738664"/>
          </a:xfrm>
          <a:prstGeom prst="rect">
            <a:avLst/>
          </a:prstGeom>
          <a:solidFill>
            <a:schemeClr val="accent6">
              <a:lumMod val="20000"/>
              <a:lumOff val="80000"/>
            </a:schemeClr>
          </a:solidFill>
          <a:ln>
            <a:solidFill>
              <a:srgbClr val="FF0000"/>
            </a:solidFill>
          </a:ln>
        </p:spPr>
        <p:txBody>
          <a:bodyPr wrap="square" rtlCol="0">
            <a:spAutoFit/>
          </a:bodyPr>
          <a:lstStyle/>
          <a:p>
            <a:pPr algn="ctr"/>
            <a:r>
              <a:rPr lang="en-US" sz="1400" dirty="0"/>
              <a:t>Credit </a:t>
            </a:r>
            <a:br>
              <a:rPr lang="en-US" sz="1400" dirty="0"/>
            </a:br>
            <a:r>
              <a:rPr lang="en-US" sz="1400" dirty="0"/>
              <a:t>Account 1</a:t>
            </a:r>
          </a:p>
          <a:p>
            <a:pPr algn="ctr"/>
            <a:r>
              <a:rPr lang="en-US" sz="1400" dirty="0"/>
              <a:t>(giver)</a:t>
            </a:r>
          </a:p>
        </p:txBody>
      </p:sp>
      <p:sp>
        <p:nvSpPr>
          <p:cNvPr id="9" name="TextBox 8">
            <a:extLst>
              <a:ext uri="{FF2B5EF4-FFF2-40B4-BE49-F238E27FC236}">
                <a16:creationId xmlns:a16="http://schemas.microsoft.com/office/drawing/2014/main" id="{F1D53A64-9646-1DB4-4BA8-63B64B315174}"/>
              </a:ext>
            </a:extLst>
          </p:cNvPr>
          <p:cNvSpPr txBox="1"/>
          <p:nvPr/>
        </p:nvSpPr>
        <p:spPr>
          <a:xfrm>
            <a:off x="6604032" y="2213594"/>
            <a:ext cx="1143000" cy="738664"/>
          </a:xfrm>
          <a:prstGeom prst="rect">
            <a:avLst/>
          </a:prstGeom>
          <a:solidFill>
            <a:schemeClr val="accent6">
              <a:lumMod val="20000"/>
              <a:lumOff val="80000"/>
            </a:schemeClr>
          </a:solidFill>
          <a:ln>
            <a:solidFill>
              <a:srgbClr val="FF0000"/>
            </a:solidFill>
          </a:ln>
        </p:spPr>
        <p:txBody>
          <a:bodyPr wrap="square" rtlCol="0">
            <a:spAutoFit/>
          </a:bodyPr>
          <a:lstStyle/>
          <a:p>
            <a:pPr algn="ctr"/>
            <a:r>
              <a:rPr lang="en-US" sz="1400" dirty="0"/>
              <a:t>Debit </a:t>
            </a:r>
            <a:br>
              <a:rPr lang="en-US" sz="1400" dirty="0"/>
            </a:br>
            <a:r>
              <a:rPr lang="en-US" sz="1400" dirty="0"/>
              <a:t>Account 2</a:t>
            </a:r>
          </a:p>
          <a:p>
            <a:pPr algn="ctr"/>
            <a:r>
              <a:rPr lang="en-US" sz="1400" dirty="0"/>
              <a:t>(receiver)</a:t>
            </a:r>
          </a:p>
        </p:txBody>
      </p:sp>
      <p:cxnSp>
        <p:nvCxnSpPr>
          <p:cNvPr id="11" name="Straight Arrow Connector 10">
            <a:extLst>
              <a:ext uri="{FF2B5EF4-FFF2-40B4-BE49-F238E27FC236}">
                <a16:creationId xmlns:a16="http://schemas.microsoft.com/office/drawing/2014/main" id="{943831C1-572D-16B6-0CF1-02052A69A925}"/>
              </a:ext>
            </a:extLst>
          </p:cNvPr>
          <p:cNvCxnSpPr>
            <a:cxnSpLocks/>
            <a:stCxn id="8" idx="3"/>
            <a:endCxn id="9" idx="1"/>
          </p:cNvCxnSpPr>
          <p:nvPr/>
        </p:nvCxnSpPr>
        <p:spPr>
          <a:xfrm>
            <a:off x="5652132" y="2582926"/>
            <a:ext cx="951900"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EA2C841-36C0-5216-61A1-21918E200F7C}"/>
              </a:ext>
            </a:extLst>
          </p:cNvPr>
          <p:cNvSpPr txBox="1"/>
          <p:nvPr/>
        </p:nvSpPr>
        <p:spPr>
          <a:xfrm>
            <a:off x="7956747" y="120713"/>
            <a:ext cx="4114540" cy="2092881"/>
          </a:xfrm>
          <a:prstGeom prst="rect">
            <a:avLst/>
          </a:prstGeom>
          <a:solidFill>
            <a:schemeClr val="accent4">
              <a:lumMod val="20000"/>
              <a:lumOff val="80000"/>
            </a:schemeClr>
          </a:solidFill>
          <a:ln>
            <a:solidFill>
              <a:srgbClr val="FF0000"/>
            </a:solidFill>
          </a:ln>
        </p:spPr>
        <p:txBody>
          <a:bodyPr wrap="square" rtlCol="0">
            <a:spAutoFit/>
          </a:bodyPr>
          <a:lstStyle/>
          <a:p>
            <a:r>
              <a:rPr lang="en-US" b="1" dirty="0">
                <a:solidFill>
                  <a:srgbClr val="00B050"/>
                </a:solidFill>
              </a:rPr>
              <a:t>Terminology:</a:t>
            </a:r>
          </a:p>
          <a:p>
            <a:pPr marL="285750" indent="-285750">
              <a:buFont typeface="Arial" panose="020B0604020202020204" pitchFamily="34" charset="0"/>
              <a:buChar char="•"/>
            </a:pPr>
            <a:r>
              <a:rPr lang="en-US" sz="1400" b="1" dirty="0">
                <a:solidFill>
                  <a:srgbClr val="FF0000"/>
                </a:solidFill>
              </a:rPr>
              <a:t>ledger</a:t>
            </a:r>
            <a:r>
              <a:rPr lang="en-US" sz="1400" dirty="0"/>
              <a:t> = book(s) of accounts in which account transactions are recorded</a:t>
            </a:r>
          </a:p>
          <a:p>
            <a:pPr marL="285750" indent="-285750">
              <a:buFont typeface="Arial" panose="020B0604020202020204" pitchFamily="34" charset="0"/>
              <a:buChar char="•"/>
            </a:pPr>
            <a:r>
              <a:rPr lang="en-US" sz="1400" b="1" dirty="0">
                <a:solidFill>
                  <a:srgbClr val="FF0000"/>
                </a:solidFill>
              </a:rPr>
              <a:t>balance sheet</a:t>
            </a:r>
            <a:r>
              <a:rPr lang="en-US" sz="1400" dirty="0"/>
              <a:t> = </a:t>
            </a:r>
            <a:r>
              <a:rPr lang="en-US" sz="1400" b="0" i="0" dirty="0">
                <a:effectLst/>
              </a:rPr>
              <a:t>a summary of the financial balances </a:t>
            </a:r>
            <a:r>
              <a:rPr lang="en-US" sz="1400" dirty="0"/>
              <a:t>(bank accounts, revenue, expenses)</a:t>
            </a:r>
          </a:p>
          <a:p>
            <a:pPr marL="285750" indent="-285750">
              <a:buFont typeface="Arial" panose="020B0604020202020204" pitchFamily="34" charset="0"/>
              <a:buChar char="•"/>
            </a:pPr>
            <a:r>
              <a:rPr lang="en-US" sz="1400" b="1" dirty="0">
                <a:solidFill>
                  <a:srgbClr val="FF0000"/>
                </a:solidFill>
              </a:rPr>
              <a:t>accounts receivable</a:t>
            </a:r>
            <a:r>
              <a:rPr lang="en-US" sz="1400" dirty="0"/>
              <a:t> (AR or A/R) = payments to be received</a:t>
            </a:r>
          </a:p>
          <a:p>
            <a:pPr marL="285750" indent="-285750">
              <a:buFont typeface="Arial" panose="020B0604020202020204" pitchFamily="34" charset="0"/>
              <a:buChar char="•"/>
            </a:pPr>
            <a:r>
              <a:rPr lang="en-US" sz="1400" b="1" dirty="0">
                <a:solidFill>
                  <a:srgbClr val="FF0000"/>
                </a:solidFill>
              </a:rPr>
              <a:t>accounts payable</a:t>
            </a:r>
            <a:r>
              <a:rPr lang="en-US" sz="1400" dirty="0"/>
              <a:t> (AP) = </a:t>
            </a:r>
            <a:r>
              <a:rPr lang="en-US" sz="1400" b="0" i="0" dirty="0">
                <a:effectLst/>
              </a:rPr>
              <a:t>money to be paid out, a liability on balance sheet</a:t>
            </a:r>
            <a:endParaRPr lang="en-US" sz="1400" dirty="0"/>
          </a:p>
        </p:txBody>
      </p:sp>
    </p:spTree>
    <p:extLst>
      <p:ext uri="{BB962C8B-B14F-4D97-AF65-F5344CB8AC3E}">
        <p14:creationId xmlns:p14="http://schemas.microsoft.com/office/powerpoint/2010/main" val="950053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72A975-345E-4744-AC48-210D71FDE633}"/>
              </a:ext>
            </a:extLst>
          </p:cNvPr>
          <p:cNvSpPr txBox="1"/>
          <p:nvPr/>
        </p:nvSpPr>
        <p:spPr>
          <a:xfrm>
            <a:off x="1" y="37047"/>
            <a:ext cx="3670300" cy="523220"/>
          </a:xfrm>
          <a:prstGeom prst="rect">
            <a:avLst/>
          </a:prstGeom>
          <a:noFill/>
        </p:spPr>
        <p:txBody>
          <a:bodyPr wrap="square" rtlCol="0">
            <a:spAutoFit/>
          </a:bodyPr>
          <a:lstStyle/>
          <a:p>
            <a:r>
              <a:rPr lang="en-US" sz="2800" b="1" dirty="0"/>
              <a:t>Double-Entry Examples</a:t>
            </a:r>
          </a:p>
        </p:txBody>
      </p:sp>
      <p:sp>
        <p:nvSpPr>
          <p:cNvPr id="5" name="TextBox 4">
            <a:extLst>
              <a:ext uri="{FF2B5EF4-FFF2-40B4-BE49-F238E27FC236}">
                <a16:creationId xmlns:a16="http://schemas.microsoft.com/office/drawing/2014/main" id="{86701440-79B6-BE51-66F5-F036168CF8EF}"/>
              </a:ext>
            </a:extLst>
          </p:cNvPr>
          <p:cNvSpPr txBox="1"/>
          <p:nvPr/>
        </p:nvSpPr>
        <p:spPr>
          <a:xfrm>
            <a:off x="6096000" y="85836"/>
            <a:ext cx="6013899" cy="2739211"/>
          </a:xfrm>
          <a:prstGeom prst="rect">
            <a:avLst/>
          </a:prstGeom>
          <a:solidFill>
            <a:schemeClr val="accent4">
              <a:lumMod val="20000"/>
              <a:lumOff val="80000"/>
            </a:schemeClr>
          </a:solidFill>
          <a:ln>
            <a:solidFill>
              <a:srgbClr val="FF0000"/>
            </a:solidFill>
          </a:ln>
        </p:spPr>
        <p:txBody>
          <a:bodyPr wrap="square" rtlCol="0">
            <a:spAutoFit/>
          </a:bodyPr>
          <a:lstStyle/>
          <a:p>
            <a:r>
              <a:rPr lang="en-US" b="1" dirty="0">
                <a:solidFill>
                  <a:srgbClr val="00B050"/>
                </a:solidFill>
              </a:rPr>
              <a:t>Golden rules of accounting:</a:t>
            </a:r>
            <a:endParaRPr lang="en-US" sz="1400" dirty="0"/>
          </a:p>
          <a:p>
            <a:pPr marL="285750" indent="-285750">
              <a:buFont typeface="Arial" panose="020B0604020202020204" pitchFamily="34" charset="0"/>
              <a:buChar char="•"/>
            </a:pPr>
            <a:r>
              <a:rPr lang="en-US" sz="1400" b="1" dirty="0">
                <a:solidFill>
                  <a:srgbClr val="FF0000"/>
                </a:solidFill>
              </a:rPr>
              <a:t>Personal account</a:t>
            </a:r>
            <a:r>
              <a:rPr lang="en-US" sz="1400" dirty="0"/>
              <a:t>: </a:t>
            </a:r>
            <a:br>
              <a:rPr lang="en-US" sz="1400" dirty="0"/>
            </a:br>
            <a:r>
              <a:rPr lang="en-US" sz="1400" dirty="0">
                <a:solidFill>
                  <a:srgbClr val="00B0F0"/>
                </a:solidFill>
              </a:rPr>
              <a:t>Debit the receiver (person) and credit the giver</a:t>
            </a:r>
            <a:endParaRPr lang="en-US" sz="1400" dirty="0"/>
          </a:p>
          <a:p>
            <a:pPr marL="285750" indent="-285750">
              <a:buFont typeface="Arial" panose="020B0604020202020204" pitchFamily="34" charset="0"/>
              <a:buChar char="•"/>
            </a:pPr>
            <a:r>
              <a:rPr lang="en-US" sz="1400" b="1" dirty="0">
                <a:solidFill>
                  <a:srgbClr val="FF0000"/>
                </a:solidFill>
              </a:rPr>
              <a:t>Real account </a:t>
            </a:r>
            <a:br>
              <a:rPr lang="en-US" sz="1400" b="1" dirty="0">
                <a:solidFill>
                  <a:srgbClr val="FF0000"/>
                </a:solidFill>
              </a:rPr>
            </a:br>
            <a:r>
              <a:rPr lang="en-US" sz="1400" dirty="0"/>
              <a:t>.. tangible – can touch: building, inventory, cash, ...</a:t>
            </a:r>
            <a:br>
              <a:rPr lang="en-US" sz="1400" dirty="0"/>
            </a:br>
            <a:r>
              <a:rPr lang="en-US" sz="1400" dirty="0"/>
              <a:t>.. </a:t>
            </a:r>
            <a:r>
              <a:rPr lang="en-US" sz="1400" dirty="0" err="1"/>
              <a:t>intagible</a:t>
            </a:r>
            <a:r>
              <a:rPr lang="en-US" sz="1400" dirty="0"/>
              <a:t> - </a:t>
            </a:r>
            <a:r>
              <a:rPr lang="en-US" sz="1400" i="0" dirty="0">
                <a:effectLst/>
              </a:rPr>
              <a:t>Goodwill, Patent, Copyright, Trademark</a:t>
            </a:r>
            <a:br>
              <a:rPr lang="en-US" sz="1400" i="0" dirty="0">
                <a:effectLst/>
              </a:rPr>
            </a:br>
            <a:r>
              <a:rPr lang="en-US" sz="1400" dirty="0">
                <a:solidFill>
                  <a:srgbClr val="00B0F0"/>
                </a:solidFill>
              </a:rPr>
              <a:t>Debit what comes in and credit what goes out. Example: </a:t>
            </a:r>
            <a:r>
              <a:rPr lang="en-US" sz="1400" i="0" dirty="0">
                <a:solidFill>
                  <a:srgbClr val="00B0F0"/>
                </a:solidFill>
                <a:effectLst/>
                <a:latin typeface="Minion Pro"/>
              </a:rPr>
              <a:t>Furniture purchased by cash. Debit furniture acct, and credit cash acct.</a:t>
            </a:r>
            <a:endParaRPr lang="en-US" sz="1400" dirty="0">
              <a:solidFill>
                <a:srgbClr val="00B0F0"/>
              </a:solidFill>
            </a:endParaRPr>
          </a:p>
          <a:p>
            <a:pPr marL="285750" indent="-285750">
              <a:buFont typeface="Arial" panose="020B0604020202020204" pitchFamily="34" charset="0"/>
              <a:buChar char="•"/>
            </a:pPr>
            <a:r>
              <a:rPr lang="en-US" sz="1400" b="1" dirty="0">
                <a:solidFill>
                  <a:srgbClr val="FF0000"/>
                </a:solidFill>
              </a:rPr>
              <a:t>Nominal account</a:t>
            </a:r>
            <a:r>
              <a:rPr lang="en-US" sz="1400" dirty="0"/>
              <a:t>: </a:t>
            </a:r>
          </a:p>
          <a:p>
            <a:pPr marL="285750" indent="-285750">
              <a:buFont typeface="Arial" panose="020B0604020202020204" pitchFamily="34" charset="0"/>
              <a:buChar char="•"/>
            </a:pPr>
            <a:r>
              <a:rPr lang="en-US" sz="1400" dirty="0"/>
              <a:t>(income or gains, expenses or losses – for example: – Rent, commission received, salary, wages, conveyance, etc.</a:t>
            </a:r>
            <a:br>
              <a:rPr lang="en-US" sz="1400" dirty="0"/>
            </a:br>
            <a:r>
              <a:rPr lang="en-US" sz="1400" dirty="0">
                <a:solidFill>
                  <a:srgbClr val="00B0F0"/>
                </a:solidFill>
              </a:rPr>
              <a:t>Debit all expenses &amp; losses and credit all incomes &amp; gains</a:t>
            </a:r>
          </a:p>
        </p:txBody>
      </p:sp>
      <p:graphicFrame>
        <p:nvGraphicFramePr>
          <p:cNvPr id="9" name="Table 8">
            <a:extLst>
              <a:ext uri="{FF2B5EF4-FFF2-40B4-BE49-F238E27FC236}">
                <a16:creationId xmlns:a16="http://schemas.microsoft.com/office/drawing/2014/main" id="{5FD6C0D3-9AE3-58BD-50A6-67C5BEAEFC0D}"/>
              </a:ext>
            </a:extLst>
          </p:cNvPr>
          <p:cNvGraphicFramePr>
            <a:graphicFrameLocks noGrp="1"/>
          </p:cNvGraphicFramePr>
          <p:nvPr>
            <p:extLst>
              <p:ext uri="{D42A27DB-BD31-4B8C-83A1-F6EECF244321}">
                <p14:modId xmlns:p14="http://schemas.microsoft.com/office/powerpoint/2010/main" val="2255649349"/>
              </p:ext>
            </p:extLst>
          </p:nvPr>
        </p:nvGraphicFramePr>
        <p:xfrm>
          <a:off x="6109395" y="3622837"/>
          <a:ext cx="2379891" cy="1391285"/>
        </p:xfrm>
        <a:graphic>
          <a:graphicData uri="http://schemas.openxmlformats.org/drawingml/2006/table">
            <a:tbl>
              <a:tblPr>
                <a:tableStyleId>{5C22544A-7EE6-4342-B048-85BDC9FD1C3A}</a:tableStyleId>
              </a:tblPr>
              <a:tblGrid>
                <a:gridCol w="703396">
                  <a:extLst>
                    <a:ext uri="{9D8B030D-6E8A-4147-A177-3AD203B41FA5}">
                      <a16:colId xmlns:a16="http://schemas.microsoft.com/office/drawing/2014/main" val="1785501621"/>
                    </a:ext>
                  </a:extLst>
                </a:gridCol>
                <a:gridCol w="725419">
                  <a:extLst>
                    <a:ext uri="{9D8B030D-6E8A-4147-A177-3AD203B41FA5}">
                      <a16:colId xmlns:a16="http://schemas.microsoft.com/office/drawing/2014/main" val="1150955745"/>
                    </a:ext>
                  </a:extLst>
                </a:gridCol>
                <a:gridCol w="951076">
                  <a:extLst>
                    <a:ext uri="{9D8B030D-6E8A-4147-A177-3AD203B41FA5}">
                      <a16:colId xmlns:a16="http://schemas.microsoft.com/office/drawing/2014/main" val="3231459737"/>
                    </a:ext>
                  </a:extLst>
                </a:gridCol>
              </a:tblGrid>
              <a:tr h="203200">
                <a:tc>
                  <a:txBody>
                    <a:bodyPr/>
                    <a:lstStyle/>
                    <a:p>
                      <a:pPr algn="l" fontAlgn="b"/>
                      <a:r>
                        <a:rPr lang="en-US" sz="1200" u="none" strike="noStrike" dirty="0">
                          <a:solidFill>
                            <a:srgbClr val="FF0000"/>
                          </a:solidFill>
                          <a:effectLst/>
                        </a:rPr>
                        <a:t>Account</a:t>
                      </a:r>
                      <a:endParaRPr lang="en-US" sz="1200" b="1" i="0" u="none" strike="noStrike" dirty="0">
                        <a:solidFill>
                          <a:srgbClr val="FF0000"/>
                        </a:solidFill>
                        <a:effectLst/>
                        <a:latin typeface="PT Sans" panose="020B0503020203020204" pitchFamily="34" charset="77"/>
                      </a:endParaRPr>
                    </a:p>
                  </a:txBody>
                  <a:tcPr marL="9525" marR="9525" marT="9525" marB="0" anchor="b"/>
                </a:tc>
                <a:tc>
                  <a:txBody>
                    <a:bodyPr/>
                    <a:lstStyle/>
                    <a:p>
                      <a:pPr algn="l" fontAlgn="b"/>
                      <a:r>
                        <a:rPr lang="en-US" sz="1200" u="none" strike="noStrike" dirty="0">
                          <a:solidFill>
                            <a:srgbClr val="FF0000"/>
                          </a:solidFill>
                          <a:effectLst/>
                        </a:rPr>
                        <a:t>to increase</a:t>
                      </a:r>
                    </a:p>
                    <a:p>
                      <a:pPr algn="l" fontAlgn="b"/>
                      <a:r>
                        <a:rPr lang="en-US" sz="1200" u="none" strike="noStrike" dirty="0">
                          <a:solidFill>
                            <a:srgbClr val="FF0000"/>
                          </a:solidFill>
                          <a:effectLst/>
                        </a:rPr>
                        <a:t>balance</a:t>
                      </a:r>
                      <a:endParaRPr lang="en-US" sz="1200" b="1" i="0" u="none" strike="noStrike" dirty="0">
                        <a:solidFill>
                          <a:srgbClr val="FF0000"/>
                        </a:solidFill>
                        <a:effectLst/>
                        <a:latin typeface="PT Sans" panose="020B0503020203020204" pitchFamily="34" charset="77"/>
                      </a:endParaRPr>
                    </a:p>
                  </a:txBody>
                  <a:tcPr marL="9525" marR="9525" marT="9525" marB="0" anchor="b"/>
                </a:tc>
                <a:tc>
                  <a:txBody>
                    <a:bodyPr/>
                    <a:lstStyle/>
                    <a:p>
                      <a:pPr algn="l" fontAlgn="b"/>
                      <a:r>
                        <a:rPr lang="en-US" sz="1200" u="none" strike="noStrike" dirty="0">
                          <a:solidFill>
                            <a:srgbClr val="FF0000"/>
                          </a:solidFill>
                          <a:effectLst/>
                        </a:rPr>
                        <a:t>to decrease </a:t>
                      </a:r>
                    </a:p>
                    <a:p>
                      <a:pPr algn="l" fontAlgn="b"/>
                      <a:r>
                        <a:rPr lang="en-US" sz="1200" u="none" strike="noStrike" dirty="0">
                          <a:solidFill>
                            <a:srgbClr val="FF0000"/>
                          </a:solidFill>
                          <a:effectLst/>
                        </a:rPr>
                        <a:t>balance</a:t>
                      </a:r>
                      <a:endParaRPr lang="en-US" sz="1200" b="1" i="0" u="none" strike="noStrike" dirty="0">
                        <a:solidFill>
                          <a:srgbClr val="FF0000"/>
                        </a:solidFill>
                        <a:effectLst/>
                        <a:latin typeface="PT Sans" panose="020B0503020203020204" pitchFamily="34" charset="77"/>
                      </a:endParaRPr>
                    </a:p>
                  </a:txBody>
                  <a:tcPr marL="9525" marR="9525" marT="9525" marB="0" anchor="b"/>
                </a:tc>
                <a:extLst>
                  <a:ext uri="{0D108BD9-81ED-4DB2-BD59-A6C34878D82A}">
                    <a16:rowId xmlns:a16="http://schemas.microsoft.com/office/drawing/2014/main" val="2472479806"/>
                  </a:ext>
                </a:extLst>
              </a:tr>
              <a:tr h="203200">
                <a:tc>
                  <a:txBody>
                    <a:bodyPr/>
                    <a:lstStyle/>
                    <a:p>
                      <a:pPr algn="l" fontAlgn="b"/>
                      <a:r>
                        <a:rPr lang="en-US" sz="1200" u="none" strike="noStrike" dirty="0">
                          <a:effectLst/>
                        </a:rPr>
                        <a:t>Assets</a:t>
                      </a:r>
                      <a:endParaRPr lang="en-US" sz="1200" b="1" i="0" u="none" strike="noStrike" dirty="0">
                        <a:solidFill>
                          <a:srgbClr val="000000"/>
                        </a:solidFill>
                        <a:effectLst/>
                        <a:latin typeface="PT Sans" panose="020B0503020203020204" pitchFamily="34" charset="77"/>
                      </a:endParaRPr>
                    </a:p>
                  </a:txBody>
                  <a:tcPr marL="9525" marR="9525" marT="9525" marB="0" anchor="b"/>
                </a:tc>
                <a:tc>
                  <a:txBody>
                    <a:bodyPr/>
                    <a:lstStyle/>
                    <a:p>
                      <a:pPr algn="l" fontAlgn="b"/>
                      <a:r>
                        <a:rPr lang="en-US" sz="1200" u="none" strike="noStrike" dirty="0">
                          <a:solidFill>
                            <a:srgbClr val="00B050"/>
                          </a:solidFill>
                          <a:effectLst/>
                        </a:rPr>
                        <a:t>Debit</a:t>
                      </a:r>
                      <a:endParaRPr lang="en-US" sz="1200" b="0" i="0" u="none" strike="noStrike" dirty="0">
                        <a:solidFill>
                          <a:srgbClr val="00B050"/>
                        </a:solidFill>
                        <a:effectLst/>
                        <a:latin typeface="PT Sans" panose="020B0503020203020204" pitchFamily="34" charset="77"/>
                      </a:endParaRPr>
                    </a:p>
                  </a:txBody>
                  <a:tcPr marL="9525" marR="9525" marT="9525" marB="0" anchor="b"/>
                </a:tc>
                <a:tc>
                  <a:txBody>
                    <a:bodyPr/>
                    <a:lstStyle/>
                    <a:p>
                      <a:pPr algn="l" fontAlgn="b"/>
                      <a:r>
                        <a:rPr lang="en-US" sz="1200" u="none" strike="noStrike" dirty="0">
                          <a:solidFill>
                            <a:srgbClr val="C00000"/>
                          </a:solidFill>
                          <a:effectLst/>
                        </a:rPr>
                        <a:t>Credit</a:t>
                      </a:r>
                      <a:endParaRPr lang="en-US" sz="1200" b="0" i="0" u="none" strike="noStrike" dirty="0">
                        <a:solidFill>
                          <a:srgbClr val="C00000"/>
                        </a:solidFill>
                        <a:effectLst/>
                        <a:latin typeface="PT Sans" panose="020B0503020203020204" pitchFamily="34" charset="77"/>
                      </a:endParaRPr>
                    </a:p>
                  </a:txBody>
                  <a:tcPr marL="9525" marR="9525" marT="9525" marB="0" anchor="b"/>
                </a:tc>
                <a:extLst>
                  <a:ext uri="{0D108BD9-81ED-4DB2-BD59-A6C34878D82A}">
                    <a16:rowId xmlns:a16="http://schemas.microsoft.com/office/drawing/2014/main" val="1781189213"/>
                  </a:ext>
                </a:extLst>
              </a:tr>
              <a:tr h="203200">
                <a:tc>
                  <a:txBody>
                    <a:bodyPr/>
                    <a:lstStyle/>
                    <a:p>
                      <a:pPr algn="l" fontAlgn="b"/>
                      <a:r>
                        <a:rPr lang="en-US" sz="1200" u="none" strike="noStrike" dirty="0">
                          <a:effectLst/>
                        </a:rPr>
                        <a:t>Liabilities</a:t>
                      </a:r>
                      <a:endParaRPr lang="en-US" sz="1200" b="1" i="0" u="none" strike="noStrike" dirty="0">
                        <a:solidFill>
                          <a:srgbClr val="000000"/>
                        </a:solidFill>
                        <a:effectLst/>
                        <a:latin typeface="PT Sans" panose="020B0503020203020204" pitchFamily="34" charset="77"/>
                      </a:endParaRPr>
                    </a:p>
                  </a:txBody>
                  <a:tcPr marL="9525" marR="9525" marT="9525" marB="0" anchor="b"/>
                </a:tc>
                <a:tc>
                  <a:txBody>
                    <a:bodyPr/>
                    <a:lstStyle/>
                    <a:p>
                      <a:pPr algn="l" fontAlgn="b"/>
                      <a:r>
                        <a:rPr lang="en-US" sz="1200" u="none" strike="noStrike" dirty="0">
                          <a:solidFill>
                            <a:srgbClr val="002060"/>
                          </a:solidFill>
                          <a:effectLst/>
                        </a:rPr>
                        <a:t>Credit</a:t>
                      </a:r>
                      <a:endParaRPr lang="en-US" sz="1200" b="0" i="0" u="none" strike="noStrike" dirty="0">
                        <a:solidFill>
                          <a:srgbClr val="002060"/>
                        </a:solidFill>
                        <a:effectLst/>
                        <a:latin typeface="PT Sans" panose="020B0503020203020204" pitchFamily="34" charset="77"/>
                      </a:endParaRPr>
                    </a:p>
                  </a:txBody>
                  <a:tcPr marL="9525" marR="9525" marT="9525" marB="0" anchor="b"/>
                </a:tc>
                <a:tc>
                  <a:txBody>
                    <a:bodyPr/>
                    <a:lstStyle/>
                    <a:p>
                      <a:pPr algn="l" fontAlgn="b"/>
                      <a:r>
                        <a:rPr lang="en-US" sz="1200" u="none" strike="noStrike" dirty="0">
                          <a:solidFill>
                            <a:srgbClr val="00B0F0"/>
                          </a:solidFill>
                          <a:effectLst/>
                        </a:rPr>
                        <a:t>Debit</a:t>
                      </a:r>
                      <a:endParaRPr lang="en-US" sz="1200" b="0" i="0" u="none" strike="noStrike" dirty="0">
                        <a:solidFill>
                          <a:srgbClr val="000000"/>
                        </a:solidFill>
                        <a:effectLst/>
                        <a:latin typeface="PT Sans" panose="020B0503020203020204" pitchFamily="34" charset="77"/>
                      </a:endParaRPr>
                    </a:p>
                  </a:txBody>
                  <a:tcPr marL="9525" marR="9525" marT="9525" marB="0" anchor="b"/>
                </a:tc>
                <a:extLst>
                  <a:ext uri="{0D108BD9-81ED-4DB2-BD59-A6C34878D82A}">
                    <a16:rowId xmlns:a16="http://schemas.microsoft.com/office/drawing/2014/main" val="722967761"/>
                  </a:ext>
                </a:extLst>
              </a:tr>
              <a:tr h="203200">
                <a:tc>
                  <a:txBody>
                    <a:bodyPr/>
                    <a:lstStyle/>
                    <a:p>
                      <a:pPr algn="l" fontAlgn="b"/>
                      <a:r>
                        <a:rPr lang="en-US" sz="1200" u="none" strike="noStrike" dirty="0">
                          <a:effectLst/>
                        </a:rPr>
                        <a:t>Revenue</a:t>
                      </a:r>
                      <a:endParaRPr lang="en-US" sz="1200" b="1" i="0" u="none" strike="noStrike" dirty="0">
                        <a:solidFill>
                          <a:srgbClr val="000000"/>
                        </a:solidFill>
                        <a:effectLst/>
                        <a:latin typeface="PT Sans" panose="020B0503020203020204" pitchFamily="34" charset="77"/>
                      </a:endParaRPr>
                    </a:p>
                  </a:txBody>
                  <a:tcPr marL="9525" marR="9525" marT="9525" marB="0" anchor="b"/>
                </a:tc>
                <a:tc>
                  <a:txBody>
                    <a:bodyPr/>
                    <a:lstStyle/>
                    <a:p>
                      <a:pPr algn="l" fontAlgn="b"/>
                      <a:r>
                        <a:rPr lang="en-US" sz="1200" u="none" strike="noStrike" dirty="0">
                          <a:solidFill>
                            <a:srgbClr val="002060"/>
                          </a:solidFill>
                          <a:effectLst/>
                        </a:rPr>
                        <a:t>Credit</a:t>
                      </a:r>
                      <a:endParaRPr lang="en-US" sz="1200" b="0" i="0" u="none" strike="noStrike" dirty="0">
                        <a:solidFill>
                          <a:srgbClr val="000000"/>
                        </a:solidFill>
                        <a:effectLst/>
                        <a:latin typeface="PT Sans" panose="020B0503020203020204" pitchFamily="34" charset="77"/>
                      </a:endParaRPr>
                    </a:p>
                  </a:txBody>
                  <a:tcPr marL="9525" marR="9525" marT="9525" marB="0" anchor="b"/>
                </a:tc>
                <a:tc>
                  <a:txBody>
                    <a:bodyPr/>
                    <a:lstStyle/>
                    <a:p>
                      <a:pPr algn="l" fontAlgn="b"/>
                      <a:r>
                        <a:rPr lang="en-US" sz="1200" u="none" strike="noStrike" dirty="0">
                          <a:solidFill>
                            <a:srgbClr val="00B0F0"/>
                          </a:solidFill>
                          <a:effectLst/>
                        </a:rPr>
                        <a:t>Debit</a:t>
                      </a:r>
                      <a:endParaRPr lang="en-US" sz="1200" b="0" i="0" u="none" strike="noStrike" dirty="0">
                        <a:solidFill>
                          <a:srgbClr val="000000"/>
                        </a:solidFill>
                        <a:effectLst/>
                        <a:latin typeface="PT Sans" panose="020B0503020203020204" pitchFamily="34" charset="77"/>
                      </a:endParaRPr>
                    </a:p>
                  </a:txBody>
                  <a:tcPr marL="9525" marR="9525" marT="9525" marB="0" anchor="b"/>
                </a:tc>
                <a:extLst>
                  <a:ext uri="{0D108BD9-81ED-4DB2-BD59-A6C34878D82A}">
                    <a16:rowId xmlns:a16="http://schemas.microsoft.com/office/drawing/2014/main" val="959825839"/>
                  </a:ext>
                </a:extLst>
              </a:tr>
              <a:tr h="203200">
                <a:tc>
                  <a:txBody>
                    <a:bodyPr/>
                    <a:lstStyle/>
                    <a:p>
                      <a:pPr algn="l" fontAlgn="b"/>
                      <a:r>
                        <a:rPr lang="en-US" sz="1200" u="none" strike="noStrike" dirty="0">
                          <a:effectLst/>
                        </a:rPr>
                        <a:t>Expenses</a:t>
                      </a:r>
                      <a:endParaRPr lang="en-US" sz="1200" b="1" i="0" u="none" strike="noStrike" dirty="0">
                        <a:solidFill>
                          <a:srgbClr val="000000"/>
                        </a:solidFill>
                        <a:effectLst/>
                        <a:latin typeface="PT Sans" panose="020B0503020203020204" pitchFamily="34" charset="77"/>
                      </a:endParaRPr>
                    </a:p>
                  </a:txBody>
                  <a:tcPr marL="9525" marR="9525" marT="9525" marB="0" anchor="b"/>
                </a:tc>
                <a:tc>
                  <a:txBody>
                    <a:bodyPr/>
                    <a:lstStyle/>
                    <a:p>
                      <a:pPr algn="l" fontAlgn="b"/>
                      <a:r>
                        <a:rPr lang="en-US" sz="1200" u="none" strike="noStrike" dirty="0">
                          <a:solidFill>
                            <a:srgbClr val="00B050"/>
                          </a:solidFill>
                          <a:effectLst/>
                        </a:rPr>
                        <a:t>Debit</a:t>
                      </a:r>
                      <a:endParaRPr lang="en-US" sz="1200" b="0" i="0" u="none" strike="noStrike" dirty="0">
                        <a:solidFill>
                          <a:srgbClr val="00B050"/>
                        </a:solidFill>
                        <a:effectLst/>
                        <a:latin typeface="PT Sans" panose="020B0503020203020204" pitchFamily="34" charset="77"/>
                      </a:endParaRPr>
                    </a:p>
                  </a:txBody>
                  <a:tcPr marL="9525" marR="9525" marT="9525" marB="0" anchor="b"/>
                </a:tc>
                <a:tc>
                  <a:txBody>
                    <a:bodyPr/>
                    <a:lstStyle/>
                    <a:p>
                      <a:pPr algn="l" fontAlgn="b"/>
                      <a:r>
                        <a:rPr lang="en-US" sz="1200" u="none" strike="noStrike" dirty="0">
                          <a:solidFill>
                            <a:srgbClr val="C00000"/>
                          </a:solidFill>
                          <a:effectLst/>
                        </a:rPr>
                        <a:t>Credit</a:t>
                      </a:r>
                      <a:endParaRPr lang="en-US" sz="1200" b="0" i="0" u="none" strike="noStrike" dirty="0">
                        <a:solidFill>
                          <a:srgbClr val="000000"/>
                        </a:solidFill>
                        <a:effectLst/>
                        <a:latin typeface="PT Sans" panose="020B0503020203020204" pitchFamily="34" charset="77"/>
                      </a:endParaRPr>
                    </a:p>
                  </a:txBody>
                  <a:tcPr marL="9525" marR="9525" marT="9525" marB="0" anchor="b"/>
                </a:tc>
                <a:extLst>
                  <a:ext uri="{0D108BD9-81ED-4DB2-BD59-A6C34878D82A}">
                    <a16:rowId xmlns:a16="http://schemas.microsoft.com/office/drawing/2014/main" val="1394660295"/>
                  </a:ext>
                </a:extLst>
              </a:tr>
              <a:tr h="203200">
                <a:tc>
                  <a:txBody>
                    <a:bodyPr/>
                    <a:lstStyle/>
                    <a:p>
                      <a:pPr algn="l" fontAlgn="b"/>
                      <a:r>
                        <a:rPr lang="en-US" sz="1200" u="none" strike="noStrike" dirty="0">
                          <a:effectLst/>
                        </a:rPr>
                        <a:t>Equity</a:t>
                      </a:r>
                      <a:endParaRPr lang="en-US" sz="1200" b="1" i="0" u="none" strike="noStrike" dirty="0">
                        <a:solidFill>
                          <a:srgbClr val="000000"/>
                        </a:solidFill>
                        <a:effectLst/>
                        <a:latin typeface="PT Sans" panose="020B0503020203020204" pitchFamily="34" charset="77"/>
                      </a:endParaRPr>
                    </a:p>
                  </a:txBody>
                  <a:tcPr marL="9525" marR="9525" marT="9525" marB="0" anchor="b"/>
                </a:tc>
                <a:tc>
                  <a:txBody>
                    <a:bodyPr/>
                    <a:lstStyle/>
                    <a:p>
                      <a:pPr algn="l" fontAlgn="b"/>
                      <a:r>
                        <a:rPr lang="en-US" sz="1200" u="none" strike="noStrike" dirty="0">
                          <a:solidFill>
                            <a:srgbClr val="002060"/>
                          </a:solidFill>
                          <a:effectLst/>
                        </a:rPr>
                        <a:t>Credit</a:t>
                      </a:r>
                      <a:endParaRPr lang="en-US" sz="1200" b="0" i="0" u="none" strike="noStrike" dirty="0">
                        <a:solidFill>
                          <a:srgbClr val="000000"/>
                        </a:solidFill>
                        <a:effectLst/>
                        <a:latin typeface="PT Sans" panose="020B0503020203020204" pitchFamily="34" charset="77"/>
                      </a:endParaRPr>
                    </a:p>
                  </a:txBody>
                  <a:tcPr marL="9525" marR="9525" marT="9525" marB="0" anchor="b"/>
                </a:tc>
                <a:tc>
                  <a:txBody>
                    <a:bodyPr/>
                    <a:lstStyle/>
                    <a:p>
                      <a:pPr algn="l" fontAlgn="b"/>
                      <a:r>
                        <a:rPr lang="en-US" sz="1200" u="none" strike="noStrike" dirty="0">
                          <a:solidFill>
                            <a:srgbClr val="00B0F0"/>
                          </a:solidFill>
                          <a:effectLst/>
                        </a:rPr>
                        <a:t>Debit</a:t>
                      </a:r>
                      <a:endParaRPr lang="en-US" sz="1200" b="0" i="0" u="none" strike="noStrike" dirty="0">
                        <a:solidFill>
                          <a:srgbClr val="000000"/>
                        </a:solidFill>
                        <a:effectLst/>
                        <a:latin typeface="PT Sans" panose="020B0503020203020204" pitchFamily="34" charset="77"/>
                      </a:endParaRPr>
                    </a:p>
                  </a:txBody>
                  <a:tcPr marL="9525" marR="9525" marT="9525" marB="0" anchor="b"/>
                </a:tc>
                <a:extLst>
                  <a:ext uri="{0D108BD9-81ED-4DB2-BD59-A6C34878D82A}">
                    <a16:rowId xmlns:a16="http://schemas.microsoft.com/office/drawing/2014/main" val="3939203602"/>
                  </a:ext>
                </a:extLst>
              </a:tr>
            </a:tbl>
          </a:graphicData>
        </a:graphic>
      </p:graphicFrame>
      <p:sp>
        <p:nvSpPr>
          <p:cNvPr id="10" name="TextBox 9">
            <a:extLst>
              <a:ext uri="{FF2B5EF4-FFF2-40B4-BE49-F238E27FC236}">
                <a16:creationId xmlns:a16="http://schemas.microsoft.com/office/drawing/2014/main" id="{0520246D-37BD-CEC6-FB68-BF93C163697F}"/>
              </a:ext>
            </a:extLst>
          </p:cNvPr>
          <p:cNvSpPr txBox="1"/>
          <p:nvPr/>
        </p:nvSpPr>
        <p:spPr>
          <a:xfrm>
            <a:off x="82100" y="1349731"/>
            <a:ext cx="3557116" cy="738664"/>
          </a:xfrm>
          <a:prstGeom prst="rect">
            <a:avLst/>
          </a:prstGeom>
          <a:noFill/>
        </p:spPr>
        <p:txBody>
          <a:bodyPr wrap="square" rtlCol="0">
            <a:spAutoFit/>
          </a:bodyPr>
          <a:lstStyle/>
          <a:p>
            <a:r>
              <a:rPr lang="en-US" sz="1400" dirty="0"/>
              <a:t>Example: you receive a refund of $200.00 for an overpaid electric bill. Here is how to enter this transaction properly:</a:t>
            </a:r>
          </a:p>
        </p:txBody>
      </p:sp>
      <p:graphicFrame>
        <p:nvGraphicFramePr>
          <p:cNvPr id="11" name="Table 10">
            <a:extLst>
              <a:ext uri="{FF2B5EF4-FFF2-40B4-BE49-F238E27FC236}">
                <a16:creationId xmlns:a16="http://schemas.microsoft.com/office/drawing/2014/main" id="{2E520CC5-0C8C-94FC-286C-B0D628DE2CE5}"/>
              </a:ext>
            </a:extLst>
          </p:cNvPr>
          <p:cNvGraphicFramePr>
            <a:graphicFrameLocks noGrp="1"/>
          </p:cNvGraphicFramePr>
          <p:nvPr>
            <p:extLst>
              <p:ext uri="{D42A27DB-BD31-4B8C-83A1-F6EECF244321}">
                <p14:modId xmlns:p14="http://schemas.microsoft.com/office/powerpoint/2010/main" val="2071302491"/>
              </p:ext>
            </p:extLst>
          </p:nvPr>
        </p:nvGraphicFramePr>
        <p:xfrm>
          <a:off x="3549419" y="1423993"/>
          <a:ext cx="1836276" cy="577215"/>
        </p:xfrm>
        <a:graphic>
          <a:graphicData uri="http://schemas.openxmlformats.org/drawingml/2006/table">
            <a:tbl>
              <a:tblPr>
                <a:tableStyleId>{5C22544A-7EE6-4342-B048-85BDC9FD1C3A}</a:tableStyleId>
              </a:tblPr>
              <a:tblGrid>
                <a:gridCol w="676394">
                  <a:extLst>
                    <a:ext uri="{9D8B030D-6E8A-4147-A177-3AD203B41FA5}">
                      <a16:colId xmlns:a16="http://schemas.microsoft.com/office/drawing/2014/main" val="1785501621"/>
                    </a:ext>
                  </a:extLst>
                </a:gridCol>
                <a:gridCol w="426051">
                  <a:extLst>
                    <a:ext uri="{9D8B030D-6E8A-4147-A177-3AD203B41FA5}">
                      <a16:colId xmlns:a16="http://schemas.microsoft.com/office/drawing/2014/main" val="1150955745"/>
                    </a:ext>
                  </a:extLst>
                </a:gridCol>
                <a:gridCol w="733831">
                  <a:extLst>
                    <a:ext uri="{9D8B030D-6E8A-4147-A177-3AD203B41FA5}">
                      <a16:colId xmlns:a16="http://schemas.microsoft.com/office/drawing/2014/main" val="3231459737"/>
                    </a:ext>
                  </a:extLst>
                </a:gridCol>
              </a:tblGrid>
              <a:tr h="182639">
                <a:tc>
                  <a:txBody>
                    <a:bodyPr/>
                    <a:lstStyle/>
                    <a:p>
                      <a:pPr algn="l" fontAlgn="b"/>
                      <a:r>
                        <a:rPr lang="en-US" sz="1200" u="none" strike="noStrike" dirty="0">
                          <a:solidFill>
                            <a:srgbClr val="FF0000"/>
                          </a:solidFill>
                          <a:effectLst/>
                        </a:rPr>
                        <a:t>Account</a:t>
                      </a:r>
                      <a:endParaRPr lang="en-US" sz="1200" b="1" i="0" u="none" strike="noStrike" dirty="0">
                        <a:solidFill>
                          <a:srgbClr val="FF0000"/>
                        </a:solidFill>
                        <a:effectLst/>
                        <a:latin typeface="PT Sans" panose="020B0503020203020204" pitchFamily="34" charset="77"/>
                      </a:endParaRPr>
                    </a:p>
                  </a:txBody>
                  <a:tcPr marL="9525" marR="9525" marT="9525" marB="0" anchor="b"/>
                </a:tc>
                <a:tc>
                  <a:txBody>
                    <a:bodyPr/>
                    <a:lstStyle/>
                    <a:p>
                      <a:pPr algn="l" fontAlgn="b"/>
                      <a:r>
                        <a:rPr lang="en-US" sz="1200" u="none" strike="noStrike" dirty="0">
                          <a:solidFill>
                            <a:srgbClr val="FF0000"/>
                          </a:solidFill>
                          <a:effectLst/>
                        </a:rPr>
                        <a:t>Debit</a:t>
                      </a:r>
                      <a:endParaRPr lang="en-US" sz="1200" b="1" i="0" u="none" strike="noStrike" dirty="0">
                        <a:solidFill>
                          <a:srgbClr val="FF0000"/>
                        </a:solidFill>
                        <a:effectLst/>
                        <a:latin typeface="PT Sans" panose="020B0503020203020204" pitchFamily="34" charset="77"/>
                      </a:endParaRPr>
                    </a:p>
                  </a:txBody>
                  <a:tcPr marL="9525" marR="9525" marT="9525" marB="0" anchor="b"/>
                </a:tc>
                <a:tc>
                  <a:txBody>
                    <a:bodyPr/>
                    <a:lstStyle/>
                    <a:p>
                      <a:pPr algn="l" fontAlgn="b"/>
                      <a:r>
                        <a:rPr lang="en-US" sz="1200" u="none" strike="noStrike" dirty="0">
                          <a:solidFill>
                            <a:srgbClr val="FF0000"/>
                          </a:solidFill>
                          <a:effectLst/>
                        </a:rPr>
                        <a:t>Credit</a:t>
                      </a:r>
                      <a:endParaRPr lang="en-US" sz="1200" b="1" i="0" u="none" strike="noStrike" dirty="0">
                        <a:solidFill>
                          <a:srgbClr val="FF0000"/>
                        </a:solidFill>
                        <a:effectLst/>
                        <a:latin typeface="PT Sans" panose="020B0503020203020204" pitchFamily="34" charset="77"/>
                      </a:endParaRPr>
                    </a:p>
                  </a:txBody>
                  <a:tcPr marL="9525" marR="9525" marT="9525" marB="0" anchor="b"/>
                </a:tc>
                <a:extLst>
                  <a:ext uri="{0D108BD9-81ED-4DB2-BD59-A6C34878D82A}">
                    <a16:rowId xmlns:a16="http://schemas.microsoft.com/office/drawing/2014/main" val="2472479806"/>
                  </a:ext>
                </a:extLst>
              </a:tr>
              <a:tr h="182639">
                <a:tc>
                  <a:txBody>
                    <a:bodyPr/>
                    <a:lstStyle/>
                    <a:p>
                      <a:pPr algn="l" fontAlgn="b"/>
                      <a:r>
                        <a:rPr lang="en-US" sz="1200" u="none" strike="noStrike" dirty="0">
                          <a:effectLst/>
                        </a:rPr>
                        <a:t>Cash</a:t>
                      </a:r>
                      <a:endParaRPr lang="en-US" sz="1200" b="1" i="0" u="none" strike="noStrike" dirty="0">
                        <a:solidFill>
                          <a:srgbClr val="000000"/>
                        </a:solidFill>
                        <a:effectLst/>
                        <a:latin typeface="PT Sans" panose="020B0503020203020204" pitchFamily="34" charset="77"/>
                      </a:endParaRPr>
                    </a:p>
                  </a:txBody>
                  <a:tcPr marL="9525" marR="9525" marT="9525" marB="0" anchor="b"/>
                </a:tc>
                <a:tc>
                  <a:txBody>
                    <a:bodyPr/>
                    <a:lstStyle/>
                    <a:p>
                      <a:pPr algn="l" fontAlgn="b"/>
                      <a:r>
                        <a:rPr lang="en-US" sz="1200" u="none" strike="noStrike" dirty="0">
                          <a:solidFill>
                            <a:srgbClr val="00B0F0"/>
                          </a:solidFill>
                          <a:effectLst/>
                        </a:rPr>
                        <a:t>200</a:t>
                      </a:r>
                      <a:endParaRPr lang="en-US" sz="1200" b="0" i="0" u="none" strike="noStrike" dirty="0">
                        <a:solidFill>
                          <a:srgbClr val="00B0F0"/>
                        </a:solidFill>
                        <a:effectLst/>
                        <a:latin typeface="PT Sans" panose="020B0503020203020204" pitchFamily="34" charset="77"/>
                      </a:endParaRPr>
                    </a:p>
                  </a:txBody>
                  <a:tcPr marL="9525" marR="9525" marT="9525" marB="0" anchor="b"/>
                </a:tc>
                <a:tc>
                  <a:txBody>
                    <a:bodyPr/>
                    <a:lstStyle/>
                    <a:p>
                      <a:pPr algn="l" fontAlgn="b"/>
                      <a:endParaRPr lang="en-US" sz="1200" b="0" i="0" u="none" strike="noStrike" dirty="0">
                        <a:solidFill>
                          <a:srgbClr val="000000"/>
                        </a:solidFill>
                        <a:effectLst/>
                        <a:latin typeface="PT Sans" panose="020B0503020203020204" pitchFamily="34" charset="77"/>
                      </a:endParaRPr>
                    </a:p>
                  </a:txBody>
                  <a:tcPr marL="9525" marR="9525" marT="9525" marB="0" anchor="b"/>
                </a:tc>
                <a:extLst>
                  <a:ext uri="{0D108BD9-81ED-4DB2-BD59-A6C34878D82A}">
                    <a16:rowId xmlns:a16="http://schemas.microsoft.com/office/drawing/2014/main" val="1781189213"/>
                  </a:ext>
                </a:extLst>
              </a:tr>
              <a:tr h="172936">
                <a:tc>
                  <a:txBody>
                    <a:bodyPr/>
                    <a:lstStyle/>
                    <a:p>
                      <a:pPr algn="l" fontAlgn="b"/>
                      <a:r>
                        <a:rPr lang="en-US" sz="1200" u="none" strike="noStrike" dirty="0">
                          <a:effectLst/>
                        </a:rPr>
                        <a:t>Utilities</a:t>
                      </a:r>
                      <a:endParaRPr lang="en-US" sz="1200" b="1" i="0" u="none" strike="noStrike" dirty="0">
                        <a:solidFill>
                          <a:srgbClr val="000000"/>
                        </a:solidFill>
                        <a:effectLst/>
                        <a:latin typeface="PT Sans" panose="020B0503020203020204" pitchFamily="34" charset="77"/>
                      </a:endParaRPr>
                    </a:p>
                  </a:txBody>
                  <a:tcPr marL="9525" marR="9525" marT="9525" marB="0" anchor="b"/>
                </a:tc>
                <a:tc>
                  <a:txBody>
                    <a:bodyPr/>
                    <a:lstStyle/>
                    <a:p>
                      <a:pPr algn="l" fontAlgn="b"/>
                      <a:endParaRPr lang="en-US" sz="1200" b="0" i="0" u="none" strike="noStrike" dirty="0">
                        <a:solidFill>
                          <a:srgbClr val="000000"/>
                        </a:solidFill>
                        <a:effectLst/>
                        <a:latin typeface="PT Sans" panose="020B0503020203020204" pitchFamily="34" charset="77"/>
                      </a:endParaRPr>
                    </a:p>
                  </a:txBody>
                  <a:tcPr marL="9525" marR="9525" marT="9525" marB="0" anchor="b"/>
                </a:tc>
                <a:tc>
                  <a:txBody>
                    <a:bodyPr/>
                    <a:lstStyle/>
                    <a:p>
                      <a:pPr algn="l" fontAlgn="b"/>
                      <a:r>
                        <a:rPr lang="en-US" sz="1200" u="none" strike="noStrike" dirty="0">
                          <a:solidFill>
                            <a:srgbClr val="00B0F0"/>
                          </a:solidFill>
                          <a:effectLst/>
                        </a:rPr>
                        <a:t>200</a:t>
                      </a:r>
                      <a:endParaRPr lang="en-US" sz="1200" b="0" i="0" u="none" strike="noStrike" dirty="0">
                        <a:solidFill>
                          <a:srgbClr val="000000"/>
                        </a:solidFill>
                        <a:effectLst/>
                        <a:latin typeface="PT Sans" panose="020B0503020203020204" pitchFamily="34" charset="77"/>
                      </a:endParaRPr>
                    </a:p>
                  </a:txBody>
                  <a:tcPr marL="9525" marR="9525" marT="9525" marB="0" anchor="b"/>
                </a:tc>
                <a:extLst>
                  <a:ext uri="{0D108BD9-81ED-4DB2-BD59-A6C34878D82A}">
                    <a16:rowId xmlns:a16="http://schemas.microsoft.com/office/drawing/2014/main" val="722967761"/>
                  </a:ext>
                </a:extLst>
              </a:tr>
            </a:tbl>
          </a:graphicData>
        </a:graphic>
      </p:graphicFrame>
      <p:graphicFrame>
        <p:nvGraphicFramePr>
          <p:cNvPr id="12" name="Table 11">
            <a:extLst>
              <a:ext uri="{FF2B5EF4-FFF2-40B4-BE49-F238E27FC236}">
                <a16:creationId xmlns:a16="http://schemas.microsoft.com/office/drawing/2014/main" id="{80CFBE1A-5E03-885D-4953-25023C684A5C}"/>
              </a:ext>
            </a:extLst>
          </p:cNvPr>
          <p:cNvGraphicFramePr>
            <a:graphicFrameLocks noGrp="1"/>
          </p:cNvGraphicFramePr>
          <p:nvPr>
            <p:extLst>
              <p:ext uri="{D42A27DB-BD31-4B8C-83A1-F6EECF244321}">
                <p14:modId xmlns:p14="http://schemas.microsoft.com/office/powerpoint/2010/main" val="407799973"/>
              </p:ext>
            </p:extLst>
          </p:nvPr>
        </p:nvGraphicFramePr>
        <p:xfrm>
          <a:off x="3549419" y="2093579"/>
          <a:ext cx="2230105" cy="1086387"/>
        </p:xfrm>
        <a:graphic>
          <a:graphicData uri="http://schemas.openxmlformats.org/drawingml/2006/table">
            <a:tbl>
              <a:tblPr>
                <a:tableStyleId>{5C22544A-7EE6-4342-B048-85BDC9FD1C3A}</a:tableStyleId>
              </a:tblPr>
              <a:tblGrid>
                <a:gridCol w="1143424">
                  <a:extLst>
                    <a:ext uri="{9D8B030D-6E8A-4147-A177-3AD203B41FA5}">
                      <a16:colId xmlns:a16="http://schemas.microsoft.com/office/drawing/2014/main" val="1785501621"/>
                    </a:ext>
                  </a:extLst>
                </a:gridCol>
                <a:gridCol w="516835">
                  <a:extLst>
                    <a:ext uri="{9D8B030D-6E8A-4147-A177-3AD203B41FA5}">
                      <a16:colId xmlns:a16="http://schemas.microsoft.com/office/drawing/2014/main" val="1150955745"/>
                    </a:ext>
                  </a:extLst>
                </a:gridCol>
                <a:gridCol w="569846">
                  <a:extLst>
                    <a:ext uri="{9D8B030D-6E8A-4147-A177-3AD203B41FA5}">
                      <a16:colId xmlns:a16="http://schemas.microsoft.com/office/drawing/2014/main" val="3231459737"/>
                    </a:ext>
                  </a:extLst>
                </a:gridCol>
              </a:tblGrid>
              <a:tr h="172617">
                <a:tc>
                  <a:txBody>
                    <a:bodyPr/>
                    <a:lstStyle/>
                    <a:p>
                      <a:pPr algn="l" fontAlgn="b"/>
                      <a:r>
                        <a:rPr lang="en-US" sz="1200" u="none" strike="noStrike" dirty="0">
                          <a:solidFill>
                            <a:srgbClr val="FF0000"/>
                          </a:solidFill>
                          <a:effectLst/>
                        </a:rPr>
                        <a:t>Account</a:t>
                      </a:r>
                      <a:endParaRPr lang="en-US" sz="1200" b="1" i="0" u="none" strike="noStrike" dirty="0">
                        <a:solidFill>
                          <a:srgbClr val="FF0000"/>
                        </a:solidFill>
                        <a:effectLst/>
                        <a:latin typeface="PT Sans" panose="020B0503020203020204" pitchFamily="34" charset="77"/>
                      </a:endParaRPr>
                    </a:p>
                  </a:txBody>
                  <a:tcPr marL="9525" marR="9525" marT="9525" marB="0" anchor="b"/>
                </a:tc>
                <a:tc>
                  <a:txBody>
                    <a:bodyPr/>
                    <a:lstStyle/>
                    <a:p>
                      <a:pPr algn="l" fontAlgn="b"/>
                      <a:r>
                        <a:rPr lang="en-US" sz="1200" u="none" strike="noStrike" dirty="0">
                          <a:solidFill>
                            <a:srgbClr val="FF0000"/>
                          </a:solidFill>
                          <a:effectLst/>
                        </a:rPr>
                        <a:t>Debit</a:t>
                      </a:r>
                      <a:endParaRPr lang="en-US" sz="1200" b="1" i="0" u="none" strike="noStrike" dirty="0">
                        <a:solidFill>
                          <a:srgbClr val="FF0000"/>
                        </a:solidFill>
                        <a:effectLst/>
                        <a:latin typeface="PT Sans" panose="020B0503020203020204" pitchFamily="34" charset="77"/>
                      </a:endParaRPr>
                    </a:p>
                  </a:txBody>
                  <a:tcPr marL="9525" marR="9525" marT="9525" marB="0" anchor="b"/>
                </a:tc>
                <a:tc>
                  <a:txBody>
                    <a:bodyPr/>
                    <a:lstStyle/>
                    <a:p>
                      <a:pPr algn="l" fontAlgn="b"/>
                      <a:r>
                        <a:rPr lang="en-US" sz="1200" u="none" strike="noStrike" dirty="0">
                          <a:solidFill>
                            <a:srgbClr val="FF0000"/>
                          </a:solidFill>
                          <a:effectLst/>
                        </a:rPr>
                        <a:t>Credit</a:t>
                      </a:r>
                      <a:endParaRPr lang="en-US" sz="1200" b="1" i="0" u="none" strike="noStrike" dirty="0">
                        <a:solidFill>
                          <a:srgbClr val="FF0000"/>
                        </a:solidFill>
                        <a:effectLst/>
                        <a:latin typeface="PT Sans" panose="020B0503020203020204" pitchFamily="34" charset="77"/>
                      </a:endParaRPr>
                    </a:p>
                  </a:txBody>
                  <a:tcPr marL="9525" marR="9525" marT="9525" marB="0" anchor="b"/>
                </a:tc>
                <a:extLst>
                  <a:ext uri="{0D108BD9-81ED-4DB2-BD59-A6C34878D82A}">
                    <a16:rowId xmlns:a16="http://schemas.microsoft.com/office/drawing/2014/main" val="2472479806"/>
                  </a:ext>
                </a:extLst>
              </a:tr>
              <a:tr h="172617">
                <a:tc>
                  <a:txBody>
                    <a:bodyPr/>
                    <a:lstStyle/>
                    <a:p>
                      <a:pPr algn="l" fontAlgn="b"/>
                      <a:r>
                        <a:rPr lang="en-US" sz="1200" b="1" u="none" strike="noStrike" dirty="0">
                          <a:effectLst/>
                        </a:rPr>
                        <a:t>Transportation</a:t>
                      </a:r>
                      <a:endParaRPr lang="en-US" sz="1200" b="1" i="0" u="none" strike="noStrike" dirty="0">
                        <a:solidFill>
                          <a:srgbClr val="000000"/>
                        </a:solidFill>
                        <a:effectLst/>
                        <a:latin typeface="PT Sans" panose="020B0503020203020204" pitchFamily="34" charset="77"/>
                      </a:endParaRPr>
                    </a:p>
                  </a:txBody>
                  <a:tcPr marL="9525" marR="9525" marT="9525" marB="0" anchor="b"/>
                </a:tc>
                <a:tc>
                  <a:txBody>
                    <a:bodyPr/>
                    <a:lstStyle/>
                    <a:p>
                      <a:pPr algn="l" fontAlgn="b"/>
                      <a:r>
                        <a:rPr lang="en-US" sz="1200" u="none" strike="noStrike" dirty="0">
                          <a:solidFill>
                            <a:srgbClr val="00B0F0"/>
                          </a:solidFill>
                          <a:effectLst/>
                        </a:rPr>
                        <a:t>200</a:t>
                      </a:r>
                      <a:endParaRPr lang="en-US" sz="1200" b="0" i="0" u="none" strike="noStrike" dirty="0">
                        <a:solidFill>
                          <a:srgbClr val="00B0F0"/>
                        </a:solidFill>
                        <a:effectLst/>
                        <a:latin typeface="PT Sans" panose="020B0503020203020204" pitchFamily="34" charset="77"/>
                      </a:endParaRPr>
                    </a:p>
                  </a:txBody>
                  <a:tcPr marL="9525" marR="9525" marT="9525" marB="0" anchor="b"/>
                </a:tc>
                <a:tc>
                  <a:txBody>
                    <a:bodyPr/>
                    <a:lstStyle/>
                    <a:p>
                      <a:pPr algn="l" fontAlgn="b"/>
                      <a:endParaRPr lang="en-US" sz="1200" b="0" i="0" u="none" strike="noStrike" dirty="0">
                        <a:solidFill>
                          <a:srgbClr val="000000"/>
                        </a:solidFill>
                        <a:effectLst/>
                        <a:latin typeface="PT Sans" panose="020B0503020203020204" pitchFamily="34" charset="77"/>
                      </a:endParaRPr>
                    </a:p>
                  </a:txBody>
                  <a:tcPr marL="9525" marR="9525" marT="9525" marB="0" anchor="b"/>
                </a:tc>
                <a:extLst>
                  <a:ext uri="{0D108BD9-81ED-4DB2-BD59-A6C34878D82A}">
                    <a16:rowId xmlns:a16="http://schemas.microsoft.com/office/drawing/2014/main" val="1781189213"/>
                  </a:ext>
                </a:extLst>
              </a:tr>
              <a:tr h="233859">
                <a:tc>
                  <a:txBody>
                    <a:bodyPr/>
                    <a:lstStyle/>
                    <a:p>
                      <a:pPr algn="l" fontAlgn="b"/>
                      <a:r>
                        <a:rPr lang="en-US" sz="1200" b="1" u="none" strike="noStrike" dirty="0">
                          <a:effectLst/>
                        </a:rPr>
                        <a:t>Accommodation</a:t>
                      </a:r>
                      <a:endParaRPr lang="en-US" sz="1200" b="1" i="0" u="none" strike="noStrike" dirty="0">
                        <a:solidFill>
                          <a:srgbClr val="000000"/>
                        </a:solidFill>
                        <a:effectLst/>
                        <a:latin typeface="PT Sans" panose="020B0503020203020204" pitchFamily="34" charset="77"/>
                      </a:endParaRPr>
                    </a:p>
                  </a:txBody>
                  <a:tcPr marL="9525" marR="9525" marT="9525" marB="0" anchor="b"/>
                </a:tc>
                <a:tc>
                  <a:txBody>
                    <a:bodyPr/>
                    <a:lstStyle/>
                    <a:p>
                      <a:pPr algn="l" fontAlgn="b"/>
                      <a:r>
                        <a:rPr lang="en-US" sz="1200" u="none" strike="noStrike" dirty="0">
                          <a:solidFill>
                            <a:srgbClr val="00B0F0"/>
                          </a:solidFill>
                          <a:effectLst/>
                        </a:rPr>
                        <a:t>225</a:t>
                      </a:r>
                      <a:endParaRPr lang="en-US" sz="1200" b="0" i="0" u="none" strike="noStrike" dirty="0">
                        <a:solidFill>
                          <a:srgbClr val="000000"/>
                        </a:solidFill>
                        <a:effectLst/>
                        <a:latin typeface="PT Sans" panose="020B0503020203020204" pitchFamily="34" charset="77"/>
                      </a:endParaRPr>
                    </a:p>
                  </a:txBody>
                  <a:tcPr marL="9525" marR="9525" marT="9525" marB="0" anchor="b"/>
                </a:tc>
                <a:tc>
                  <a:txBody>
                    <a:bodyPr/>
                    <a:lstStyle/>
                    <a:p>
                      <a:pPr algn="l" fontAlgn="b"/>
                      <a:endParaRPr lang="en-US" sz="1200" b="0" i="0" u="none" strike="noStrike" dirty="0">
                        <a:solidFill>
                          <a:srgbClr val="000000"/>
                        </a:solidFill>
                        <a:effectLst/>
                        <a:latin typeface="PT Sans" panose="020B0503020203020204" pitchFamily="34" charset="77"/>
                      </a:endParaRPr>
                    </a:p>
                  </a:txBody>
                  <a:tcPr marL="9525" marR="9525" marT="9525" marB="0" anchor="b"/>
                </a:tc>
                <a:extLst>
                  <a:ext uri="{0D108BD9-81ED-4DB2-BD59-A6C34878D82A}">
                    <a16:rowId xmlns:a16="http://schemas.microsoft.com/office/drawing/2014/main" val="722967761"/>
                  </a:ext>
                </a:extLst>
              </a:tr>
              <a:tr h="233859">
                <a:tc>
                  <a:txBody>
                    <a:bodyPr/>
                    <a:lstStyle/>
                    <a:p>
                      <a:pPr algn="l" fontAlgn="b"/>
                      <a:r>
                        <a:rPr lang="en-US" sz="1200" b="1" i="0" u="none" strike="noStrike" dirty="0">
                          <a:solidFill>
                            <a:srgbClr val="000000"/>
                          </a:solidFill>
                          <a:effectLst/>
                          <a:latin typeface="PT Sans" panose="020B0503020203020204" pitchFamily="34" charset="77"/>
                        </a:rPr>
                        <a:t>Meals</a:t>
                      </a:r>
                    </a:p>
                  </a:txBody>
                  <a:tcPr marL="9525" marR="9525" marT="9525" marB="0" anchor="b"/>
                </a:tc>
                <a:tc>
                  <a:txBody>
                    <a:bodyPr/>
                    <a:lstStyle/>
                    <a:p>
                      <a:pPr algn="l" fontAlgn="b"/>
                      <a:r>
                        <a:rPr lang="en-US" sz="1200" u="none" strike="noStrike" dirty="0">
                          <a:solidFill>
                            <a:srgbClr val="00B0F0"/>
                          </a:solidFill>
                          <a:effectLst/>
                        </a:rPr>
                        <a:t>75</a:t>
                      </a:r>
                      <a:endParaRPr lang="en-US" sz="1200" b="0" i="0" u="none" strike="noStrike" dirty="0">
                        <a:solidFill>
                          <a:srgbClr val="000000"/>
                        </a:solidFill>
                        <a:effectLst/>
                        <a:latin typeface="PT Sans" panose="020B0503020203020204" pitchFamily="34" charset="77"/>
                      </a:endParaRPr>
                    </a:p>
                  </a:txBody>
                  <a:tcPr marL="9525" marR="9525" marT="9525" marB="0" anchor="b"/>
                </a:tc>
                <a:tc>
                  <a:txBody>
                    <a:bodyPr/>
                    <a:lstStyle/>
                    <a:p>
                      <a:pPr algn="l" fontAlgn="b"/>
                      <a:endParaRPr lang="en-US" sz="1200" b="0" i="0" u="none" strike="noStrike" dirty="0">
                        <a:solidFill>
                          <a:srgbClr val="000000"/>
                        </a:solidFill>
                        <a:effectLst/>
                        <a:latin typeface="PT Sans" panose="020B0503020203020204" pitchFamily="34" charset="77"/>
                      </a:endParaRPr>
                    </a:p>
                  </a:txBody>
                  <a:tcPr marL="9525" marR="9525" marT="9525" marB="0" anchor="b"/>
                </a:tc>
                <a:extLst>
                  <a:ext uri="{0D108BD9-81ED-4DB2-BD59-A6C34878D82A}">
                    <a16:rowId xmlns:a16="http://schemas.microsoft.com/office/drawing/2014/main" val="1228539681"/>
                  </a:ext>
                </a:extLst>
              </a:tr>
              <a:tr h="233859">
                <a:tc>
                  <a:txBody>
                    <a:bodyPr/>
                    <a:lstStyle/>
                    <a:p>
                      <a:pPr algn="l" fontAlgn="b"/>
                      <a:r>
                        <a:rPr lang="en-US" sz="1200" b="1" i="0" u="none" strike="noStrike" dirty="0">
                          <a:solidFill>
                            <a:srgbClr val="000000"/>
                          </a:solidFill>
                          <a:effectLst/>
                          <a:latin typeface="PT Sans" panose="020B0503020203020204" pitchFamily="34" charset="77"/>
                        </a:rPr>
                        <a:t>Cash</a:t>
                      </a:r>
                    </a:p>
                  </a:txBody>
                  <a:tcPr marL="9525" marR="9525" marT="9525" marB="0" anchor="b"/>
                </a:tc>
                <a:tc>
                  <a:txBody>
                    <a:bodyPr/>
                    <a:lstStyle/>
                    <a:p>
                      <a:pPr algn="l" fontAlgn="b"/>
                      <a:endParaRPr lang="en-US" sz="1200" b="0" i="0" u="none" strike="noStrike" dirty="0">
                        <a:solidFill>
                          <a:srgbClr val="000000"/>
                        </a:solidFill>
                        <a:effectLst/>
                        <a:latin typeface="PT Sans" panose="020B0503020203020204" pitchFamily="34" charset="77"/>
                      </a:endParaRPr>
                    </a:p>
                  </a:txBody>
                  <a:tcPr marL="9525" marR="9525" marT="9525" marB="0" anchor="b"/>
                </a:tc>
                <a:tc>
                  <a:txBody>
                    <a:bodyPr/>
                    <a:lstStyle/>
                    <a:p>
                      <a:pPr algn="l" fontAlgn="b"/>
                      <a:r>
                        <a:rPr lang="en-US" sz="1200" u="none" strike="noStrike" dirty="0">
                          <a:solidFill>
                            <a:srgbClr val="00B0F0"/>
                          </a:solidFill>
                          <a:effectLst/>
                        </a:rPr>
                        <a:t>500</a:t>
                      </a:r>
                      <a:endParaRPr lang="en-US" sz="1200" b="0" i="0" u="none" strike="noStrike" dirty="0">
                        <a:solidFill>
                          <a:srgbClr val="000000"/>
                        </a:solidFill>
                        <a:effectLst/>
                        <a:latin typeface="PT Sans" panose="020B0503020203020204" pitchFamily="34" charset="77"/>
                      </a:endParaRPr>
                    </a:p>
                  </a:txBody>
                  <a:tcPr marL="9525" marR="9525" marT="9525" marB="0" anchor="b"/>
                </a:tc>
                <a:extLst>
                  <a:ext uri="{0D108BD9-81ED-4DB2-BD59-A6C34878D82A}">
                    <a16:rowId xmlns:a16="http://schemas.microsoft.com/office/drawing/2014/main" val="3958723912"/>
                  </a:ext>
                </a:extLst>
              </a:tr>
            </a:tbl>
          </a:graphicData>
        </a:graphic>
      </p:graphicFrame>
      <p:sp>
        <p:nvSpPr>
          <p:cNvPr id="13" name="TextBox 12">
            <a:extLst>
              <a:ext uri="{FF2B5EF4-FFF2-40B4-BE49-F238E27FC236}">
                <a16:creationId xmlns:a16="http://schemas.microsoft.com/office/drawing/2014/main" id="{2826694A-37FF-C47C-404B-CB60DCE8263F}"/>
              </a:ext>
            </a:extLst>
          </p:cNvPr>
          <p:cNvSpPr txBox="1"/>
          <p:nvPr/>
        </p:nvSpPr>
        <p:spPr>
          <a:xfrm>
            <a:off x="82099" y="2137521"/>
            <a:ext cx="2752547" cy="307777"/>
          </a:xfrm>
          <a:prstGeom prst="rect">
            <a:avLst/>
          </a:prstGeom>
          <a:noFill/>
        </p:spPr>
        <p:txBody>
          <a:bodyPr wrap="square" rtlCol="0">
            <a:spAutoFit/>
          </a:bodyPr>
          <a:lstStyle/>
          <a:p>
            <a:r>
              <a:rPr lang="en-US" sz="1400" dirty="0"/>
              <a:t>Example: entering travel expenses</a:t>
            </a:r>
          </a:p>
        </p:txBody>
      </p:sp>
      <p:sp>
        <p:nvSpPr>
          <p:cNvPr id="14" name="TextBox 13">
            <a:extLst>
              <a:ext uri="{FF2B5EF4-FFF2-40B4-BE49-F238E27FC236}">
                <a16:creationId xmlns:a16="http://schemas.microsoft.com/office/drawing/2014/main" id="{1617042B-39C4-1ECD-BBFD-033AACAAE654}"/>
              </a:ext>
            </a:extLst>
          </p:cNvPr>
          <p:cNvSpPr txBox="1"/>
          <p:nvPr/>
        </p:nvSpPr>
        <p:spPr>
          <a:xfrm>
            <a:off x="82100" y="4371926"/>
            <a:ext cx="3557116" cy="2431435"/>
          </a:xfrm>
          <a:prstGeom prst="rect">
            <a:avLst/>
          </a:prstGeom>
          <a:solidFill>
            <a:schemeClr val="accent4">
              <a:lumMod val="20000"/>
              <a:lumOff val="80000"/>
            </a:schemeClr>
          </a:solidFill>
          <a:ln>
            <a:solidFill>
              <a:srgbClr val="FF0000"/>
            </a:solidFill>
          </a:ln>
        </p:spPr>
        <p:txBody>
          <a:bodyPr wrap="square" rtlCol="0">
            <a:spAutoFit/>
          </a:bodyPr>
          <a:lstStyle/>
          <a:p>
            <a:r>
              <a:rPr lang="en-US" b="1" dirty="0">
                <a:solidFill>
                  <a:srgbClr val="00B050"/>
                </a:solidFill>
              </a:rPr>
              <a:t>Handling Donations:</a:t>
            </a:r>
            <a:endParaRPr lang="en-US" sz="1100" dirty="0">
              <a:hlinkClick r:id="rId2"/>
            </a:endParaRPr>
          </a:p>
          <a:p>
            <a:r>
              <a:rPr lang="en-US" sz="1100" dirty="0">
                <a:hlinkClick r:id="rId2"/>
              </a:rPr>
              <a:t>https://smallbusiness.chron.com/financial-treatment-assets-given-business-426.html</a:t>
            </a:r>
            <a:endParaRPr lang="en-US" sz="1100" dirty="0"/>
          </a:p>
          <a:p>
            <a:endParaRPr lang="en-US" sz="1400" dirty="0"/>
          </a:p>
          <a:p>
            <a:r>
              <a:rPr lang="en-US" sz="1400" dirty="0"/>
              <a:t>Donations – for-profit company:</a:t>
            </a:r>
          </a:p>
          <a:p>
            <a:pPr marL="285750" indent="-285750">
              <a:buFont typeface="Arial" panose="020B0604020202020204" pitchFamily="34" charset="0"/>
              <a:buChar char="•"/>
            </a:pPr>
            <a:r>
              <a:rPr lang="en-US" sz="1400" dirty="0"/>
              <a:t>credit to "Contribution Revenue"</a:t>
            </a:r>
          </a:p>
          <a:p>
            <a:pPr marL="285750" indent="-285750">
              <a:buFont typeface="Arial" panose="020B0604020202020204" pitchFamily="34" charset="0"/>
              <a:buChar char="•"/>
            </a:pPr>
            <a:r>
              <a:rPr lang="en-US" sz="1400" dirty="0"/>
              <a:t>debit to "Fixed Asset"</a:t>
            </a:r>
          </a:p>
          <a:p>
            <a:pPr marL="285750" indent="-285750">
              <a:buFont typeface="Arial" panose="020B0604020202020204" pitchFamily="34" charset="0"/>
              <a:buChar char="•"/>
            </a:pPr>
            <a:endParaRPr lang="en-US" sz="1400" dirty="0"/>
          </a:p>
          <a:p>
            <a:r>
              <a:rPr lang="en-US" sz="1400" dirty="0"/>
              <a:t>Donations - Not-for-Profit company:</a:t>
            </a:r>
          </a:p>
          <a:p>
            <a:pPr marL="285750" indent="-285750">
              <a:buFont typeface="Arial" panose="020B0604020202020204" pitchFamily="34" charset="0"/>
              <a:buChar char="•"/>
            </a:pPr>
            <a:r>
              <a:rPr lang="en-US" sz="1400" dirty="0"/>
              <a:t>credit to "Unrestricted Contributions"</a:t>
            </a:r>
          </a:p>
          <a:p>
            <a:pPr marL="285750" indent="-285750">
              <a:buFont typeface="Arial" panose="020B0604020202020204" pitchFamily="34" charset="0"/>
              <a:buChar char="•"/>
            </a:pPr>
            <a:r>
              <a:rPr lang="en-US" sz="1400" dirty="0"/>
              <a:t>debit to "Expense" </a:t>
            </a:r>
          </a:p>
        </p:txBody>
      </p:sp>
      <p:sp>
        <p:nvSpPr>
          <p:cNvPr id="6" name="TextBox 5">
            <a:extLst>
              <a:ext uri="{FF2B5EF4-FFF2-40B4-BE49-F238E27FC236}">
                <a16:creationId xmlns:a16="http://schemas.microsoft.com/office/drawing/2014/main" id="{2040113D-E72C-6184-4980-B8ED7F10551C}"/>
              </a:ext>
            </a:extLst>
          </p:cNvPr>
          <p:cNvSpPr txBox="1"/>
          <p:nvPr/>
        </p:nvSpPr>
        <p:spPr>
          <a:xfrm>
            <a:off x="6096000" y="3248673"/>
            <a:ext cx="3685426" cy="307777"/>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Accounts are usually divided into 5 groups:</a:t>
            </a:r>
          </a:p>
        </p:txBody>
      </p:sp>
      <p:sp>
        <p:nvSpPr>
          <p:cNvPr id="8" name="TextBox 7">
            <a:extLst>
              <a:ext uri="{FF2B5EF4-FFF2-40B4-BE49-F238E27FC236}">
                <a16:creationId xmlns:a16="http://schemas.microsoft.com/office/drawing/2014/main" id="{0AE1969A-1330-A94B-BB20-855C837E3C53}"/>
              </a:ext>
            </a:extLst>
          </p:cNvPr>
          <p:cNvSpPr txBox="1"/>
          <p:nvPr/>
        </p:nvSpPr>
        <p:spPr>
          <a:xfrm>
            <a:off x="82100" y="560267"/>
            <a:ext cx="3557116" cy="738664"/>
          </a:xfrm>
          <a:prstGeom prst="rect">
            <a:avLst/>
          </a:prstGeom>
          <a:noFill/>
        </p:spPr>
        <p:txBody>
          <a:bodyPr wrap="square" rtlCol="0">
            <a:spAutoFit/>
          </a:bodyPr>
          <a:lstStyle/>
          <a:p>
            <a:r>
              <a:rPr lang="en-US" sz="1400" dirty="0"/>
              <a:t>Example: you receive $200 from a friend.</a:t>
            </a:r>
          </a:p>
          <a:p>
            <a:r>
              <a:rPr lang="en-US" sz="1400" dirty="0"/>
              <a:t>Friend is a source (credit), your bank account is a destination (debit).</a:t>
            </a:r>
          </a:p>
        </p:txBody>
      </p:sp>
      <p:graphicFrame>
        <p:nvGraphicFramePr>
          <p:cNvPr id="15" name="Table 14">
            <a:extLst>
              <a:ext uri="{FF2B5EF4-FFF2-40B4-BE49-F238E27FC236}">
                <a16:creationId xmlns:a16="http://schemas.microsoft.com/office/drawing/2014/main" id="{2133BBD9-18F0-3F8A-5360-409C5A9B9F52}"/>
              </a:ext>
            </a:extLst>
          </p:cNvPr>
          <p:cNvGraphicFramePr>
            <a:graphicFrameLocks noGrp="1"/>
          </p:cNvGraphicFramePr>
          <p:nvPr>
            <p:extLst>
              <p:ext uri="{D42A27DB-BD31-4B8C-83A1-F6EECF244321}">
                <p14:modId xmlns:p14="http://schemas.microsoft.com/office/powerpoint/2010/main" val="1746429877"/>
              </p:ext>
            </p:extLst>
          </p:nvPr>
        </p:nvGraphicFramePr>
        <p:xfrm>
          <a:off x="3560402" y="560267"/>
          <a:ext cx="1836276" cy="760095"/>
        </p:xfrm>
        <a:graphic>
          <a:graphicData uri="http://schemas.openxmlformats.org/drawingml/2006/table">
            <a:tbl>
              <a:tblPr>
                <a:tableStyleId>{5C22544A-7EE6-4342-B048-85BDC9FD1C3A}</a:tableStyleId>
              </a:tblPr>
              <a:tblGrid>
                <a:gridCol w="676394">
                  <a:extLst>
                    <a:ext uri="{9D8B030D-6E8A-4147-A177-3AD203B41FA5}">
                      <a16:colId xmlns:a16="http://schemas.microsoft.com/office/drawing/2014/main" val="1785501621"/>
                    </a:ext>
                  </a:extLst>
                </a:gridCol>
                <a:gridCol w="426051">
                  <a:extLst>
                    <a:ext uri="{9D8B030D-6E8A-4147-A177-3AD203B41FA5}">
                      <a16:colId xmlns:a16="http://schemas.microsoft.com/office/drawing/2014/main" val="1150955745"/>
                    </a:ext>
                  </a:extLst>
                </a:gridCol>
                <a:gridCol w="733831">
                  <a:extLst>
                    <a:ext uri="{9D8B030D-6E8A-4147-A177-3AD203B41FA5}">
                      <a16:colId xmlns:a16="http://schemas.microsoft.com/office/drawing/2014/main" val="3231459737"/>
                    </a:ext>
                  </a:extLst>
                </a:gridCol>
              </a:tblGrid>
              <a:tr h="155660">
                <a:tc>
                  <a:txBody>
                    <a:bodyPr/>
                    <a:lstStyle/>
                    <a:p>
                      <a:pPr algn="l" fontAlgn="b"/>
                      <a:r>
                        <a:rPr lang="en-US" sz="1200" u="none" strike="noStrike" dirty="0">
                          <a:solidFill>
                            <a:srgbClr val="FF0000"/>
                          </a:solidFill>
                          <a:effectLst/>
                        </a:rPr>
                        <a:t>Account</a:t>
                      </a:r>
                      <a:endParaRPr lang="en-US" sz="1200" b="1" i="0" u="none" strike="noStrike" dirty="0">
                        <a:solidFill>
                          <a:srgbClr val="FF0000"/>
                        </a:solidFill>
                        <a:effectLst/>
                        <a:latin typeface="PT Sans" panose="020B0503020203020204" pitchFamily="34" charset="77"/>
                      </a:endParaRPr>
                    </a:p>
                  </a:txBody>
                  <a:tcPr marL="9525" marR="9525" marT="9525" marB="0" anchor="b"/>
                </a:tc>
                <a:tc>
                  <a:txBody>
                    <a:bodyPr/>
                    <a:lstStyle/>
                    <a:p>
                      <a:pPr algn="l" fontAlgn="b"/>
                      <a:r>
                        <a:rPr lang="en-US" sz="1200" u="none" strike="noStrike" dirty="0">
                          <a:solidFill>
                            <a:srgbClr val="FF0000"/>
                          </a:solidFill>
                          <a:effectLst/>
                        </a:rPr>
                        <a:t>Debit</a:t>
                      </a:r>
                      <a:endParaRPr lang="en-US" sz="1200" b="1" i="0" u="none" strike="noStrike" dirty="0">
                        <a:solidFill>
                          <a:srgbClr val="FF0000"/>
                        </a:solidFill>
                        <a:effectLst/>
                        <a:latin typeface="PT Sans" panose="020B0503020203020204" pitchFamily="34" charset="77"/>
                      </a:endParaRPr>
                    </a:p>
                  </a:txBody>
                  <a:tcPr marL="9525" marR="9525" marT="9525" marB="0" anchor="b"/>
                </a:tc>
                <a:tc>
                  <a:txBody>
                    <a:bodyPr/>
                    <a:lstStyle/>
                    <a:p>
                      <a:pPr algn="l" fontAlgn="b"/>
                      <a:r>
                        <a:rPr lang="en-US" sz="1200" u="none" strike="noStrike" dirty="0">
                          <a:solidFill>
                            <a:srgbClr val="FF0000"/>
                          </a:solidFill>
                          <a:effectLst/>
                        </a:rPr>
                        <a:t>Credit</a:t>
                      </a:r>
                      <a:endParaRPr lang="en-US" sz="1200" b="1" i="0" u="none" strike="noStrike" dirty="0">
                        <a:solidFill>
                          <a:srgbClr val="FF0000"/>
                        </a:solidFill>
                        <a:effectLst/>
                        <a:latin typeface="PT Sans" panose="020B0503020203020204" pitchFamily="34" charset="77"/>
                      </a:endParaRPr>
                    </a:p>
                  </a:txBody>
                  <a:tcPr marL="9525" marR="9525" marT="9525" marB="0" anchor="b"/>
                </a:tc>
                <a:extLst>
                  <a:ext uri="{0D108BD9-81ED-4DB2-BD59-A6C34878D82A}">
                    <a16:rowId xmlns:a16="http://schemas.microsoft.com/office/drawing/2014/main" val="2472479806"/>
                  </a:ext>
                </a:extLst>
              </a:tr>
              <a:tr h="155660">
                <a:tc>
                  <a:txBody>
                    <a:bodyPr/>
                    <a:lstStyle/>
                    <a:p>
                      <a:pPr algn="l" fontAlgn="b"/>
                      <a:r>
                        <a:rPr lang="en-US" sz="1200" u="none" strike="noStrike" dirty="0">
                          <a:effectLst/>
                        </a:rPr>
                        <a:t>Cash</a:t>
                      </a:r>
                      <a:endParaRPr lang="en-US" sz="1200" b="1" i="0" u="none" strike="noStrike" dirty="0">
                        <a:solidFill>
                          <a:srgbClr val="000000"/>
                        </a:solidFill>
                        <a:effectLst/>
                        <a:latin typeface="PT Sans" panose="020B0503020203020204" pitchFamily="34" charset="77"/>
                      </a:endParaRPr>
                    </a:p>
                  </a:txBody>
                  <a:tcPr marL="9525" marR="9525" marT="9525" marB="0" anchor="b"/>
                </a:tc>
                <a:tc>
                  <a:txBody>
                    <a:bodyPr/>
                    <a:lstStyle/>
                    <a:p>
                      <a:pPr algn="l" fontAlgn="b"/>
                      <a:r>
                        <a:rPr lang="en-US" sz="1200" u="none" strike="noStrike" dirty="0">
                          <a:solidFill>
                            <a:srgbClr val="00B0F0"/>
                          </a:solidFill>
                          <a:effectLst/>
                        </a:rPr>
                        <a:t>200</a:t>
                      </a:r>
                      <a:endParaRPr lang="en-US" sz="1200" b="0" i="0" u="none" strike="noStrike" dirty="0">
                        <a:solidFill>
                          <a:srgbClr val="00B0F0"/>
                        </a:solidFill>
                        <a:effectLst/>
                        <a:latin typeface="PT Sans" panose="020B0503020203020204" pitchFamily="34" charset="77"/>
                      </a:endParaRPr>
                    </a:p>
                  </a:txBody>
                  <a:tcPr marL="9525" marR="9525" marT="9525" marB="0" anchor="b"/>
                </a:tc>
                <a:tc>
                  <a:txBody>
                    <a:bodyPr/>
                    <a:lstStyle/>
                    <a:p>
                      <a:pPr algn="l" fontAlgn="b"/>
                      <a:endParaRPr lang="en-US" sz="1200" b="0" i="0" u="none" strike="noStrike" dirty="0">
                        <a:solidFill>
                          <a:srgbClr val="000000"/>
                        </a:solidFill>
                        <a:effectLst/>
                        <a:latin typeface="PT Sans" panose="020B0503020203020204" pitchFamily="34" charset="77"/>
                      </a:endParaRPr>
                    </a:p>
                  </a:txBody>
                  <a:tcPr marL="9525" marR="9525" marT="9525" marB="0" anchor="b"/>
                </a:tc>
                <a:extLst>
                  <a:ext uri="{0D108BD9-81ED-4DB2-BD59-A6C34878D82A}">
                    <a16:rowId xmlns:a16="http://schemas.microsoft.com/office/drawing/2014/main" val="1781189213"/>
                  </a:ext>
                </a:extLst>
              </a:tr>
              <a:tr h="287485">
                <a:tc>
                  <a:txBody>
                    <a:bodyPr/>
                    <a:lstStyle/>
                    <a:p>
                      <a:pPr algn="l" fontAlgn="b"/>
                      <a:r>
                        <a:rPr lang="en-US" sz="1200" u="none" strike="noStrike" dirty="0">
                          <a:effectLst/>
                        </a:rPr>
                        <a:t>Liability (friend)</a:t>
                      </a:r>
                      <a:endParaRPr lang="en-US" sz="1200" b="1" i="0" u="none" strike="noStrike" dirty="0">
                        <a:solidFill>
                          <a:srgbClr val="000000"/>
                        </a:solidFill>
                        <a:effectLst/>
                        <a:latin typeface="PT Sans" panose="020B0503020203020204" pitchFamily="34" charset="77"/>
                      </a:endParaRPr>
                    </a:p>
                  </a:txBody>
                  <a:tcPr marL="9525" marR="9525" marT="9525" marB="0" anchor="b"/>
                </a:tc>
                <a:tc>
                  <a:txBody>
                    <a:bodyPr/>
                    <a:lstStyle/>
                    <a:p>
                      <a:pPr algn="l" fontAlgn="b"/>
                      <a:endParaRPr lang="en-US" sz="1200" b="0" i="0" u="none" strike="noStrike" dirty="0">
                        <a:solidFill>
                          <a:srgbClr val="000000"/>
                        </a:solidFill>
                        <a:effectLst/>
                        <a:latin typeface="PT Sans" panose="020B0503020203020204" pitchFamily="34" charset="77"/>
                      </a:endParaRPr>
                    </a:p>
                  </a:txBody>
                  <a:tcPr marL="9525" marR="9525" marT="9525" marB="0" anchor="b"/>
                </a:tc>
                <a:tc>
                  <a:txBody>
                    <a:bodyPr/>
                    <a:lstStyle/>
                    <a:p>
                      <a:pPr algn="l" fontAlgn="b"/>
                      <a:r>
                        <a:rPr lang="en-US" sz="1200" u="none" strike="noStrike" dirty="0">
                          <a:solidFill>
                            <a:srgbClr val="00B0F0"/>
                          </a:solidFill>
                          <a:effectLst/>
                        </a:rPr>
                        <a:t>200</a:t>
                      </a:r>
                      <a:endParaRPr lang="en-US" sz="1200" b="0" i="0" u="none" strike="noStrike" dirty="0">
                        <a:solidFill>
                          <a:srgbClr val="000000"/>
                        </a:solidFill>
                        <a:effectLst/>
                        <a:latin typeface="PT Sans" panose="020B0503020203020204" pitchFamily="34" charset="77"/>
                      </a:endParaRPr>
                    </a:p>
                  </a:txBody>
                  <a:tcPr marL="9525" marR="9525" marT="9525" marB="0" anchor="b"/>
                </a:tc>
                <a:extLst>
                  <a:ext uri="{0D108BD9-81ED-4DB2-BD59-A6C34878D82A}">
                    <a16:rowId xmlns:a16="http://schemas.microsoft.com/office/drawing/2014/main" val="722967761"/>
                  </a:ext>
                </a:extLst>
              </a:tr>
            </a:tbl>
          </a:graphicData>
        </a:graphic>
      </p:graphicFrame>
      <p:pic>
        <p:nvPicPr>
          <p:cNvPr id="4" name="Picture 2" descr="Debits and credits in action">
            <a:extLst>
              <a:ext uri="{FF2B5EF4-FFF2-40B4-BE49-F238E27FC236}">
                <a16:creationId xmlns:a16="http://schemas.microsoft.com/office/drawing/2014/main" id="{AF6ADF4E-25E2-79D1-CE16-065D7ED0EB5E}"/>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8578186" y="3622837"/>
            <a:ext cx="3519279" cy="31057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B727647-F0CE-F0A1-C9B9-CFB2C4D508ED}"/>
              </a:ext>
            </a:extLst>
          </p:cNvPr>
          <p:cNvSpPr txBox="1"/>
          <p:nvPr/>
        </p:nvSpPr>
        <p:spPr>
          <a:xfrm>
            <a:off x="82096" y="3272337"/>
            <a:ext cx="2752547" cy="523220"/>
          </a:xfrm>
          <a:prstGeom prst="rect">
            <a:avLst/>
          </a:prstGeom>
          <a:noFill/>
        </p:spPr>
        <p:txBody>
          <a:bodyPr wrap="square" rtlCol="0">
            <a:spAutoFit/>
          </a:bodyPr>
          <a:lstStyle/>
          <a:p>
            <a:r>
              <a:rPr lang="en-US" sz="1400" dirty="0"/>
              <a:t>Example: donation to non-profit</a:t>
            </a:r>
          </a:p>
          <a:p>
            <a:r>
              <a:rPr lang="en-US" sz="1400" dirty="0"/>
              <a:t>(donor pays fees)</a:t>
            </a:r>
          </a:p>
        </p:txBody>
      </p:sp>
      <p:graphicFrame>
        <p:nvGraphicFramePr>
          <p:cNvPr id="17" name="Table 16">
            <a:extLst>
              <a:ext uri="{FF2B5EF4-FFF2-40B4-BE49-F238E27FC236}">
                <a16:creationId xmlns:a16="http://schemas.microsoft.com/office/drawing/2014/main" id="{50B22819-BF74-473A-4E01-C0B1793CD054}"/>
              </a:ext>
            </a:extLst>
          </p:cNvPr>
          <p:cNvGraphicFramePr>
            <a:graphicFrameLocks noGrp="1"/>
          </p:cNvGraphicFramePr>
          <p:nvPr>
            <p:extLst>
              <p:ext uri="{D42A27DB-BD31-4B8C-83A1-F6EECF244321}">
                <p14:modId xmlns:p14="http://schemas.microsoft.com/office/powerpoint/2010/main" val="1839713956"/>
              </p:ext>
            </p:extLst>
          </p:nvPr>
        </p:nvGraphicFramePr>
        <p:xfrm>
          <a:off x="2848734" y="3323137"/>
          <a:ext cx="2878270" cy="902802"/>
        </p:xfrm>
        <a:graphic>
          <a:graphicData uri="http://schemas.openxmlformats.org/drawingml/2006/table">
            <a:tbl>
              <a:tblPr>
                <a:tableStyleId>{5C22544A-7EE6-4342-B048-85BDC9FD1C3A}</a:tableStyleId>
              </a:tblPr>
              <a:tblGrid>
                <a:gridCol w="681866">
                  <a:extLst>
                    <a:ext uri="{9D8B030D-6E8A-4147-A177-3AD203B41FA5}">
                      <a16:colId xmlns:a16="http://schemas.microsoft.com/office/drawing/2014/main" val="3139960542"/>
                    </a:ext>
                  </a:extLst>
                </a:gridCol>
                <a:gridCol w="1295953">
                  <a:extLst>
                    <a:ext uri="{9D8B030D-6E8A-4147-A177-3AD203B41FA5}">
                      <a16:colId xmlns:a16="http://schemas.microsoft.com/office/drawing/2014/main" val="2299812152"/>
                    </a:ext>
                  </a:extLst>
                </a:gridCol>
                <a:gridCol w="445318">
                  <a:extLst>
                    <a:ext uri="{9D8B030D-6E8A-4147-A177-3AD203B41FA5}">
                      <a16:colId xmlns:a16="http://schemas.microsoft.com/office/drawing/2014/main" val="1588065074"/>
                    </a:ext>
                  </a:extLst>
                </a:gridCol>
                <a:gridCol w="455133">
                  <a:extLst>
                    <a:ext uri="{9D8B030D-6E8A-4147-A177-3AD203B41FA5}">
                      <a16:colId xmlns:a16="http://schemas.microsoft.com/office/drawing/2014/main" val="1922127822"/>
                    </a:ext>
                  </a:extLst>
                </a:gridCol>
              </a:tblGrid>
              <a:tr h="267984">
                <a:tc>
                  <a:txBody>
                    <a:bodyPr/>
                    <a:lstStyle/>
                    <a:p>
                      <a:pPr algn="l" fontAlgn="t"/>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dirty="0">
                          <a:solidFill>
                            <a:srgbClr val="FF0000"/>
                          </a:solidFill>
                          <a:effectLst/>
                        </a:rPr>
                        <a:t>Account</a:t>
                      </a:r>
                      <a:endParaRPr lang="en-US" sz="12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dirty="0">
                          <a:solidFill>
                            <a:srgbClr val="FF0000"/>
                          </a:solidFill>
                          <a:effectLst/>
                        </a:rPr>
                        <a:t>Debit</a:t>
                      </a:r>
                      <a:endParaRPr lang="en-US" sz="12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dirty="0">
                          <a:solidFill>
                            <a:srgbClr val="FF0000"/>
                          </a:solidFill>
                          <a:effectLst/>
                        </a:rPr>
                        <a:t>Credit</a:t>
                      </a:r>
                      <a:endParaRPr lang="en-US" sz="12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4197836727"/>
                  </a:ext>
                </a:extLst>
              </a:tr>
              <a:tr h="211606">
                <a:tc>
                  <a:txBody>
                    <a:bodyPr/>
                    <a:lstStyle/>
                    <a:p>
                      <a:pPr algn="l" fontAlgn="t"/>
                      <a:r>
                        <a:rPr lang="en-US" sz="1200" u="none" strike="noStrike" dirty="0">
                          <a:effectLst/>
                        </a:rPr>
                        <a:t>Assets</a:t>
                      </a:r>
                      <a:endParaRPr lang="en-US" sz="12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dirty="0">
                          <a:effectLst/>
                        </a:rPr>
                        <a:t>Chase Bank</a:t>
                      </a:r>
                      <a:endParaRPr lang="en-US" sz="12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dirty="0">
                          <a:solidFill>
                            <a:srgbClr val="00B0F0"/>
                          </a:solidFill>
                          <a:effectLst/>
                        </a:rPr>
                        <a:t>1,000</a:t>
                      </a:r>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endParaRPr lang="en-US" sz="12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920618123"/>
                  </a:ext>
                </a:extLst>
              </a:tr>
              <a:tr h="211606">
                <a:tc>
                  <a:txBody>
                    <a:bodyPr/>
                    <a:lstStyle/>
                    <a:p>
                      <a:pPr algn="l" fontAlgn="t"/>
                      <a:r>
                        <a:rPr lang="en-US" sz="1200" u="none" strike="noStrike" dirty="0" err="1">
                          <a:effectLst/>
                        </a:rPr>
                        <a:t>Expese</a:t>
                      </a:r>
                      <a:endParaRPr lang="en-US" sz="12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dirty="0">
                          <a:effectLst/>
                        </a:rPr>
                        <a:t>Tran. Fees</a:t>
                      </a:r>
                      <a:endParaRPr lang="en-US" sz="12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dirty="0">
                          <a:solidFill>
                            <a:srgbClr val="00B0F0"/>
                          </a:solidFill>
                          <a:effectLst/>
                        </a:rPr>
                        <a:t>50</a:t>
                      </a:r>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endParaRPr lang="en-US" sz="12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908239718"/>
                  </a:ext>
                </a:extLst>
              </a:tr>
              <a:tr h="211606">
                <a:tc>
                  <a:txBody>
                    <a:bodyPr/>
                    <a:lstStyle/>
                    <a:p>
                      <a:pPr algn="l" fontAlgn="t"/>
                      <a:r>
                        <a:rPr lang="en-US" sz="1200" u="none" strike="noStrike" dirty="0">
                          <a:effectLst/>
                        </a:rPr>
                        <a:t>Revenue</a:t>
                      </a:r>
                      <a:endParaRPr lang="en-US" sz="12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dirty="0">
                          <a:effectLst/>
                        </a:rPr>
                        <a:t>Crypto Donations</a:t>
                      </a:r>
                      <a:endParaRPr lang="en-US" sz="12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endParaRPr lang="en-US" sz="12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dirty="0">
                          <a:solidFill>
                            <a:srgbClr val="00B0F0"/>
                          </a:solidFill>
                          <a:effectLst/>
                        </a:rPr>
                        <a:t>1,050 </a:t>
                      </a:r>
                      <a:endParaRPr lang="en-US" sz="1200" b="0" i="0" u="none" strike="noStrike" dirty="0">
                        <a:solidFill>
                          <a:srgbClr val="00B0F0"/>
                        </a:solidFill>
                        <a:effectLst/>
                        <a:latin typeface="Calibri" panose="020F0502020204030204" pitchFamily="34" charset="0"/>
                      </a:endParaRPr>
                    </a:p>
                  </a:txBody>
                  <a:tcPr marL="9525" marR="9525" marT="9525" marB="0"/>
                </a:tc>
                <a:extLst>
                  <a:ext uri="{0D108BD9-81ED-4DB2-BD59-A6C34878D82A}">
                    <a16:rowId xmlns:a16="http://schemas.microsoft.com/office/drawing/2014/main" val="2992488660"/>
                  </a:ext>
                </a:extLst>
              </a:tr>
            </a:tbl>
          </a:graphicData>
        </a:graphic>
      </p:graphicFrame>
    </p:spTree>
    <p:extLst>
      <p:ext uri="{BB962C8B-B14F-4D97-AF65-F5344CB8AC3E}">
        <p14:creationId xmlns:p14="http://schemas.microsoft.com/office/powerpoint/2010/main" val="377661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72A975-345E-4744-AC48-210D71FDE633}"/>
              </a:ext>
            </a:extLst>
          </p:cNvPr>
          <p:cNvSpPr txBox="1"/>
          <p:nvPr/>
        </p:nvSpPr>
        <p:spPr>
          <a:xfrm>
            <a:off x="0" y="0"/>
            <a:ext cx="5869856" cy="523220"/>
          </a:xfrm>
          <a:prstGeom prst="rect">
            <a:avLst/>
          </a:prstGeom>
          <a:noFill/>
        </p:spPr>
        <p:txBody>
          <a:bodyPr wrap="square" rtlCol="0">
            <a:spAutoFit/>
          </a:bodyPr>
          <a:lstStyle/>
          <a:p>
            <a:r>
              <a:rPr lang="en-US" sz="2800" b="1" dirty="0">
                <a:cs typeface="Calibri" panose="020F0502020204030204" pitchFamily="34" charset="0"/>
              </a:rPr>
              <a:t>Accounting Books Before Computers</a:t>
            </a:r>
          </a:p>
        </p:txBody>
      </p:sp>
      <p:sp>
        <p:nvSpPr>
          <p:cNvPr id="3" name="TextBox 2">
            <a:extLst>
              <a:ext uri="{FF2B5EF4-FFF2-40B4-BE49-F238E27FC236}">
                <a16:creationId xmlns:a16="http://schemas.microsoft.com/office/drawing/2014/main" id="{B8737266-5DBF-AE95-D013-2F87F75F0953}"/>
              </a:ext>
            </a:extLst>
          </p:cNvPr>
          <p:cNvSpPr txBox="1"/>
          <p:nvPr/>
        </p:nvSpPr>
        <p:spPr>
          <a:xfrm>
            <a:off x="204232" y="742205"/>
            <a:ext cx="5665624" cy="3539430"/>
          </a:xfrm>
          <a:prstGeom prst="rect">
            <a:avLst/>
          </a:prstGeom>
          <a:solidFill>
            <a:schemeClr val="accent4">
              <a:lumMod val="20000"/>
              <a:lumOff val="80000"/>
            </a:schemeClr>
          </a:solidFill>
          <a:ln>
            <a:solidFill>
              <a:srgbClr val="FF0000"/>
            </a:solidFill>
          </a:ln>
        </p:spPr>
        <p:txBody>
          <a:bodyPr wrap="square" rtlCol="0">
            <a:spAutoFit/>
          </a:bodyPr>
          <a:lstStyle/>
          <a:p>
            <a:pPr algn="l"/>
            <a:r>
              <a:rPr lang="en-US" sz="1400" dirty="0">
                <a:solidFill>
                  <a:srgbClr val="374151"/>
                </a:solidFill>
                <a:cs typeface="Calibri" panose="020F0502020204030204" pitchFamily="34" charset="0"/>
              </a:rPr>
              <a:t>A</a:t>
            </a:r>
            <a:r>
              <a:rPr lang="en-US" sz="1400" b="0" i="0" dirty="0">
                <a:solidFill>
                  <a:srgbClr val="374151"/>
                </a:solidFill>
                <a:effectLst/>
                <a:cs typeface="Calibri" panose="020F0502020204030204" pitchFamily="34" charset="0"/>
              </a:rPr>
              <a:t> typical small business would maintain at least three basic accounting books:</a:t>
            </a:r>
          </a:p>
          <a:p>
            <a:pPr algn="l"/>
            <a:endParaRPr lang="en-US" sz="1400" b="0" i="0" dirty="0">
              <a:solidFill>
                <a:srgbClr val="374151"/>
              </a:solidFill>
              <a:effectLst/>
              <a:cs typeface="Calibri" panose="020F0502020204030204" pitchFamily="34" charset="0"/>
            </a:endParaRPr>
          </a:p>
          <a:p>
            <a:pPr marL="342900" indent="-342900" algn="l">
              <a:buFont typeface="+mj-lt"/>
              <a:buAutoNum type="arabicPeriod"/>
            </a:pPr>
            <a:r>
              <a:rPr lang="en-US" sz="1400" b="1" i="0" dirty="0">
                <a:solidFill>
                  <a:srgbClr val="FF0000"/>
                </a:solidFill>
                <a:effectLst/>
                <a:cs typeface="Calibri" panose="020F0502020204030204" pitchFamily="34" charset="0"/>
              </a:rPr>
              <a:t>Cash Book</a:t>
            </a:r>
            <a:r>
              <a:rPr lang="en-US" sz="1400" b="0" i="0" dirty="0">
                <a:solidFill>
                  <a:srgbClr val="374151"/>
                </a:solidFill>
                <a:effectLst/>
                <a:cs typeface="Calibri" panose="020F0502020204030204" pitchFamily="34" charset="0"/>
              </a:rPr>
              <a:t>: record all cash transactions such as cash sales, cash receipts, and cash payments</a:t>
            </a:r>
          </a:p>
          <a:p>
            <a:pPr marL="342900" indent="-342900" algn="l">
              <a:buFont typeface="+mj-lt"/>
              <a:buAutoNum type="arabicPeriod"/>
            </a:pPr>
            <a:r>
              <a:rPr lang="en-US" sz="1400" b="1" i="0" dirty="0">
                <a:solidFill>
                  <a:srgbClr val="FF0000"/>
                </a:solidFill>
                <a:effectLst/>
                <a:cs typeface="Calibri" panose="020F0502020204030204" pitchFamily="34" charset="0"/>
              </a:rPr>
              <a:t>Sales Book</a:t>
            </a:r>
            <a:r>
              <a:rPr lang="en-US" sz="1400" b="0" i="0" dirty="0">
                <a:solidFill>
                  <a:srgbClr val="374151"/>
                </a:solidFill>
                <a:effectLst/>
                <a:cs typeface="Calibri" panose="020F0502020204030204" pitchFamily="34" charset="0"/>
              </a:rPr>
              <a:t>: record all credit sales made by the business.</a:t>
            </a:r>
          </a:p>
          <a:p>
            <a:pPr marL="342900" indent="-342900" algn="l">
              <a:buFont typeface="+mj-lt"/>
              <a:buAutoNum type="arabicPeriod"/>
            </a:pPr>
            <a:r>
              <a:rPr lang="en-US" sz="1400" b="1" i="0" dirty="0">
                <a:solidFill>
                  <a:srgbClr val="FF0000"/>
                </a:solidFill>
                <a:effectLst/>
                <a:cs typeface="Calibri" panose="020F0502020204030204" pitchFamily="34" charset="0"/>
              </a:rPr>
              <a:t>Purchase Book</a:t>
            </a:r>
            <a:r>
              <a:rPr lang="en-US" sz="1400" b="0" i="0" dirty="0">
                <a:solidFill>
                  <a:srgbClr val="374151"/>
                </a:solidFill>
                <a:effectLst/>
                <a:cs typeface="Calibri" panose="020F0502020204030204" pitchFamily="34" charset="0"/>
              </a:rPr>
              <a:t>: record all credit purchases made by the business.</a:t>
            </a:r>
          </a:p>
          <a:p>
            <a:pPr algn="l"/>
            <a:endParaRPr lang="en-US" sz="1400" b="0" i="0" dirty="0">
              <a:solidFill>
                <a:srgbClr val="374151"/>
              </a:solidFill>
              <a:effectLst/>
              <a:cs typeface="Calibri" panose="020F0502020204030204" pitchFamily="34" charset="0"/>
            </a:endParaRPr>
          </a:p>
          <a:p>
            <a:pPr algn="l"/>
            <a:r>
              <a:rPr lang="en-US" sz="1400" dirty="0">
                <a:solidFill>
                  <a:srgbClr val="374151"/>
                </a:solidFill>
                <a:cs typeface="Calibri" panose="020F0502020204030204" pitchFamily="34" charset="0"/>
              </a:rPr>
              <a:t>Typical a</a:t>
            </a:r>
            <a:r>
              <a:rPr lang="en-US" sz="1400" b="0" i="0" dirty="0">
                <a:solidFill>
                  <a:srgbClr val="374151"/>
                </a:solidFill>
                <a:effectLst/>
                <a:cs typeface="Calibri" panose="020F0502020204030204" pitchFamily="34" charset="0"/>
              </a:rPr>
              <a:t>dditional books:</a:t>
            </a:r>
          </a:p>
          <a:p>
            <a:pPr marL="285750" indent="-285750">
              <a:buFont typeface="Arial" panose="020B0604020202020204" pitchFamily="34" charset="0"/>
              <a:buChar char="•"/>
            </a:pPr>
            <a:r>
              <a:rPr lang="en-US" sz="1400" b="1" dirty="0">
                <a:solidFill>
                  <a:srgbClr val="FF0000"/>
                </a:solidFill>
                <a:cs typeface="Calibri" panose="020F0502020204030204" pitchFamily="34" charset="0"/>
              </a:rPr>
              <a:t>A</a:t>
            </a:r>
            <a:r>
              <a:rPr lang="en-US" sz="1400" b="1" i="0" dirty="0">
                <a:solidFill>
                  <a:srgbClr val="FF0000"/>
                </a:solidFill>
                <a:effectLst/>
                <a:cs typeface="Calibri" panose="020F0502020204030204" pitchFamily="34" charset="0"/>
              </a:rPr>
              <a:t>ccounts Receivable Ledger </a:t>
            </a:r>
            <a:r>
              <a:rPr lang="en-US" sz="1400" dirty="0">
                <a:cs typeface="Calibri" panose="020F0502020204030204" pitchFamily="34" charset="0"/>
              </a:rPr>
              <a:t>– track money owed by customers </a:t>
            </a:r>
          </a:p>
          <a:p>
            <a:pPr marL="285750" indent="-285750" algn="l">
              <a:buFont typeface="Arial" panose="020B0604020202020204" pitchFamily="34" charset="0"/>
              <a:buChar char="•"/>
            </a:pPr>
            <a:r>
              <a:rPr lang="en-US" sz="1400" b="1" i="0" dirty="0">
                <a:solidFill>
                  <a:srgbClr val="FF0000"/>
                </a:solidFill>
                <a:effectLst/>
                <a:cs typeface="Calibri" panose="020F0502020204030204" pitchFamily="34" charset="0"/>
              </a:rPr>
              <a:t>Accounts Payable Ledger</a:t>
            </a:r>
            <a:r>
              <a:rPr lang="en-US" sz="1400" i="0" dirty="0">
                <a:effectLst/>
                <a:cs typeface="Calibri" panose="020F0502020204030204" pitchFamily="34" charset="0"/>
              </a:rPr>
              <a:t> - track money owed by the business to its suppliers for goods or services purchased on credit</a:t>
            </a:r>
          </a:p>
          <a:p>
            <a:pPr marL="285750" indent="-285750" algn="l">
              <a:buFont typeface="Arial" panose="020B0604020202020204" pitchFamily="34" charset="0"/>
              <a:buChar char="•"/>
            </a:pPr>
            <a:r>
              <a:rPr lang="en-US" sz="1400" b="1" dirty="0">
                <a:solidFill>
                  <a:srgbClr val="FF0000"/>
                </a:solidFill>
                <a:cs typeface="Calibri" panose="020F0502020204030204" pitchFamily="34" charset="0"/>
              </a:rPr>
              <a:t>Sales Tax Payable book </a:t>
            </a:r>
            <a:r>
              <a:rPr lang="en-US" sz="1400" dirty="0">
                <a:cs typeface="Calibri" panose="020F0502020204030204" pitchFamily="34" charset="0"/>
              </a:rPr>
              <a:t>– to record taxes collected during sales</a:t>
            </a:r>
            <a:endParaRPr lang="en-US" sz="1400" i="0" dirty="0">
              <a:effectLst/>
              <a:cs typeface="Calibri" panose="020F0502020204030204" pitchFamily="34" charset="0"/>
            </a:endParaRPr>
          </a:p>
          <a:p>
            <a:pPr marL="285750" indent="-285750" algn="l">
              <a:buFont typeface="Arial" panose="020B0604020202020204" pitchFamily="34" charset="0"/>
              <a:buChar char="•"/>
            </a:pPr>
            <a:r>
              <a:rPr lang="en-US" sz="1400" b="1" i="0" dirty="0">
                <a:solidFill>
                  <a:srgbClr val="FF0000"/>
                </a:solidFill>
                <a:effectLst/>
                <a:cs typeface="Calibri" panose="020F0502020204030204" pitchFamily="34" charset="0"/>
              </a:rPr>
              <a:t>ledger book</a:t>
            </a:r>
          </a:p>
          <a:p>
            <a:pPr marL="285750" indent="-285750" algn="l">
              <a:buFont typeface="Arial" panose="020B0604020202020204" pitchFamily="34" charset="0"/>
              <a:buChar char="•"/>
            </a:pPr>
            <a:r>
              <a:rPr lang="en-US" sz="1400" b="1" i="0" dirty="0">
                <a:solidFill>
                  <a:srgbClr val="FF0000"/>
                </a:solidFill>
                <a:effectLst/>
                <a:cs typeface="Calibri" panose="020F0502020204030204" pitchFamily="34" charset="0"/>
              </a:rPr>
              <a:t>petty cash book</a:t>
            </a:r>
          </a:p>
          <a:p>
            <a:pPr marL="285750" indent="-285750" algn="l">
              <a:buFont typeface="Arial" panose="020B0604020202020204" pitchFamily="34" charset="0"/>
              <a:buChar char="•"/>
            </a:pPr>
            <a:r>
              <a:rPr lang="en-US" sz="1400" b="1" i="0" dirty="0">
                <a:solidFill>
                  <a:srgbClr val="FF0000"/>
                </a:solidFill>
                <a:effectLst/>
                <a:cs typeface="Calibri" panose="020F0502020204030204" pitchFamily="34" charset="0"/>
              </a:rPr>
              <a:t>stock register book</a:t>
            </a:r>
          </a:p>
        </p:txBody>
      </p:sp>
      <p:sp>
        <p:nvSpPr>
          <p:cNvPr id="4" name="TextBox 3">
            <a:extLst>
              <a:ext uri="{FF2B5EF4-FFF2-40B4-BE49-F238E27FC236}">
                <a16:creationId xmlns:a16="http://schemas.microsoft.com/office/drawing/2014/main" id="{4D9EFA0B-AAC4-0634-642D-234ED1EE8569}"/>
              </a:ext>
            </a:extLst>
          </p:cNvPr>
          <p:cNvSpPr txBox="1"/>
          <p:nvPr/>
        </p:nvSpPr>
        <p:spPr>
          <a:xfrm>
            <a:off x="6677638" y="2130742"/>
            <a:ext cx="5310130" cy="954107"/>
          </a:xfrm>
          <a:prstGeom prst="rect">
            <a:avLst/>
          </a:prstGeom>
          <a:solidFill>
            <a:schemeClr val="accent4">
              <a:lumMod val="20000"/>
              <a:lumOff val="80000"/>
            </a:schemeClr>
          </a:solidFill>
          <a:ln>
            <a:solidFill>
              <a:srgbClr val="FF0000"/>
            </a:solidFill>
          </a:ln>
        </p:spPr>
        <p:txBody>
          <a:bodyPr wrap="square" rtlCol="0">
            <a:spAutoFit/>
          </a:bodyPr>
          <a:lstStyle/>
          <a:p>
            <a:pPr algn="l"/>
            <a:r>
              <a:rPr lang="en-US" sz="1400" b="0" i="0" dirty="0">
                <a:solidFill>
                  <a:srgbClr val="374151"/>
                </a:solidFill>
                <a:effectLst/>
              </a:rPr>
              <a:t>Debits are recorded on the left-hand side (</a:t>
            </a:r>
            <a:r>
              <a:rPr lang="en-US" sz="1400" b="0" i="0" dirty="0">
                <a:solidFill>
                  <a:srgbClr val="FF0000"/>
                </a:solidFill>
                <a:effectLst/>
              </a:rPr>
              <a:t>LHS</a:t>
            </a:r>
            <a:r>
              <a:rPr lang="en-US" sz="1400" b="0" i="0" dirty="0">
                <a:solidFill>
                  <a:srgbClr val="374151"/>
                </a:solidFill>
                <a:effectLst/>
              </a:rPr>
              <a:t>) of a book, </a:t>
            </a:r>
          </a:p>
          <a:p>
            <a:pPr algn="l"/>
            <a:r>
              <a:rPr lang="en-US" sz="1400" b="0" i="0" dirty="0">
                <a:solidFill>
                  <a:srgbClr val="374151"/>
                </a:solidFill>
                <a:effectLst/>
              </a:rPr>
              <a:t>while credits are recorded on the right-hand side (</a:t>
            </a:r>
            <a:r>
              <a:rPr lang="en-US" sz="1400" b="0" i="0" dirty="0">
                <a:solidFill>
                  <a:srgbClr val="FF0000"/>
                </a:solidFill>
                <a:effectLst/>
              </a:rPr>
              <a:t>RHS</a:t>
            </a:r>
            <a:r>
              <a:rPr lang="en-US" sz="1400" b="0" i="0" dirty="0">
                <a:solidFill>
                  <a:srgbClr val="374151"/>
                </a:solidFill>
                <a:effectLst/>
              </a:rPr>
              <a:t>) of a book.</a:t>
            </a:r>
          </a:p>
          <a:p>
            <a:pPr algn="l"/>
            <a:endParaRPr lang="en-US" sz="1400" b="0" i="0" dirty="0">
              <a:solidFill>
                <a:srgbClr val="374151"/>
              </a:solidFill>
              <a:effectLst/>
            </a:endParaRPr>
          </a:p>
          <a:p>
            <a:pPr algn="l"/>
            <a:r>
              <a:rPr lang="en-US" sz="1400" b="0" i="0" dirty="0">
                <a:solidFill>
                  <a:srgbClr val="00B050"/>
                </a:solidFill>
                <a:effectLst/>
              </a:rPr>
              <a:t>Debits are not recorded in the sales book or in the purchase book</a:t>
            </a:r>
            <a:endParaRPr lang="en-US" sz="1400" dirty="0">
              <a:solidFill>
                <a:srgbClr val="374151"/>
              </a:solidFill>
            </a:endParaRPr>
          </a:p>
        </p:txBody>
      </p:sp>
      <p:sp>
        <p:nvSpPr>
          <p:cNvPr id="5" name="TextBox 4">
            <a:extLst>
              <a:ext uri="{FF2B5EF4-FFF2-40B4-BE49-F238E27FC236}">
                <a16:creationId xmlns:a16="http://schemas.microsoft.com/office/drawing/2014/main" id="{C64AD3CC-0DA7-2F1A-6AB8-05F58DD20D1B}"/>
              </a:ext>
            </a:extLst>
          </p:cNvPr>
          <p:cNvSpPr txBox="1"/>
          <p:nvPr/>
        </p:nvSpPr>
        <p:spPr>
          <a:xfrm>
            <a:off x="204231" y="4285177"/>
            <a:ext cx="5665623" cy="2462213"/>
          </a:xfrm>
          <a:prstGeom prst="rect">
            <a:avLst/>
          </a:prstGeom>
          <a:solidFill>
            <a:schemeClr val="accent6">
              <a:lumMod val="20000"/>
              <a:lumOff val="80000"/>
            </a:schemeClr>
          </a:solidFill>
          <a:ln>
            <a:solidFill>
              <a:srgbClr val="FF0000"/>
            </a:solidFill>
          </a:ln>
        </p:spPr>
        <p:txBody>
          <a:bodyPr wrap="square" rtlCol="0">
            <a:spAutoFit/>
          </a:bodyPr>
          <a:lstStyle/>
          <a:p>
            <a:pPr marL="285750" indent="-285750">
              <a:buFont typeface="Arial" panose="020B0604020202020204" pitchFamily="34" charset="0"/>
              <a:buChar char="•"/>
            </a:pPr>
            <a:r>
              <a:rPr lang="en-US" sz="1400" dirty="0"/>
              <a:t>It is a common practice to regularly (daily, weekly, monthly) balance the left and right sides of an accounting book.</a:t>
            </a:r>
          </a:p>
          <a:p>
            <a:endParaRPr lang="en-US" sz="1400" dirty="0"/>
          </a:p>
          <a:p>
            <a:pPr marL="285750" indent="-285750">
              <a:buFont typeface="Arial" panose="020B0604020202020204" pitchFamily="34" charset="0"/>
              <a:buChar char="•"/>
            </a:pPr>
            <a:r>
              <a:rPr lang="en-US" sz="1400" dirty="0"/>
              <a:t>At the end of the year it was a typical practice was to carry forward the balances from the previous year to the new financial year and continue using the same set of books.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Adjustments would be made at the end of the financial year to account for any outstanding transactions or expenses incurred but not yet recorded. These adjustments would be and would carry forward to the new financial year.</a:t>
            </a:r>
          </a:p>
        </p:txBody>
      </p:sp>
      <p:pic>
        <p:nvPicPr>
          <p:cNvPr id="1026" name="Picture 2" descr="4 Accounting Transactions that Use Journal Entries and How to Enter them in  QBO">
            <a:extLst>
              <a:ext uri="{FF2B5EF4-FFF2-40B4-BE49-F238E27FC236}">
                <a16:creationId xmlns:a16="http://schemas.microsoft.com/office/drawing/2014/main" id="{36E90F9C-0673-B22C-3C8E-5664BADB9DCD}"/>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677638" y="110610"/>
            <a:ext cx="2720260" cy="1808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716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72A975-345E-4744-AC48-210D71FDE633}"/>
              </a:ext>
            </a:extLst>
          </p:cNvPr>
          <p:cNvSpPr txBox="1"/>
          <p:nvPr/>
        </p:nvSpPr>
        <p:spPr>
          <a:xfrm>
            <a:off x="0" y="0"/>
            <a:ext cx="5869856" cy="523220"/>
          </a:xfrm>
          <a:prstGeom prst="rect">
            <a:avLst/>
          </a:prstGeom>
          <a:noFill/>
        </p:spPr>
        <p:txBody>
          <a:bodyPr wrap="square" rtlCol="0">
            <a:spAutoFit/>
          </a:bodyPr>
          <a:lstStyle/>
          <a:p>
            <a:r>
              <a:rPr lang="en-US" sz="2800" b="1" dirty="0">
                <a:cs typeface="Calibri" panose="020F0502020204030204" pitchFamily="34" charset="0"/>
              </a:rPr>
              <a:t>Book Store Example</a:t>
            </a:r>
          </a:p>
        </p:txBody>
      </p:sp>
      <p:sp>
        <p:nvSpPr>
          <p:cNvPr id="4" name="TextBox 3">
            <a:extLst>
              <a:ext uri="{FF2B5EF4-FFF2-40B4-BE49-F238E27FC236}">
                <a16:creationId xmlns:a16="http://schemas.microsoft.com/office/drawing/2014/main" id="{4D9EFA0B-AAC4-0634-642D-234ED1EE8569}"/>
              </a:ext>
            </a:extLst>
          </p:cNvPr>
          <p:cNvSpPr txBox="1"/>
          <p:nvPr/>
        </p:nvSpPr>
        <p:spPr>
          <a:xfrm>
            <a:off x="188703" y="1165743"/>
            <a:ext cx="5310130" cy="3754874"/>
          </a:xfrm>
          <a:prstGeom prst="rect">
            <a:avLst/>
          </a:prstGeom>
          <a:solidFill>
            <a:schemeClr val="accent4">
              <a:lumMod val="20000"/>
              <a:lumOff val="80000"/>
            </a:schemeClr>
          </a:solidFill>
          <a:ln>
            <a:solidFill>
              <a:srgbClr val="FF0000"/>
            </a:solidFill>
          </a:ln>
        </p:spPr>
        <p:txBody>
          <a:bodyPr wrap="square" rtlCol="0">
            <a:spAutoFit/>
          </a:bodyPr>
          <a:lstStyle/>
          <a:p>
            <a:pPr algn="l"/>
            <a:r>
              <a:rPr lang="en-US" sz="1400" b="0" i="0" dirty="0">
                <a:solidFill>
                  <a:srgbClr val="374151"/>
                </a:solidFill>
                <a:effectLst/>
              </a:rPr>
              <a:t>Example:</a:t>
            </a:r>
          </a:p>
          <a:p>
            <a:pPr algn="l"/>
            <a:r>
              <a:rPr lang="en-US" sz="1400" dirty="0">
                <a:solidFill>
                  <a:srgbClr val="374151"/>
                </a:solidFill>
              </a:rPr>
              <a:t>Store sold a $100 product and was paid in cash $110 ($10 is sales tax).</a:t>
            </a:r>
          </a:p>
          <a:p>
            <a:pPr algn="l"/>
            <a:br>
              <a:rPr lang="en-US" sz="1400" dirty="0">
                <a:solidFill>
                  <a:srgbClr val="374151"/>
                </a:solidFill>
              </a:rPr>
            </a:br>
            <a:r>
              <a:rPr lang="en-US" sz="1400" dirty="0">
                <a:solidFill>
                  <a:srgbClr val="374151"/>
                </a:solidFill>
              </a:rPr>
              <a:t>The store would make records as following:</a:t>
            </a:r>
          </a:p>
          <a:p>
            <a:r>
              <a:rPr lang="en-US" sz="1400" b="0" i="0" dirty="0">
                <a:solidFill>
                  <a:srgbClr val="374151"/>
                </a:solidFill>
                <a:effectLst/>
              </a:rPr>
              <a:t>Cash Book: Debit: $110</a:t>
            </a:r>
          </a:p>
          <a:p>
            <a:r>
              <a:rPr lang="en-US" sz="1400" b="0" i="0" dirty="0">
                <a:solidFill>
                  <a:srgbClr val="374151"/>
                </a:solidFill>
                <a:effectLst/>
              </a:rPr>
              <a:t>Sales Book: Credit: $100</a:t>
            </a:r>
          </a:p>
          <a:p>
            <a:pPr algn="l"/>
            <a:r>
              <a:rPr lang="en-US" sz="1400" b="0" i="0" dirty="0">
                <a:solidFill>
                  <a:srgbClr val="374151"/>
                </a:solidFill>
                <a:effectLst/>
              </a:rPr>
              <a:t>Sales Tax Payable Book: Credit $10</a:t>
            </a:r>
          </a:p>
          <a:p>
            <a:pPr algn="l"/>
            <a:endParaRPr lang="en-US" sz="1400" b="0" i="0" dirty="0">
              <a:solidFill>
                <a:srgbClr val="374151"/>
              </a:solidFill>
              <a:effectLst/>
            </a:endParaRPr>
          </a:p>
          <a:p>
            <a:r>
              <a:rPr lang="en-US" sz="1400" dirty="0">
                <a:solidFill>
                  <a:srgbClr val="374151"/>
                </a:solidFill>
              </a:rPr>
              <a:t>If the product is returned to the store and $95 was returned </a:t>
            </a:r>
          </a:p>
          <a:p>
            <a:r>
              <a:rPr lang="en-US" sz="1400" dirty="0">
                <a:solidFill>
                  <a:srgbClr val="374151"/>
                </a:solidFill>
              </a:rPr>
              <a:t>to the customer, the tax returned should be calculated from the discounted value. $95 * 10% = $9.5. So total amount to return is $104.50.</a:t>
            </a:r>
          </a:p>
          <a:p>
            <a:pPr algn="l"/>
            <a:endParaRPr lang="en-US" sz="1400" b="0" i="0" dirty="0">
              <a:solidFill>
                <a:srgbClr val="374151"/>
              </a:solidFill>
              <a:effectLst/>
            </a:endParaRPr>
          </a:p>
          <a:p>
            <a:pPr algn="l">
              <a:buFont typeface="+mj-lt"/>
              <a:buAutoNum type="arabicPeriod"/>
            </a:pPr>
            <a:r>
              <a:rPr lang="en-US" sz="1400" b="0" i="0" dirty="0">
                <a:solidFill>
                  <a:srgbClr val="374151"/>
                </a:solidFill>
                <a:effectLst/>
                <a:latin typeface="Söhne"/>
              </a:rPr>
              <a:t>Cash Book: Credit: $</a:t>
            </a:r>
            <a:r>
              <a:rPr lang="en-US" sz="1400" dirty="0">
                <a:solidFill>
                  <a:srgbClr val="374151"/>
                </a:solidFill>
              </a:rPr>
              <a:t>104.50 </a:t>
            </a:r>
          </a:p>
          <a:p>
            <a:pPr algn="l">
              <a:buFont typeface="+mj-lt"/>
              <a:buAutoNum type="arabicPeriod"/>
            </a:pPr>
            <a:r>
              <a:rPr lang="en-US" sz="1400" b="0" i="0" dirty="0">
                <a:solidFill>
                  <a:srgbClr val="374151"/>
                </a:solidFill>
                <a:effectLst/>
                <a:latin typeface="Söhne"/>
              </a:rPr>
              <a:t>Sales Book: Debit: $100</a:t>
            </a:r>
            <a:endParaRPr lang="en-US" sz="1400" dirty="0">
              <a:solidFill>
                <a:srgbClr val="374151"/>
              </a:solidFill>
              <a:latin typeface="Söhne"/>
            </a:endParaRPr>
          </a:p>
          <a:p>
            <a:pPr>
              <a:buFont typeface="+mj-lt"/>
              <a:buAutoNum type="arabicPeriod"/>
            </a:pPr>
            <a:r>
              <a:rPr lang="en-US" sz="1400" b="0" i="0" dirty="0">
                <a:solidFill>
                  <a:srgbClr val="374151"/>
                </a:solidFill>
                <a:effectLst/>
                <a:latin typeface="Söhne"/>
              </a:rPr>
              <a:t>Accounts Receivable Ledger: Credit: $5</a:t>
            </a:r>
          </a:p>
          <a:p>
            <a:pPr>
              <a:buFont typeface="+mj-lt"/>
              <a:buAutoNum type="arabicPeriod"/>
            </a:pPr>
            <a:r>
              <a:rPr lang="en-US" sz="1400" b="0" i="0" dirty="0">
                <a:solidFill>
                  <a:srgbClr val="374151"/>
                </a:solidFill>
                <a:effectLst/>
              </a:rPr>
              <a:t>Sales Tax Payable Book: Debit $9.5</a:t>
            </a:r>
          </a:p>
        </p:txBody>
      </p:sp>
      <p:sp>
        <p:nvSpPr>
          <p:cNvPr id="6" name="TextBox 5">
            <a:extLst>
              <a:ext uri="{FF2B5EF4-FFF2-40B4-BE49-F238E27FC236}">
                <a16:creationId xmlns:a16="http://schemas.microsoft.com/office/drawing/2014/main" id="{B3AED8F3-A396-4472-9D54-AFAFCB0B0CF3}"/>
              </a:ext>
            </a:extLst>
          </p:cNvPr>
          <p:cNvSpPr txBox="1"/>
          <p:nvPr/>
        </p:nvSpPr>
        <p:spPr>
          <a:xfrm>
            <a:off x="5792738" y="1150240"/>
            <a:ext cx="6210559" cy="3539430"/>
          </a:xfrm>
          <a:prstGeom prst="rect">
            <a:avLst/>
          </a:prstGeom>
          <a:solidFill>
            <a:schemeClr val="accent4">
              <a:lumMod val="20000"/>
              <a:lumOff val="80000"/>
            </a:schemeClr>
          </a:solidFill>
          <a:ln>
            <a:solidFill>
              <a:srgbClr val="FF0000"/>
            </a:solidFill>
          </a:ln>
        </p:spPr>
        <p:txBody>
          <a:bodyPr wrap="square" rtlCol="0">
            <a:spAutoFit/>
          </a:bodyPr>
          <a:lstStyle/>
          <a:p>
            <a:pPr algn="l"/>
            <a:r>
              <a:rPr lang="en-US" sz="1400" b="0" i="0" dirty="0">
                <a:solidFill>
                  <a:srgbClr val="374151"/>
                </a:solidFill>
                <a:effectLst/>
              </a:rPr>
              <a:t>Example:</a:t>
            </a:r>
          </a:p>
          <a:p>
            <a:pPr algn="l"/>
            <a:r>
              <a:rPr lang="en-US" sz="1400" dirty="0">
                <a:solidFill>
                  <a:srgbClr val="374151"/>
                </a:solidFill>
              </a:rPr>
              <a:t>Store sold a $100 product and was paid by credit card $110 ($10 is sales tax).</a:t>
            </a:r>
            <a:br>
              <a:rPr lang="en-US" sz="1400" dirty="0">
                <a:solidFill>
                  <a:srgbClr val="374151"/>
                </a:solidFill>
              </a:rPr>
            </a:br>
            <a:endParaRPr lang="en-US" sz="1400" dirty="0">
              <a:solidFill>
                <a:srgbClr val="374151"/>
              </a:solidFill>
            </a:endParaRPr>
          </a:p>
          <a:p>
            <a:pPr algn="l"/>
            <a:r>
              <a:rPr lang="en-US" sz="1400" dirty="0">
                <a:solidFill>
                  <a:srgbClr val="374151"/>
                </a:solidFill>
              </a:rPr>
              <a:t>The store would make records as following:</a:t>
            </a:r>
          </a:p>
          <a:p>
            <a:pPr marL="285750" indent="-285750">
              <a:buFont typeface="Arial" panose="020B0604020202020204" pitchFamily="34" charset="0"/>
              <a:buChar char="•"/>
            </a:pPr>
            <a:r>
              <a:rPr lang="en-US" sz="1400" b="0" i="0" dirty="0">
                <a:solidFill>
                  <a:srgbClr val="374151"/>
                </a:solidFill>
                <a:effectLst/>
              </a:rPr>
              <a:t>Accounts Receivable (AR): debit $110</a:t>
            </a:r>
          </a:p>
          <a:p>
            <a:pPr marL="285750" indent="-285750">
              <a:buFont typeface="Arial" panose="020B0604020202020204" pitchFamily="34" charset="0"/>
              <a:buChar char="•"/>
            </a:pPr>
            <a:r>
              <a:rPr lang="en-US" sz="1400" b="0" i="0" dirty="0">
                <a:solidFill>
                  <a:srgbClr val="374151"/>
                </a:solidFill>
                <a:effectLst/>
              </a:rPr>
              <a:t>Sales: Credit: $100</a:t>
            </a:r>
          </a:p>
          <a:p>
            <a:pPr marL="285750" indent="-285750" algn="l">
              <a:buFont typeface="Arial" panose="020B0604020202020204" pitchFamily="34" charset="0"/>
              <a:buChar char="•"/>
            </a:pPr>
            <a:r>
              <a:rPr lang="en-US" sz="1400" b="0" i="0" dirty="0">
                <a:solidFill>
                  <a:srgbClr val="374151"/>
                </a:solidFill>
                <a:effectLst/>
              </a:rPr>
              <a:t>Sales Tax Payable (STP): Credit: $10</a:t>
            </a:r>
          </a:p>
          <a:p>
            <a:pPr algn="l"/>
            <a:endParaRPr lang="en-US" sz="1400" dirty="0">
              <a:solidFill>
                <a:srgbClr val="374151"/>
              </a:solidFill>
            </a:endParaRPr>
          </a:p>
          <a:p>
            <a:pPr algn="l"/>
            <a:r>
              <a:rPr lang="en-US" sz="1400" dirty="0">
                <a:solidFill>
                  <a:srgbClr val="374151"/>
                </a:solidFill>
              </a:rPr>
              <a:t>When credit card transaction will clear, the $110 </a:t>
            </a:r>
          </a:p>
          <a:p>
            <a:pPr algn="l"/>
            <a:r>
              <a:rPr lang="en-US" sz="1400" dirty="0">
                <a:solidFill>
                  <a:srgbClr val="374151"/>
                </a:solidFill>
              </a:rPr>
              <a:t>will be moved from AR to Cash Account:</a:t>
            </a:r>
          </a:p>
          <a:p>
            <a:pPr marL="285750" indent="-285750" algn="l">
              <a:buFont typeface="Arial" panose="020B0604020202020204" pitchFamily="34" charset="0"/>
              <a:buChar char="•"/>
            </a:pPr>
            <a:r>
              <a:rPr lang="en-US" sz="1400" dirty="0">
                <a:solidFill>
                  <a:srgbClr val="374151"/>
                </a:solidFill>
              </a:rPr>
              <a:t>AR: credit $110</a:t>
            </a:r>
          </a:p>
          <a:p>
            <a:pPr marL="285750" indent="-285750" algn="l">
              <a:buFont typeface="Arial" panose="020B0604020202020204" pitchFamily="34" charset="0"/>
              <a:buChar char="•"/>
            </a:pPr>
            <a:r>
              <a:rPr lang="en-US" sz="1400" dirty="0">
                <a:solidFill>
                  <a:srgbClr val="374151"/>
                </a:solidFill>
              </a:rPr>
              <a:t>Cash: debit $110</a:t>
            </a:r>
          </a:p>
          <a:p>
            <a:pPr algn="l"/>
            <a:endParaRPr lang="en-US" sz="1400" dirty="0">
              <a:solidFill>
                <a:srgbClr val="374151"/>
              </a:solidFill>
            </a:endParaRPr>
          </a:p>
          <a:p>
            <a:pPr algn="l"/>
            <a:r>
              <a:rPr lang="en-US" sz="1400" dirty="0">
                <a:solidFill>
                  <a:srgbClr val="374151"/>
                </a:solidFill>
              </a:rPr>
              <a:t>When sales tax will be remitted, the $10 credit will be moved from STP to Cash</a:t>
            </a:r>
          </a:p>
          <a:p>
            <a:pPr marL="285750" indent="-285750" algn="l">
              <a:buFont typeface="Arial" panose="020B0604020202020204" pitchFamily="34" charset="0"/>
              <a:buChar char="•"/>
            </a:pPr>
            <a:r>
              <a:rPr lang="en-US" sz="1400" dirty="0">
                <a:solidFill>
                  <a:srgbClr val="374151"/>
                </a:solidFill>
              </a:rPr>
              <a:t>STP debit $10</a:t>
            </a:r>
          </a:p>
          <a:p>
            <a:pPr marL="285750" indent="-285750" algn="l">
              <a:buFont typeface="Arial" panose="020B0604020202020204" pitchFamily="34" charset="0"/>
              <a:buChar char="•"/>
            </a:pPr>
            <a:r>
              <a:rPr lang="en-US" sz="1400" dirty="0">
                <a:solidFill>
                  <a:srgbClr val="374151"/>
                </a:solidFill>
              </a:rPr>
              <a:t>Cash credit $10</a:t>
            </a:r>
          </a:p>
        </p:txBody>
      </p:sp>
    </p:spTree>
    <p:extLst>
      <p:ext uri="{BB962C8B-B14F-4D97-AF65-F5344CB8AC3E}">
        <p14:creationId xmlns:p14="http://schemas.microsoft.com/office/powerpoint/2010/main" val="3824594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72A975-345E-4744-AC48-210D71FDE633}"/>
              </a:ext>
            </a:extLst>
          </p:cNvPr>
          <p:cNvSpPr txBox="1"/>
          <p:nvPr/>
        </p:nvSpPr>
        <p:spPr>
          <a:xfrm>
            <a:off x="1" y="37047"/>
            <a:ext cx="3670300" cy="523220"/>
          </a:xfrm>
          <a:prstGeom prst="rect">
            <a:avLst/>
          </a:prstGeom>
          <a:noFill/>
        </p:spPr>
        <p:txBody>
          <a:bodyPr wrap="square" rtlCol="0">
            <a:spAutoFit/>
          </a:bodyPr>
          <a:lstStyle/>
          <a:p>
            <a:r>
              <a:rPr lang="en-US" sz="2800" b="1" dirty="0"/>
              <a:t>Non For Profits (NFP)</a:t>
            </a:r>
          </a:p>
        </p:txBody>
      </p:sp>
      <p:sp>
        <p:nvSpPr>
          <p:cNvPr id="3" name="TextBox 2">
            <a:extLst>
              <a:ext uri="{FF2B5EF4-FFF2-40B4-BE49-F238E27FC236}">
                <a16:creationId xmlns:a16="http://schemas.microsoft.com/office/drawing/2014/main" id="{B8737266-5DBF-AE95-D013-2F87F75F0953}"/>
              </a:ext>
            </a:extLst>
          </p:cNvPr>
          <p:cNvSpPr txBox="1"/>
          <p:nvPr/>
        </p:nvSpPr>
        <p:spPr>
          <a:xfrm>
            <a:off x="7318874" y="3040381"/>
            <a:ext cx="4653936" cy="3539430"/>
          </a:xfrm>
          <a:prstGeom prst="rect">
            <a:avLst/>
          </a:prstGeom>
          <a:noFill/>
        </p:spPr>
        <p:txBody>
          <a:bodyPr wrap="square" rtlCol="0">
            <a:spAutoFit/>
          </a:bodyPr>
          <a:lstStyle/>
          <a:p>
            <a:r>
              <a:rPr lang="en-US" sz="1400" dirty="0"/>
              <a:t>Natural accounts (banks accounts)</a:t>
            </a:r>
          </a:p>
          <a:p>
            <a:endParaRPr lang="en-US" sz="1400" dirty="0"/>
          </a:p>
          <a:p>
            <a:r>
              <a:rPr lang="en-US" sz="1400" dirty="0"/>
              <a:t>Tag accounts </a:t>
            </a:r>
          </a:p>
          <a:p>
            <a:r>
              <a:rPr lang="en-US" sz="1400" dirty="0"/>
              <a:t>(financial dimensions - related to product, geography, etc.)</a:t>
            </a:r>
          </a:p>
          <a:p>
            <a:endParaRPr lang="en-US" sz="1400" dirty="0"/>
          </a:p>
          <a:p>
            <a:r>
              <a:rPr lang="en-US" sz="1400" dirty="0"/>
              <a:t>NFP usually have up to five financial dimensions, for example:</a:t>
            </a:r>
          </a:p>
          <a:p>
            <a:r>
              <a:rPr lang="en-US" sz="1400" dirty="0"/>
              <a:t>   1. department, program</a:t>
            </a:r>
          </a:p>
          <a:p>
            <a:r>
              <a:rPr lang="en-US" sz="1400" dirty="0"/>
              <a:t>   2. restricted or not-restricted to program</a:t>
            </a:r>
          </a:p>
          <a:p>
            <a:r>
              <a:rPr lang="en-US" sz="1400" dirty="0"/>
              <a:t>   3. project, grant</a:t>
            </a:r>
          </a:p>
          <a:p>
            <a:r>
              <a:rPr lang="en-US" sz="1400" dirty="0"/>
              <a:t>   etc.</a:t>
            </a:r>
          </a:p>
          <a:p>
            <a:endParaRPr lang="en-US" sz="1400" dirty="0"/>
          </a:p>
          <a:p>
            <a:r>
              <a:rPr lang="en-US" sz="1400" dirty="0"/>
              <a:t>===========================</a:t>
            </a:r>
          </a:p>
          <a:p>
            <a:r>
              <a:rPr lang="en-US" sz="1400" dirty="0"/>
              <a:t>Example: </a:t>
            </a:r>
            <a:r>
              <a:rPr lang="en-US" sz="1400" dirty="0" err="1"/>
              <a:t>Bill.com</a:t>
            </a:r>
            <a:endParaRPr lang="en-US" sz="1400" dirty="0"/>
          </a:p>
          <a:p>
            <a:r>
              <a:rPr lang="en-US" sz="1400" dirty="0"/>
              <a:t>Allows CPA firms to login, see a list of their business clients, </a:t>
            </a:r>
          </a:p>
          <a:p>
            <a:r>
              <a:rPr lang="en-US" sz="1400" dirty="0"/>
              <a:t>and process payments for them.</a:t>
            </a:r>
          </a:p>
          <a:p>
            <a:r>
              <a:rPr lang="en-US" sz="1400" dirty="0"/>
              <a:t>Each subsidiary has a separate ledger</a:t>
            </a:r>
          </a:p>
        </p:txBody>
      </p:sp>
      <p:graphicFrame>
        <p:nvGraphicFramePr>
          <p:cNvPr id="6" name="Table 5">
            <a:extLst>
              <a:ext uri="{FF2B5EF4-FFF2-40B4-BE49-F238E27FC236}">
                <a16:creationId xmlns:a16="http://schemas.microsoft.com/office/drawing/2014/main" id="{93ED099F-9D1A-4145-54CF-CD94E53CE573}"/>
              </a:ext>
            </a:extLst>
          </p:cNvPr>
          <p:cNvGraphicFramePr>
            <a:graphicFrameLocks noGrp="1"/>
          </p:cNvGraphicFramePr>
          <p:nvPr>
            <p:extLst>
              <p:ext uri="{D42A27DB-BD31-4B8C-83A1-F6EECF244321}">
                <p14:modId xmlns:p14="http://schemas.microsoft.com/office/powerpoint/2010/main" val="1706369820"/>
              </p:ext>
            </p:extLst>
          </p:nvPr>
        </p:nvGraphicFramePr>
        <p:xfrm>
          <a:off x="281620" y="1468527"/>
          <a:ext cx="5920876" cy="854758"/>
        </p:xfrm>
        <a:graphic>
          <a:graphicData uri="http://schemas.openxmlformats.org/drawingml/2006/table">
            <a:tbl>
              <a:tblPr>
                <a:tableStyleId>{5C22544A-7EE6-4342-B048-85BDC9FD1C3A}</a:tableStyleId>
              </a:tblPr>
              <a:tblGrid>
                <a:gridCol w="374898">
                  <a:extLst>
                    <a:ext uri="{9D8B030D-6E8A-4147-A177-3AD203B41FA5}">
                      <a16:colId xmlns:a16="http://schemas.microsoft.com/office/drawing/2014/main" val="2611019127"/>
                    </a:ext>
                  </a:extLst>
                </a:gridCol>
                <a:gridCol w="2857863">
                  <a:extLst>
                    <a:ext uri="{9D8B030D-6E8A-4147-A177-3AD203B41FA5}">
                      <a16:colId xmlns:a16="http://schemas.microsoft.com/office/drawing/2014/main" val="2877469238"/>
                    </a:ext>
                  </a:extLst>
                </a:gridCol>
                <a:gridCol w="892366">
                  <a:extLst>
                    <a:ext uri="{9D8B030D-6E8A-4147-A177-3AD203B41FA5}">
                      <a16:colId xmlns:a16="http://schemas.microsoft.com/office/drawing/2014/main" val="688555122"/>
                    </a:ext>
                  </a:extLst>
                </a:gridCol>
                <a:gridCol w="1795749">
                  <a:extLst>
                    <a:ext uri="{9D8B030D-6E8A-4147-A177-3AD203B41FA5}">
                      <a16:colId xmlns:a16="http://schemas.microsoft.com/office/drawing/2014/main" val="2700215467"/>
                    </a:ext>
                  </a:extLst>
                </a:gridCol>
              </a:tblGrid>
              <a:tr h="231823">
                <a:tc>
                  <a:txBody>
                    <a:bodyPr/>
                    <a:lstStyle/>
                    <a:p>
                      <a:pPr algn="l" fontAlgn="b"/>
                      <a:r>
                        <a:rPr lang="en-US" sz="1200" u="none" strike="noStrike" dirty="0">
                          <a:effectLst/>
                        </a:rPr>
                        <a:t>ID </a:t>
                      </a:r>
                      <a:endParaRPr lang="en-US" sz="1200" b="1" i="0" u="none" strike="noStrike" dirty="0">
                        <a:solidFill>
                          <a:srgbClr val="393A3D"/>
                        </a:solidFill>
                        <a:effectLst/>
                        <a:latin typeface="Arial" panose="020B0604020202020204" pitchFamily="34" charset="0"/>
                      </a:endParaRPr>
                    </a:p>
                  </a:txBody>
                  <a:tcPr marL="9525" marR="9525" marT="9525" marB="0" anchor="b"/>
                </a:tc>
                <a:tc>
                  <a:txBody>
                    <a:bodyPr/>
                    <a:lstStyle/>
                    <a:p>
                      <a:pPr algn="l" fontAlgn="b"/>
                      <a:r>
                        <a:rPr lang="en-US" sz="1200" u="none" strike="noStrike" dirty="0">
                          <a:effectLst/>
                        </a:rPr>
                        <a:t>NAME </a:t>
                      </a:r>
                      <a:endParaRPr lang="en-US" sz="1200" b="1" i="0" u="none" strike="noStrike" dirty="0">
                        <a:solidFill>
                          <a:srgbClr val="393A3D"/>
                        </a:solidFill>
                        <a:effectLst/>
                        <a:latin typeface="Arial" panose="020B0604020202020204" pitchFamily="34" charset="0"/>
                      </a:endParaRPr>
                    </a:p>
                  </a:txBody>
                  <a:tcPr marL="9525" marR="9525" marT="9525" marB="0" anchor="b"/>
                </a:tc>
                <a:tc>
                  <a:txBody>
                    <a:bodyPr/>
                    <a:lstStyle/>
                    <a:p>
                      <a:pPr algn="l" fontAlgn="b"/>
                      <a:r>
                        <a:rPr lang="en-US" sz="1200" u="none" strike="noStrike" dirty="0">
                          <a:effectLst/>
                        </a:rPr>
                        <a:t>TYPE </a:t>
                      </a:r>
                      <a:endParaRPr lang="en-US" sz="1200" b="1" i="0" u="none" strike="noStrike" dirty="0">
                        <a:solidFill>
                          <a:srgbClr val="393A3D"/>
                        </a:solidFill>
                        <a:effectLst/>
                        <a:latin typeface="Arial" panose="020B0604020202020204" pitchFamily="34" charset="0"/>
                      </a:endParaRPr>
                    </a:p>
                  </a:txBody>
                  <a:tcPr marL="9525" marR="9525" marT="9525" marB="0" anchor="b"/>
                </a:tc>
                <a:tc>
                  <a:txBody>
                    <a:bodyPr/>
                    <a:lstStyle/>
                    <a:p>
                      <a:pPr algn="l" fontAlgn="b"/>
                      <a:r>
                        <a:rPr lang="en-US" sz="1200" u="none" strike="noStrike" dirty="0">
                          <a:effectLst/>
                        </a:rPr>
                        <a:t>DETAIL TYPE </a:t>
                      </a:r>
                      <a:endParaRPr lang="en-US" sz="1200" b="1" i="0" u="none" strike="noStrike" dirty="0">
                        <a:solidFill>
                          <a:srgbClr val="393A3D"/>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557552451"/>
                  </a:ext>
                </a:extLst>
              </a:tr>
              <a:tr h="165118">
                <a:tc>
                  <a:txBody>
                    <a:bodyPr/>
                    <a:lstStyle/>
                    <a:p>
                      <a:pPr algn="r" fontAlgn="b"/>
                      <a:r>
                        <a:rPr lang="en-US" sz="1300" u="none" strike="noStrike">
                          <a:effectLst/>
                        </a:rPr>
                        <a:t>100</a:t>
                      </a:r>
                      <a:endParaRPr lang="en-US" sz="13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300" u="none" strike="noStrike" dirty="0">
                          <a:effectLst/>
                        </a:rPr>
                        <a:t>Bank Checking</a:t>
                      </a:r>
                      <a:endParaRPr lang="en-US" sz="13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300" u="none" strike="noStrike">
                          <a:effectLst/>
                        </a:rPr>
                        <a:t>Bank</a:t>
                      </a:r>
                      <a:endParaRPr lang="en-US" sz="13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300" u="none" strike="noStrike">
                          <a:effectLst/>
                        </a:rPr>
                        <a:t>Checking</a:t>
                      </a:r>
                      <a:endParaRPr lang="en-US" sz="13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889151729"/>
                  </a:ext>
                </a:extLst>
              </a:tr>
              <a:tr h="165118">
                <a:tc>
                  <a:txBody>
                    <a:bodyPr/>
                    <a:lstStyle/>
                    <a:p>
                      <a:pPr algn="r" fontAlgn="b"/>
                      <a:r>
                        <a:rPr lang="en-US" sz="1300" u="none" strike="noStrike">
                          <a:effectLst/>
                        </a:rPr>
                        <a:t>400</a:t>
                      </a:r>
                      <a:endParaRPr lang="en-US" sz="13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300" u="none" strike="noStrike" dirty="0">
                          <a:effectLst/>
                        </a:rPr>
                        <a:t>Donation Income</a:t>
                      </a:r>
                      <a:endParaRPr lang="en-US" sz="13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300" u="none" strike="noStrike">
                          <a:effectLst/>
                        </a:rPr>
                        <a:t>Income</a:t>
                      </a:r>
                      <a:endParaRPr lang="en-US" sz="13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300" u="none" strike="noStrike" dirty="0">
                          <a:effectLst/>
                        </a:rPr>
                        <a:t>Non-Profit Income</a:t>
                      </a:r>
                      <a:endParaRPr lang="en-US" sz="13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518950153"/>
                  </a:ext>
                </a:extLst>
              </a:tr>
              <a:tr h="165118">
                <a:tc>
                  <a:txBody>
                    <a:bodyPr/>
                    <a:lstStyle/>
                    <a:p>
                      <a:pPr algn="r" fontAlgn="b"/>
                      <a:r>
                        <a:rPr lang="en-US" sz="1300" b="0" i="0" u="none" strike="noStrike" dirty="0">
                          <a:solidFill>
                            <a:srgbClr val="000000"/>
                          </a:solidFill>
                          <a:effectLst/>
                          <a:latin typeface="Arial" panose="020B0604020202020204" pitchFamily="34" charset="0"/>
                        </a:rPr>
                        <a:t>600</a:t>
                      </a: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300" u="none" strike="noStrike" dirty="0">
                          <a:effectLst/>
                        </a:rPr>
                        <a:t>Fee (sub-acct of General Bus. Expenses)</a:t>
                      </a:r>
                      <a:endParaRPr lang="en-US" sz="13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300" u="none" strike="noStrike" dirty="0">
                          <a:effectLst/>
                        </a:rPr>
                        <a:t>Expenses</a:t>
                      </a:r>
                      <a:endParaRPr lang="en-US" sz="1300" b="0" i="0" u="none" strike="noStrike" dirty="0">
                        <a:solidFill>
                          <a:srgbClr val="000000"/>
                        </a:solidFill>
                        <a:effectLst/>
                        <a:latin typeface="Arial" panose="020B0604020202020204" pitchFamily="34" charset="0"/>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300" u="none" strike="noStrike" dirty="0">
                          <a:effectLst/>
                        </a:rPr>
                        <a:t>Other Business Expenses</a:t>
                      </a:r>
                      <a:endParaRPr lang="en-US" sz="13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185018528"/>
                  </a:ext>
                </a:extLst>
              </a:tr>
            </a:tbl>
          </a:graphicData>
        </a:graphic>
      </p:graphicFrame>
      <p:graphicFrame>
        <p:nvGraphicFramePr>
          <p:cNvPr id="7" name="Table 6">
            <a:extLst>
              <a:ext uri="{FF2B5EF4-FFF2-40B4-BE49-F238E27FC236}">
                <a16:creationId xmlns:a16="http://schemas.microsoft.com/office/drawing/2014/main" id="{68768B17-6737-400B-A9D8-BC993ABC48AE}"/>
              </a:ext>
            </a:extLst>
          </p:cNvPr>
          <p:cNvGraphicFramePr>
            <a:graphicFrameLocks noGrp="1"/>
          </p:cNvGraphicFramePr>
          <p:nvPr>
            <p:extLst>
              <p:ext uri="{D42A27DB-BD31-4B8C-83A1-F6EECF244321}">
                <p14:modId xmlns:p14="http://schemas.microsoft.com/office/powerpoint/2010/main" val="1661250260"/>
              </p:ext>
            </p:extLst>
          </p:nvPr>
        </p:nvGraphicFramePr>
        <p:xfrm>
          <a:off x="281620" y="3392603"/>
          <a:ext cx="6565901" cy="812800"/>
        </p:xfrm>
        <a:graphic>
          <a:graphicData uri="http://schemas.openxmlformats.org/drawingml/2006/table">
            <a:tbl>
              <a:tblPr>
                <a:tableStyleId>{5C22544A-7EE6-4342-B048-85BDC9FD1C3A}</a:tableStyleId>
              </a:tblPr>
              <a:tblGrid>
                <a:gridCol w="342403">
                  <a:extLst>
                    <a:ext uri="{9D8B030D-6E8A-4147-A177-3AD203B41FA5}">
                      <a16:colId xmlns:a16="http://schemas.microsoft.com/office/drawing/2014/main" val="2452000271"/>
                    </a:ext>
                  </a:extLst>
                </a:gridCol>
                <a:gridCol w="583354">
                  <a:extLst>
                    <a:ext uri="{9D8B030D-6E8A-4147-A177-3AD203B41FA5}">
                      <a16:colId xmlns:a16="http://schemas.microsoft.com/office/drawing/2014/main" val="1836530408"/>
                    </a:ext>
                  </a:extLst>
                </a:gridCol>
                <a:gridCol w="599206">
                  <a:extLst>
                    <a:ext uri="{9D8B030D-6E8A-4147-A177-3AD203B41FA5}">
                      <a16:colId xmlns:a16="http://schemas.microsoft.com/office/drawing/2014/main" val="541517786"/>
                    </a:ext>
                  </a:extLst>
                </a:gridCol>
                <a:gridCol w="1293524">
                  <a:extLst>
                    <a:ext uri="{9D8B030D-6E8A-4147-A177-3AD203B41FA5}">
                      <a16:colId xmlns:a16="http://schemas.microsoft.com/office/drawing/2014/main" val="3963599140"/>
                    </a:ext>
                  </a:extLst>
                </a:gridCol>
                <a:gridCol w="1169878">
                  <a:extLst>
                    <a:ext uri="{9D8B030D-6E8A-4147-A177-3AD203B41FA5}">
                      <a16:colId xmlns:a16="http://schemas.microsoft.com/office/drawing/2014/main" val="1513775127"/>
                    </a:ext>
                  </a:extLst>
                </a:gridCol>
                <a:gridCol w="2577536">
                  <a:extLst>
                    <a:ext uri="{9D8B030D-6E8A-4147-A177-3AD203B41FA5}">
                      <a16:colId xmlns:a16="http://schemas.microsoft.com/office/drawing/2014/main" val="3785228806"/>
                    </a:ext>
                  </a:extLst>
                </a:gridCol>
              </a:tblGrid>
              <a:tr h="203200">
                <a:tc>
                  <a:txBody>
                    <a:bodyPr/>
                    <a:lstStyle/>
                    <a:p>
                      <a:pPr algn="l" fontAlgn="b"/>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Debits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Credits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Description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Name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Class</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61454819"/>
                  </a:ext>
                </a:extLst>
              </a:tr>
              <a:tr h="203200">
                <a:tc>
                  <a:txBody>
                    <a:bodyPr/>
                    <a:lstStyle/>
                    <a:p>
                      <a:pPr algn="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$95.00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Donation from ABC</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01940985"/>
                  </a:ext>
                </a:extLst>
              </a:tr>
              <a:tr h="203200">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$5.00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Donation from ABC</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BixBeta Inc</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Admin</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57588711"/>
                  </a:ext>
                </a:extLst>
              </a:tr>
              <a:tr h="203200">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$100.00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Donation from ABC</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Anonymous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Programs:Program1</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18724270"/>
                  </a:ext>
                </a:extLst>
              </a:tr>
            </a:tbl>
          </a:graphicData>
        </a:graphic>
      </p:graphicFrame>
      <p:sp>
        <p:nvSpPr>
          <p:cNvPr id="8" name="TextBox 7">
            <a:extLst>
              <a:ext uri="{FF2B5EF4-FFF2-40B4-BE49-F238E27FC236}">
                <a16:creationId xmlns:a16="http://schemas.microsoft.com/office/drawing/2014/main" id="{7C68FC0F-6F64-21B1-13B6-4644B8F9DCA4}"/>
              </a:ext>
            </a:extLst>
          </p:cNvPr>
          <p:cNvSpPr txBox="1"/>
          <p:nvPr/>
        </p:nvSpPr>
        <p:spPr>
          <a:xfrm>
            <a:off x="281620" y="1090669"/>
            <a:ext cx="2362428" cy="369332"/>
          </a:xfrm>
          <a:prstGeom prst="rect">
            <a:avLst/>
          </a:prstGeom>
          <a:noFill/>
        </p:spPr>
        <p:txBody>
          <a:bodyPr wrap="square" rtlCol="0">
            <a:spAutoFit/>
          </a:bodyPr>
          <a:lstStyle/>
          <a:p>
            <a:r>
              <a:rPr lang="en-US" b="1" dirty="0">
                <a:solidFill>
                  <a:srgbClr val="00B050"/>
                </a:solidFill>
              </a:rPr>
              <a:t>Accounts</a:t>
            </a:r>
          </a:p>
        </p:txBody>
      </p:sp>
      <p:sp>
        <p:nvSpPr>
          <p:cNvPr id="9" name="TextBox 8">
            <a:extLst>
              <a:ext uri="{FF2B5EF4-FFF2-40B4-BE49-F238E27FC236}">
                <a16:creationId xmlns:a16="http://schemas.microsoft.com/office/drawing/2014/main" id="{D8C4FAB4-18F8-0AF0-3EBA-822757A5DA4E}"/>
              </a:ext>
            </a:extLst>
          </p:cNvPr>
          <p:cNvSpPr txBox="1"/>
          <p:nvPr/>
        </p:nvSpPr>
        <p:spPr>
          <a:xfrm>
            <a:off x="281620" y="3023998"/>
            <a:ext cx="2362428" cy="369332"/>
          </a:xfrm>
          <a:prstGeom prst="rect">
            <a:avLst/>
          </a:prstGeom>
          <a:noFill/>
        </p:spPr>
        <p:txBody>
          <a:bodyPr wrap="square" rtlCol="0">
            <a:spAutoFit/>
          </a:bodyPr>
          <a:lstStyle/>
          <a:p>
            <a:r>
              <a:rPr lang="en-US" b="1" dirty="0">
                <a:solidFill>
                  <a:srgbClr val="00B050"/>
                </a:solidFill>
              </a:rPr>
              <a:t>Journal Entries</a:t>
            </a:r>
          </a:p>
        </p:txBody>
      </p:sp>
    </p:spTree>
    <p:extLst>
      <p:ext uri="{BB962C8B-B14F-4D97-AF65-F5344CB8AC3E}">
        <p14:creationId xmlns:p14="http://schemas.microsoft.com/office/powerpoint/2010/main" val="4300572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2267</TotalTime>
  <Words>1678</Words>
  <Application>Microsoft Macintosh PowerPoint</Application>
  <PresentationFormat>Widescreen</PresentationFormat>
  <Paragraphs>252</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Minion Pro</vt:lpstr>
      <vt:lpstr>PT Sans</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188</cp:revision>
  <dcterms:modified xsi:type="dcterms:W3CDTF">2023-07-23T02:32:06Z</dcterms:modified>
</cp:coreProperties>
</file>