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2661-2A22-0A84-8F0F-450BBC593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0AFED-9D25-25B4-D16F-E415557A2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4E3C-395D-5E3B-77AB-C6009C7C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C654-EF20-6E7F-D8B5-3EB9F3F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7C2E-3B76-39E0-9B71-3E04E094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C4F2-0FD4-04A1-AADE-DC91B6E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F1492-4A4A-F4CA-12B4-37F3CB260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BD97D-BB50-FA5F-B7CB-A6C638BA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A92B-38FE-FD75-9BFB-ED7EB90C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6D66-7B07-3FD7-6487-6E91F6EC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88186-2CA6-EA95-728E-63303FFC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9C2A5-013B-AA2C-9417-AAD137850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3CA8-D160-6169-6BF8-83297C74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EAFDB-0783-6B61-1B17-05EF84C3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B3825-EB85-3577-84DC-57675010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5595-391F-92C3-223E-A63ABA58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B1389-ABFB-5A6E-D790-EC560D1F2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5555-E839-929C-1891-1B2958AA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7AD6-C1C0-8796-D0B4-A06F614D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0AF-A4BD-9ABF-DCC1-3613CFCB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9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65CA-D446-4336-42FF-5D150D90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13B31-30DB-AF19-CDE4-7C9938B2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87CDC-C28D-E3A5-5BB1-07F2AF8B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44CC-C88B-1098-107E-0D6F1F10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07784-E057-0785-084C-E3593C3D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F246-93C7-EE1F-8C55-E45849FA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7FB4-B931-2491-A882-30643998A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26F09-5C49-D1F0-CC46-170E566B6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1996-C4E7-0307-0DA9-6A77450C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550BD-801C-3307-A4F8-2E19A8FD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644E6-0C35-800E-1133-0850785A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3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3481-1E39-7451-2EF0-C068232E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B4DE-A957-2500-FDF7-6D45A63B0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827FA-5CB8-36F2-DB7B-29FCB362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63E9D-B2BD-20A0-3F3C-C489DD68A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71B460-6A52-9B8D-2688-4C63247F5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2A903-AEA1-FCF0-B37D-074C5776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2782-55B2-7ED6-486B-9D796F32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BE009A-C510-E3EA-C233-86503C24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A2BF-B100-757A-9879-05769C29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DF9F0-7194-CD15-CAFE-463DB040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CCE6E-3710-030F-205D-251F5D3C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F4581-C476-5901-2E17-CBBC5F39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2E481-EA84-F442-A97A-C61F019E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DDD92-AB89-02E4-A39C-AE20400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1268-A9EC-5641-0848-7B145383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4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6848-A87C-AF0A-7231-A33AF5E4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2418B-AB07-6B35-B68D-58FA8537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E6585-50CE-57D6-BD4D-88DF82BB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19D5-1D4E-FB96-789B-61836561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8B7FA-52B6-5176-A107-20DE7EC9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805DE-B0E7-8301-FB35-CF93861B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15E0-FCAE-9136-0F6D-1A4031F9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288BD-E42F-DBC2-D34B-C7C20CCB0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123B8-B24F-5D3C-6704-0833D7CE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E264-BE7E-43D2-5475-B878DFBA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F69A-A59C-4106-5EF7-AD4698AA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07EF-DF28-410A-0B1D-7365CBE3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0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D63926-7940-328F-C7C6-1400186EB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F387-C65C-9EDB-0814-BC1701DD8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F459-BE70-A74D-6D8B-A2A22169D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26BF5-5042-0B4F-8A71-070C12318EE8}" type="datetimeFigureOut">
              <a:t>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6A6B-5A1D-2F8E-7C15-293B27558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6481A-E215-7EF2-AC92-6B4EBB0A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54277-CD00-054A-82D7-85BBAF0F596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7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care.gov/basics/get-started-with-medicare" TargetMode="External"/><Relationship Id="rId2" Type="http://schemas.openxmlformats.org/officeDocument/2006/relationships/hyperlink" Target="https://www.medicare.gov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edicaid.gov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hyperlink" Target="https://www.webmd.com/skin-problems-and-treatments/what-to-know-cracked-heels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s://www.amazon.com/gp/product/B003O85T3I/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jpeg"/><Relationship Id="rId9" Type="http://schemas.openxmlformats.org/officeDocument/2006/relationships/hyperlink" Target="https://www.amazon.com/gp/product/B071GDT8NR/" TargetMode="Externa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D0750-0C83-B03A-96C5-87F804A7BB58}"/>
              </a:ext>
            </a:extLst>
          </p:cNvPr>
          <p:cNvSpPr txBox="1"/>
          <p:nvPr/>
        </p:nvSpPr>
        <p:spPr>
          <a:xfrm>
            <a:off x="4293705" y="2344916"/>
            <a:ext cx="32467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Medicare &amp; Medicaid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Tooth – cleaning and flossing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Cracked heels treatment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044EA-2C30-0C77-F76D-5DA5DB52CCC4}"/>
              </a:ext>
            </a:extLst>
          </p:cNvPr>
          <p:cNvSpPr txBox="1"/>
          <p:nvPr/>
        </p:nvSpPr>
        <p:spPr>
          <a:xfrm>
            <a:off x="2928730" y="1010719"/>
            <a:ext cx="5708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Medical Topics</a:t>
            </a:r>
          </a:p>
        </p:txBody>
      </p:sp>
    </p:spTree>
    <p:extLst>
      <p:ext uri="{BB962C8B-B14F-4D97-AF65-F5344CB8AC3E}">
        <p14:creationId xmlns:p14="http://schemas.microsoft.com/office/powerpoint/2010/main" val="269936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D0750-0C83-B03A-96C5-87F804A7BB58}"/>
              </a:ext>
            </a:extLst>
          </p:cNvPr>
          <p:cNvSpPr txBox="1"/>
          <p:nvPr/>
        </p:nvSpPr>
        <p:spPr>
          <a:xfrm>
            <a:off x="0" y="0"/>
            <a:ext cx="570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Medicare &amp; Medicaid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1B09-03BE-0E1D-0999-BFE03D995E90}"/>
              </a:ext>
            </a:extLst>
          </p:cNvPr>
          <p:cNvSpPr txBox="1"/>
          <p:nvPr/>
        </p:nvSpPr>
        <p:spPr>
          <a:xfrm>
            <a:off x="167489" y="628820"/>
            <a:ext cx="8934470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Medicare is a medical insurance program for </a:t>
            </a:r>
            <a:br>
              <a:rPr lang="en-US" sz="1400" dirty="0"/>
            </a:br>
            <a:r>
              <a:rPr lang="en-US" sz="1400" dirty="0"/>
              <a:t>.. people over 65 </a:t>
            </a:r>
            <a:br>
              <a:rPr lang="en-US" sz="1400" dirty="0"/>
            </a:br>
            <a:r>
              <a:rPr lang="en-US" sz="1400" dirty="0"/>
              <a:t>.. younger disabled people </a:t>
            </a:r>
            <a:br>
              <a:rPr lang="en-US" sz="1400" dirty="0"/>
            </a:br>
            <a:r>
              <a:rPr lang="en-US" sz="1400" dirty="0"/>
              <a:t>.. dialysis patients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2"/>
              </a:rPr>
              <a:t>https://www.medicare.gov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you turn 65 </a:t>
            </a:r>
            <a:r>
              <a:rPr lang="en-US" sz="1400" dirty="0" err="1"/>
              <a:t>y.old</a:t>
            </a:r>
            <a:r>
              <a:rPr lang="en-US" sz="1400" dirty="0"/>
              <a:t>. (+/- 3 months) - go online and sign for Medicare Part A (Hospital Insurance)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3"/>
              </a:rPr>
              <a:t>https://www.medicare.gov/basics/get-started-with-medicare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Then they will instruct you about next steps – probably go to the Social Security Office to demonstrate the original birth certificate, SS card, etc. Then in a month or two you will receive a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Generally, there are risks to signing up later, like a gap in your coverage or having to pay a penalty. However, in some cases, it might make sense to sign up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Medicare Part A (Hospital Insurance) - hospitals, nursing homes, hospice, home health care.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Medicare Part B (Medical Insurance) – doctors, outpatient care, home care, equipment (wheelchairs, walkers, hospital beds, etc. ), preventive services (screenings, shots/vaccines, annual “Wellness” visits)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Medicare Part D (Drug coverage) - prescription drugs - run by private 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Medicare Supplemental Insurance (Medigap) - Extra insurance you can buy from a private company.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Policies are standardized, and in most states named by letters, like Plan G or Plan K. </a:t>
            </a:r>
            <a:b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benefits in each lettered plan are the same, no matter which insurance company sells it.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61C46-8676-74C3-FF4A-B0C4C73C2769}"/>
              </a:ext>
            </a:extLst>
          </p:cNvPr>
          <p:cNvSpPr txBox="1"/>
          <p:nvPr/>
        </p:nvSpPr>
        <p:spPr>
          <a:xfrm>
            <a:off x="167489" y="4808814"/>
            <a:ext cx="893447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Medicaid is an assistance program for low-income patients' medical expenses.</a:t>
            </a:r>
            <a:br>
              <a:rPr lang="en-US" sz="1400" dirty="0"/>
            </a:br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https://www.medicaid.gov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59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D0750-0C83-B03A-96C5-87F804A7BB58}"/>
              </a:ext>
            </a:extLst>
          </p:cNvPr>
          <p:cNvSpPr txBox="1"/>
          <p:nvPr/>
        </p:nvSpPr>
        <p:spPr>
          <a:xfrm>
            <a:off x="0" y="0"/>
            <a:ext cx="570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Tooth – cleaning and flossing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1B09-03BE-0E1D-0999-BFE03D995E90}"/>
              </a:ext>
            </a:extLst>
          </p:cNvPr>
          <p:cNvSpPr txBox="1"/>
          <p:nvPr/>
        </p:nvSpPr>
        <p:spPr>
          <a:xfrm>
            <a:off x="112093" y="602716"/>
            <a:ext cx="592851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Modern processed sugary foods promote bacteria growth in your mouth, causing destruction of your teeth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anti-bacterial washing liquids doesn't work – create opposite effect (killing some bacteria causes other bacteria to grow)</a:t>
            </a:r>
          </a:p>
          <a:p>
            <a:endParaRPr lang="en-US" sz="1400" dirty="0"/>
          </a:p>
          <a:p>
            <a:r>
              <a:rPr lang="en-US" sz="1400" dirty="0"/>
              <a:t>What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need to brush teeth regularly using tooth paste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 need to floss religiously at least twice per day, especially at night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B7AE59-E3BB-562A-BAB9-735C512AC4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27" y="2577131"/>
            <a:ext cx="2181986" cy="3909391"/>
          </a:xfrm>
          <a:prstGeom prst="rect">
            <a:avLst/>
          </a:prstGeom>
        </p:spPr>
      </p:pic>
      <p:pic>
        <p:nvPicPr>
          <p:cNvPr id="2050" name="Picture 2" descr="Oral-B Glide Pro-Health Comfort Plus Dental Floss, Extra Soft, Value 2 Pack  (40m Each) - Walmart.com">
            <a:extLst>
              <a:ext uri="{FF2B5EF4-FFF2-40B4-BE49-F238E27FC236}">
                <a16:creationId xmlns:a16="http://schemas.microsoft.com/office/drawing/2014/main" id="{34F920C2-375E-5BB0-DE8F-4DE87D27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0931" y="3646275"/>
            <a:ext cx="172394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ntal floss - Wikipedia">
            <a:extLst>
              <a:ext uri="{FF2B5EF4-FFF2-40B4-BE49-F238E27FC236}">
                <a16:creationId xmlns:a16="http://schemas.microsoft.com/office/drawing/2014/main" id="{CAEA10D3-14A1-23D7-19ED-2EEF5D5A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5907" y="1880975"/>
            <a:ext cx="2794000" cy="17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ips From a Dentist About Flossing">
            <a:extLst>
              <a:ext uri="{FF2B5EF4-FFF2-40B4-BE49-F238E27FC236}">
                <a16:creationId xmlns:a16="http://schemas.microsoft.com/office/drawing/2014/main" id="{74ED5D8A-1AFE-AB8D-425A-683D0E1BB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5906" y="165328"/>
            <a:ext cx="2794001" cy="156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C910B-DD7F-0258-0F04-60344BC16D2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7665" y="2727277"/>
            <a:ext cx="5076290" cy="1403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91F83-EB4C-9690-4F89-752A70EB0BF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4741" y="5604415"/>
            <a:ext cx="2789214" cy="1078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5F4B82-9E0D-78E4-2717-90349551A50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4107042" y="3137239"/>
            <a:ext cx="1253585" cy="35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CD0750-0C83-B03A-96C5-87F804A7BB58}"/>
              </a:ext>
            </a:extLst>
          </p:cNvPr>
          <p:cNvSpPr txBox="1"/>
          <p:nvPr/>
        </p:nvSpPr>
        <p:spPr>
          <a:xfrm>
            <a:off x="0" y="0"/>
            <a:ext cx="570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Healing/Avoiding Cracked Heels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21B09-03BE-0E1D-0999-BFE03D995E90}"/>
              </a:ext>
            </a:extLst>
          </p:cNvPr>
          <p:cNvSpPr txBox="1"/>
          <p:nvPr/>
        </p:nvSpPr>
        <p:spPr>
          <a:xfrm>
            <a:off x="180742" y="538785"/>
            <a:ext cx="591525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Dry thick skin can crack under pressure forming painful tears (fissures), which can become infected if not treated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may happen in Winter when the air is very dry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may be caused by wearing open-heeled shoes (sandals)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may be caused by using harsh soaps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may be caused by some medical conditions, such as Obesity, Diabetes, Eczema, Hypothyroidism, etc.</a:t>
            </a:r>
          </a:p>
        </p:txBody>
      </p:sp>
      <p:pic>
        <p:nvPicPr>
          <p:cNvPr id="1026" name="Picture 2" descr="Cracked heels | DermNet">
            <a:extLst>
              <a:ext uri="{FF2B5EF4-FFF2-40B4-BE49-F238E27FC236}">
                <a16:creationId xmlns:a16="http://schemas.microsoft.com/office/drawing/2014/main" id="{489FEDF5-77BE-A4D0-BF3A-5FA68F5F8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3441" y="243170"/>
            <a:ext cx="2833147" cy="214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C85CA4-8F3B-68B2-1AB5-59EE9D6AF856}"/>
              </a:ext>
            </a:extLst>
          </p:cNvPr>
          <p:cNvSpPr txBox="1"/>
          <p:nvPr/>
        </p:nvSpPr>
        <p:spPr>
          <a:xfrm>
            <a:off x="180741" y="2256565"/>
            <a:ext cx="591525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</a:rPr>
              <a:t>Most cases of cracked heels can be treated at home: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soak your feet for 20 min (water + </a:t>
            </a:r>
            <a:r>
              <a:rPr lang="en-US" sz="1400" b="0" i="0" dirty="0" err="1">
                <a:effectLst/>
              </a:rPr>
              <a:t>epsom</a:t>
            </a:r>
            <a:r>
              <a:rPr lang="en-US" sz="1400" b="0" i="0" dirty="0">
                <a:effectLst/>
              </a:rPr>
              <a:t> salt)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scrub to remove thick skin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apply a heavy moisturizer at least 2/day, especially overnight 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(petroleum jelly,  </a:t>
            </a:r>
            <a:r>
              <a:rPr lang="en-US" sz="1400" b="0" i="0" dirty="0" err="1">
                <a:effectLst/>
              </a:rPr>
              <a:t>vaseline</a:t>
            </a:r>
            <a:r>
              <a:rPr lang="en-US" sz="1400" b="0" i="0" dirty="0">
                <a:effectLst/>
              </a:rPr>
              <a:t>, Aquaphor Healing Ointment,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to keep the moisturizer in place use kitchen Cling Wrap or search amazon for silicone socks, then put regular socks over.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EFE1-EA9B-BC1C-B140-BE0B643ECFA1}"/>
              </a:ext>
            </a:extLst>
          </p:cNvPr>
          <p:cNvSpPr txBox="1"/>
          <p:nvPr/>
        </p:nvSpPr>
        <p:spPr>
          <a:xfrm>
            <a:off x="6924151" y="2384502"/>
            <a:ext cx="3276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www.webmd.com</a:t>
            </a:r>
            <a:r>
              <a:rPr lang="en-US" sz="1200" dirty="0">
                <a:hlinkClick r:id="rId3"/>
              </a:rPr>
              <a:t>/skin-problems-and-treatments/what-to-know-cracked-heels</a:t>
            </a:r>
            <a:endParaRPr lang="en-US" sz="1200" dirty="0"/>
          </a:p>
        </p:txBody>
      </p:sp>
      <p:pic>
        <p:nvPicPr>
          <p:cNvPr id="1028" name="Picture 4" descr="6 DIY foot soaks for dry skin, pain, relaxation, and more">
            <a:extLst>
              <a:ext uri="{FF2B5EF4-FFF2-40B4-BE49-F238E27FC236}">
                <a16:creationId xmlns:a16="http://schemas.microsoft.com/office/drawing/2014/main" id="{EC43149A-4A57-6E30-3BC3-586BA87D6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8927" y="3985763"/>
            <a:ext cx="1802639" cy="164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8430D-FB90-FEB5-F179-0A8A01FA37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7238" y="3985764"/>
            <a:ext cx="1111851" cy="1227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A5078-B845-F5D1-3A2C-E342A4B5637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863" y="3985763"/>
            <a:ext cx="1672698" cy="1227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97537-8886-4940-87C7-16A2C83FF0F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486" y="5739836"/>
            <a:ext cx="2380974" cy="691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938CF5-3867-206E-0482-9882A4E2F02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6488" y="4032372"/>
            <a:ext cx="952015" cy="2097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E45F52-AD6C-AEFD-EDC1-D4DBA51D7015}"/>
              </a:ext>
            </a:extLst>
          </p:cNvPr>
          <p:cNvSpPr txBox="1"/>
          <p:nvPr/>
        </p:nvSpPr>
        <p:spPr>
          <a:xfrm>
            <a:off x="5224471" y="6224811"/>
            <a:ext cx="176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9"/>
              </a:rPr>
              <a:t>https://</a:t>
            </a:r>
            <a:r>
              <a:rPr lang="en-US" sz="1000" dirty="0" err="1">
                <a:hlinkClick r:id="rId9"/>
              </a:rPr>
              <a:t>www.amazon.com</a:t>
            </a:r>
            <a:r>
              <a:rPr lang="en-US" sz="1000" dirty="0">
                <a:hlinkClick r:id="rId9"/>
              </a:rPr>
              <a:t>/</a:t>
            </a:r>
            <a:r>
              <a:rPr lang="en-US" sz="1000" dirty="0" err="1">
                <a:hlinkClick r:id="rId9"/>
              </a:rPr>
              <a:t>gp</a:t>
            </a:r>
            <a:r>
              <a:rPr lang="en-US" sz="1000" dirty="0">
                <a:hlinkClick r:id="rId9"/>
              </a:rPr>
              <a:t>/product/B071GDT8NR/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43D7B9-1378-F7E2-8161-16B42E5193E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3800" y="4691044"/>
            <a:ext cx="772807" cy="14938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48B47-B20E-590B-2227-501726CCDECF}"/>
              </a:ext>
            </a:extLst>
          </p:cNvPr>
          <p:cNvSpPr txBox="1"/>
          <p:nvPr/>
        </p:nvSpPr>
        <p:spPr>
          <a:xfrm>
            <a:off x="10117335" y="6253372"/>
            <a:ext cx="1765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11"/>
              </a:rPr>
              <a:t>https://</a:t>
            </a:r>
            <a:r>
              <a:rPr lang="en-US" sz="1000" dirty="0" err="1">
                <a:hlinkClick r:id="rId11"/>
              </a:rPr>
              <a:t>www.amazon.com</a:t>
            </a:r>
            <a:r>
              <a:rPr lang="en-US" sz="1000" dirty="0">
                <a:hlinkClick r:id="rId11"/>
              </a:rPr>
              <a:t>/</a:t>
            </a:r>
            <a:r>
              <a:rPr lang="en-US" sz="1000" dirty="0" err="1">
                <a:hlinkClick r:id="rId11"/>
              </a:rPr>
              <a:t>gp</a:t>
            </a:r>
            <a:r>
              <a:rPr lang="en-US" sz="1000" dirty="0">
                <a:hlinkClick r:id="rId11"/>
              </a:rPr>
              <a:t>/product/B003O85T3I/</a:t>
            </a:r>
            <a:endParaRPr lang="en-US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1ECA85-0FDC-9738-A0C3-1ABA40B4DF0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9496" y="2867965"/>
            <a:ext cx="2814873" cy="1536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C9AD32-CD53-CE38-2C55-7221469B7C4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5863" y="5284592"/>
            <a:ext cx="1479632" cy="14938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D61ED8-BDF8-730A-43FA-5090F337856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7595" y="4679346"/>
            <a:ext cx="2069054" cy="209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576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18</cp:revision>
  <dcterms:created xsi:type="dcterms:W3CDTF">2022-10-07T21:11:19Z</dcterms:created>
  <dcterms:modified xsi:type="dcterms:W3CDTF">2023-02-10T22:45:12Z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2022-10-07T21:12:30Z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c168ebfe-7aa9-4b81-86e1-954e2470fc20</vt:lpwstr>
  </property>
  <property fmtid="{D5CDD505-2E9C-101B-9397-08002B2CF9AE}" pid="8" name="MSIP_Label_4f518368-b969-4042-91d9-8939bd921da2_ContentBits">
    <vt:lpwstr>0</vt:lpwstr>
  </property>
</Properties>
</file>