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7"/>
    <p:restoredTop sz="94311"/>
  </p:normalViewPr>
  <p:slideViewPr>
    <p:cSldViewPr snapToGrid="0" snapToObjects="1">
      <p:cViewPr varScale="1">
        <p:scale>
          <a:sx n="105" d="100"/>
          <a:sy n="105" d="100"/>
        </p:scale>
        <p:origin x="2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microsoft.com/en-us/azure/cognitive-services/bing-web-search/" TargetMode="External"/><Relationship Id="rId3" Type="http://schemas.openxmlformats.org/officeDocument/2006/relationships/hyperlink" Target="https://docs.microsoft.com/en-us/azure/search/search-what-is-azure-search" TargetMode="External"/><Relationship Id="rId7" Type="http://schemas.openxmlformats.org/officeDocument/2006/relationships/hyperlink" Target="https://docs.microsoft.com/en-us/azure/search/search-indexer-over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cs.microsoft.com/en-us/azure/search/cognitive-search-predefined-skills" TargetMode="External"/><Relationship Id="rId5" Type="http://schemas.openxmlformats.org/officeDocument/2006/relationships/hyperlink" Target="https://docs.microsoft.com/en-us/azure/search/search-features-list" TargetMode="External"/><Relationship Id="rId4" Type="http://schemas.openxmlformats.org/officeDocument/2006/relationships/image" Target="../media/image1.png"/><Relationship Id="rId9" Type="http://schemas.openxmlformats.org/officeDocument/2006/relationships/hyperlink" Target="https://www.microsoft.com/en-us/bing/apis/bing-web-search-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1" y="5337"/>
            <a:ext cx="398738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libri"/>
                <a:ea typeface="Calibri"/>
                <a:cs typeface="Calibri"/>
                <a:sym typeface="Calibri"/>
              </a:rPr>
              <a:t>Azure Cognitive Search (ACS)</a:t>
            </a:r>
            <a:endParaRPr/>
          </a:p>
        </p:txBody>
      </p:sp>
      <p:sp>
        <p:nvSpPr>
          <p:cNvPr id="2" name="TextBox 1">
            <a:extLst>
              <a:ext uri="{FF2B5EF4-FFF2-40B4-BE49-F238E27FC236}">
                <a16:creationId xmlns:a16="http://schemas.microsoft.com/office/drawing/2014/main" id="{99DAF43F-AAA7-6B4A-86D4-EE72102200BD}"/>
              </a:ext>
            </a:extLst>
          </p:cNvPr>
          <p:cNvSpPr txBox="1"/>
          <p:nvPr/>
        </p:nvSpPr>
        <p:spPr>
          <a:xfrm>
            <a:off x="98854" y="712520"/>
            <a:ext cx="3888531" cy="1384995"/>
          </a:xfrm>
          <a:prstGeom prst="rect">
            <a:avLst/>
          </a:prstGeom>
          <a:noFill/>
        </p:spPr>
        <p:txBody>
          <a:bodyPr wrap="square" rtlCol="0">
            <a:spAutoFit/>
          </a:bodyPr>
          <a:lstStyle/>
          <a:p>
            <a:r>
              <a:rPr lang="en-US" sz="1200"/>
              <a:t>What is Azure Cognitive Search?</a:t>
            </a:r>
          </a:p>
          <a:p>
            <a:r>
              <a:rPr lang="en-US" sz="1200">
                <a:solidFill>
                  <a:srgbClr val="00B050"/>
                </a:solidFill>
              </a:rPr>
              <a:t>"a cloud search service that gives developers infrastructure, APIs, and tools for building </a:t>
            </a:r>
            <a:br>
              <a:rPr lang="en-US" sz="1200">
                <a:solidFill>
                  <a:srgbClr val="00B050"/>
                </a:solidFill>
              </a:rPr>
            </a:br>
            <a:r>
              <a:rPr lang="en-US" sz="1200">
                <a:solidFill>
                  <a:srgbClr val="00B050"/>
                </a:solidFill>
              </a:rPr>
              <a:t>a rich search experience over private, heterogeneous content in web, mobile, and enterprise applications."</a:t>
            </a:r>
          </a:p>
          <a:p>
            <a:r>
              <a:rPr lang="en-US" sz="1200"/>
              <a:t> - </a:t>
            </a:r>
            <a:r>
              <a:rPr lang="en-US" sz="1200">
                <a:hlinkClick r:id="rId3"/>
              </a:rPr>
              <a:t>https://docs.microsoft.com/en-us/azure/search/search-what-is-azure-search</a:t>
            </a:r>
            <a:r>
              <a:rPr lang="en-US" sz="1200"/>
              <a:t> - </a:t>
            </a:r>
          </a:p>
        </p:txBody>
      </p:sp>
      <p:pic>
        <p:nvPicPr>
          <p:cNvPr id="3" name="Picture 2">
            <a:extLst>
              <a:ext uri="{FF2B5EF4-FFF2-40B4-BE49-F238E27FC236}">
                <a16:creationId xmlns:a16="http://schemas.microsoft.com/office/drawing/2014/main" id="{53D49FD8-EBB1-2545-B7AE-1C59E850C0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87385" y="103363"/>
            <a:ext cx="8204615" cy="1649781"/>
          </a:xfrm>
          <a:prstGeom prst="rect">
            <a:avLst/>
          </a:prstGeom>
        </p:spPr>
      </p:pic>
      <p:sp>
        <p:nvSpPr>
          <p:cNvPr id="8" name="TextBox 7">
            <a:extLst>
              <a:ext uri="{FF2B5EF4-FFF2-40B4-BE49-F238E27FC236}">
                <a16:creationId xmlns:a16="http://schemas.microsoft.com/office/drawing/2014/main" id="{4D8C73AC-08D3-3946-A9AE-45B512DB5004}"/>
              </a:ext>
            </a:extLst>
          </p:cNvPr>
          <p:cNvSpPr txBox="1"/>
          <p:nvPr/>
        </p:nvSpPr>
        <p:spPr>
          <a:xfrm>
            <a:off x="98854" y="2362301"/>
            <a:ext cx="5292543" cy="4154984"/>
          </a:xfrm>
          <a:prstGeom prst="rect">
            <a:avLst/>
          </a:prstGeom>
          <a:noFill/>
        </p:spPr>
        <p:txBody>
          <a:bodyPr wrap="square" rtlCol="0">
            <a:spAutoFit/>
          </a:bodyPr>
          <a:lstStyle/>
          <a:p>
            <a:r>
              <a:rPr lang="en-US" sz="1200"/>
              <a:t>ACS allows to easily implement search-related features: relevance tuning, faceted navigation, filters (including geo-spatial search), synonym mapping, and autocomplete.</a:t>
            </a:r>
          </a:p>
          <a:p>
            <a:endParaRPr lang="en-US" sz="1200"/>
          </a:p>
          <a:p>
            <a:r>
              <a:rPr lang="en-US" sz="1200"/>
              <a:t>Also to transform large undifferentiated text or image files, or application files stored in Azure Blob Storage or Cosmos DB, into </a:t>
            </a:r>
            <a:r>
              <a:rPr lang="en-US" sz="1200" b="1">
                <a:solidFill>
                  <a:srgbClr val="FF0000"/>
                </a:solidFill>
              </a:rPr>
              <a:t>searchable JSON documents</a:t>
            </a:r>
            <a:r>
              <a:rPr lang="en-US" sz="1200"/>
              <a:t>. This is achieved during index through </a:t>
            </a:r>
            <a:r>
              <a:rPr lang="en-US" sz="1200" b="1">
                <a:solidFill>
                  <a:srgbClr val="FF0000"/>
                </a:solidFill>
              </a:rPr>
              <a:t>cognitive skills</a:t>
            </a:r>
            <a:r>
              <a:rPr lang="en-US" sz="1200"/>
              <a:t> that add external processing.</a:t>
            </a:r>
          </a:p>
          <a:p>
            <a:endParaRPr lang="en-US" sz="1200"/>
          </a:p>
          <a:p>
            <a:r>
              <a:rPr lang="en-US" sz="1200"/>
              <a:t>Features:</a:t>
            </a:r>
          </a:p>
          <a:p>
            <a:r>
              <a:rPr lang="en-US" sz="1200"/>
              <a:t> - </a:t>
            </a:r>
            <a:r>
              <a:rPr lang="en-US" sz="1200">
                <a:hlinkClick r:id="rId5"/>
              </a:rPr>
              <a:t>https://docs.microsoft.com/en-us/azure/search/search-features-list</a:t>
            </a:r>
            <a:r>
              <a:rPr lang="en-US" sz="1200"/>
              <a:t> - </a:t>
            </a:r>
          </a:p>
          <a:p>
            <a:endParaRPr lang="en-US" sz="1200"/>
          </a:p>
          <a:p>
            <a:r>
              <a:rPr lang="en-US" sz="1200"/>
              <a:t>Documents are converted into </a:t>
            </a:r>
            <a:r>
              <a:rPr lang="en-US" sz="1200" b="1">
                <a:solidFill>
                  <a:srgbClr val="FF0000"/>
                </a:solidFill>
              </a:rPr>
              <a:t>JSON</a:t>
            </a:r>
            <a:r>
              <a:rPr lang="en-US" sz="1200"/>
              <a:t> before indexing.</a:t>
            </a:r>
          </a:p>
          <a:p>
            <a:endParaRPr lang="en-US" sz="1200"/>
          </a:p>
          <a:p>
            <a:r>
              <a:rPr lang="en-US" sz="1200" b="1">
                <a:solidFill>
                  <a:srgbClr val="FF0000"/>
                </a:solidFill>
              </a:rPr>
              <a:t>AI enrichment, AI processing</a:t>
            </a:r>
            <a:r>
              <a:rPr lang="en-US" sz="1200"/>
              <a:t> – adding "skills" when preparing data. For example, images can be processed using special "</a:t>
            </a:r>
            <a:r>
              <a:rPr lang="en-US" sz="1200" b="1">
                <a:solidFill>
                  <a:srgbClr val="FF0000"/>
                </a:solidFill>
              </a:rPr>
              <a:t>skills</a:t>
            </a:r>
            <a:r>
              <a:rPr lang="en-US" sz="1200"/>
              <a:t>" to extract text and information. Also special "</a:t>
            </a:r>
            <a:r>
              <a:rPr lang="en-US" sz="1200" b="1">
                <a:solidFill>
                  <a:srgbClr val="FF0000"/>
                </a:solidFill>
              </a:rPr>
              <a:t>skills</a:t>
            </a:r>
            <a:r>
              <a:rPr lang="en-US" sz="1200"/>
              <a:t>" can be used to extract information from text in different languages, etc.</a:t>
            </a:r>
          </a:p>
          <a:p>
            <a:r>
              <a:rPr lang="en-US" sz="1200"/>
              <a:t> - </a:t>
            </a:r>
            <a:r>
              <a:rPr lang="en-US" sz="1200">
                <a:hlinkClick r:id="rId6"/>
              </a:rPr>
              <a:t>https://docs.microsoft.com/en-us/azure/search/cognitive-search-predefined-skills</a:t>
            </a:r>
            <a:r>
              <a:rPr lang="en-US" sz="1200"/>
              <a:t> </a:t>
            </a:r>
          </a:p>
          <a:p>
            <a:r>
              <a:rPr lang="en-US" sz="1200"/>
              <a:t>You can also develop and add your own </a:t>
            </a:r>
            <a:r>
              <a:rPr lang="en-US" sz="1200" b="1">
                <a:solidFill>
                  <a:srgbClr val="FF0000"/>
                </a:solidFill>
              </a:rPr>
              <a:t>custom skills</a:t>
            </a:r>
            <a:r>
              <a:rPr lang="en-US" sz="1200"/>
              <a:t> (for example to extract custom shape from images).</a:t>
            </a:r>
          </a:p>
        </p:txBody>
      </p:sp>
      <p:sp>
        <p:nvSpPr>
          <p:cNvPr id="4" name="TextBox 3">
            <a:extLst>
              <a:ext uri="{FF2B5EF4-FFF2-40B4-BE49-F238E27FC236}">
                <a16:creationId xmlns:a16="http://schemas.microsoft.com/office/drawing/2014/main" id="{2CB180BC-CC43-4148-845D-79142A86C172}"/>
              </a:ext>
            </a:extLst>
          </p:cNvPr>
          <p:cNvSpPr txBox="1"/>
          <p:nvPr/>
        </p:nvSpPr>
        <p:spPr>
          <a:xfrm>
            <a:off x="5620880" y="2362301"/>
            <a:ext cx="6571120" cy="4154984"/>
          </a:xfrm>
          <a:prstGeom prst="rect">
            <a:avLst/>
          </a:prstGeom>
          <a:noFill/>
        </p:spPr>
        <p:txBody>
          <a:bodyPr wrap="square" rtlCol="0">
            <a:spAutoFit/>
          </a:bodyPr>
          <a:lstStyle/>
          <a:p>
            <a:pPr marL="171450" indent="-171450">
              <a:buFont typeface="Arial" panose="020B0604020202020204" pitchFamily="34" charset="0"/>
              <a:buChar char="•"/>
            </a:pPr>
            <a:r>
              <a:rPr lang="en-US" sz="1200" b="1">
                <a:solidFill>
                  <a:srgbClr val="FF0000"/>
                </a:solidFill>
              </a:rPr>
              <a:t>Search</a:t>
            </a:r>
            <a:r>
              <a:rPr lang="en-US" sz="1200"/>
              <a:t>: full-text search, query syntax using logical operators, phrase search operators, suffix operators, precedence operators. Also full Lucene query syntax for fuzzy search, proximity search, term boosting, and regular expressions.</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solidFill>
                  <a:srgbClr val="FF0000"/>
                </a:solidFill>
              </a:rPr>
              <a:t>Relevance</a:t>
            </a:r>
            <a:r>
              <a:rPr lang="en-US" sz="1200"/>
              <a:t>: Simple Scoring, Geo-search, filters and facets</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solidFill>
                  <a:srgbClr val="FF0000"/>
                </a:solidFill>
              </a:rPr>
              <a:t>Tools</a:t>
            </a:r>
            <a:r>
              <a:rPr lang="en-US" sz="1200"/>
              <a:t> – add index, import data, search explorer (for testing), create demo app – to create a test HTML page.</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solidFill>
                  <a:srgbClr val="FF0000"/>
                </a:solidFill>
              </a:rPr>
              <a:t>Crawler </a:t>
            </a:r>
            <a:r>
              <a:rPr lang="en-US" sz="1200"/>
              <a:t>- Azure Cognitive Search has crawler capabilities for some Azure data sources through </a:t>
            </a:r>
            <a:r>
              <a:rPr lang="en-US" sz="1200">
                <a:hlinkClick r:id="rId7"/>
              </a:rPr>
              <a:t>indexers</a:t>
            </a:r>
            <a:r>
              <a:rPr lang="en-US" sz="1200"/>
              <a:t>, but you can push any JSON document that conforms to your index schema into a single, consolidated searchable resource.</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solidFill>
                  <a:srgbClr val="FF0000"/>
                </a:solidFill>
              </a:rPr>
              <a:t>Semantic Search in ACS</a:t>
            </a:r>
            <a:r>
              <a:rPr lang="en-US" sz="1200"/>
              <a:t> (in preview). It adds secondary ranking over an initial result set, promoting the most semantically relevant results to the top of the list. It also extracts and returns captions and answers in the response, which you can render on a search page to improve the user's search experience. - https://docs.microsoft.com/en-us/azure/search/semantic-search-overview -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solidFill>
                  <a:srgbClr val="FF0000"/>
                </a:solidFill>
              </a:rPr>
              <a:t>Bing Search API</a:t>
            </a:r>
            <a:r>
              <a:rPr lang="en-US" sz="1200"/>
              <a:t> </a:t>
            </a:r>
            <a:br>
              <a:rPr lang="en-US" sz="1200"/>
            </a:br>
            <a:r>
              <a:rPr lang="en-US" sz="1200"/>
              <a:t>- </a:t>
            </a:r>
            <a:r>
              <a:rPr lang="en-US" sz="1200">
                <a:hlinkClick r:id="rId8"/>
              </a:rPr>
              <a:t>https://docs.microsoft.com/en-us/azure/cognitive-services/bing-web-search/</a:t>
            </a:r>
            <a:r>
              <a:rPr lang="en-US" sz="1200"/>
              <a:t> - </a:t>
            </a:r>
            <a:br>
              <a:rPr lang="en-US" sz="1200"/>
            </a:br>
            <a:r>
              <a:rPr lang="en-US" sz="1200"/>
              <a:t>- </a:t>
            </a:r>
            <a:r>
              <a:rPr lang="en-US" sz="1200">
                <a:hlinkClick r:id="rId9"/>
              </a:rPr>
              <a:t>https://www.microsoft.com/en-us/bing/apis/bing-web-search-api</a:t>
            </a:r>
            <a:r>
              <a:rPr lang="en-US" sz="1200"/>
              <a:t> -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474</Words>
  <Application>Microsoft Macintosh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16</cp:revision>
  <cp:lastPrinted>2020-11-03T20:48:25Z</cp:lastPrinted>
  <dcterms:modified xsi:type="dcterms:W3CDTF">2021-11-11T21:20:37Z</dcterms:modified>
</cp:coreProperties>
</file>