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96" r:id="rId2"/>
    <p:sldId id="268" r:id="rId3"/>
    <p:sldId id="295" r:id="rId4"/>
    <p:sldId id="278" r:id="rId5"/>
    <p:sldId id="297" r:id="rId6"/>
    <p:sldId id="299" r:id="rId7"/>
    <p:sldId id="270" r:id="rId8"/>
    <p:sldId id="271" r:id="rId9"/>
    <p:sldId id="298" r:id="rId10"/>
    <p:sldId id="279" r:id="rId11"/>
    <p:sldId id="2134805519" r:id="rId12"/>
    <p:sldId id="2076137721" r:id="rId13"/>
    <p:sldId id="2076137722" r:id="rId14"/>
    <p:sldId id="2076138585" r:id="rId15"/>
    <p:sldId id="2076138586" r:id="rId16"/>
    <p:sldId id="213480552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5"/>
    <p:restoredTop sz="93067"/>
  </p:normalViewPr>
  <p:slideViewPr>
    <p:cSldViewPr snapToGrid="0" snapToObjects="1">
      <p:cViewPr varScale="1">
        <p:scale>
          <a:sx n="117" d="100"/>
          <a:sy n="117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46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CI pipeline captures: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sandbox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unit tests and code quality checks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Attach to compute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training pipeline 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Evaluate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Register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 model into container image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CD pipeline captures: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Validate and profile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Deploy model to DevTest (ACI)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If all is well, proceed to rollout to AKS or any other service in prod</a:t>
            </a:r>
          </a:p>
          <a:p>
            <a:pPr marL="0" marR="0" lvl="1" indent="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5C9A1B"/>
              </a:buClr>
              <a:buSzPct val="90000"/>
              <a:buFont typeface="Wingdings" panose="05000000000000000000" pitchFamily="2" charset="2"/>
              <a:buNone/>
              <a:tabLst>
                <a:tab pos="632806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1" indent="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5C9A1B"/>
              </a:buClr>
              <a:buSzPct val="90000"/>
              <a:buFont typeface="Wingdings" panose="05000000000000000000" pitchFamily="2" charset="2"/>
              <a:buNone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Everything is done via the CLI</a:t>
            </a:r>
          </a:p>
          <a:p>
            <a:pPr lvl="1"/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DAE969-6DFB-AD4B-A4BB-4C9D04F1489D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01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370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pedia.org/wiki/YAML" TargetMode="External"/><Relationship Id="rId7" Type="http://schemas.openxmlformats.org/officeDocument/2006/relationships/hyperlink" Target="https://github.com/clarkevans" TargetMode="External"/><Relationship Id="rId2" Type="http://schemas.openxmlformats.org/officeDocument/2006/relationships/hyperlink" Target="https://yaml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ingydotnet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github.com/orenbenkiki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ben-kiki.org/oren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tiff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hyperlink" Target="https://docs.microsoft.com/en-us/azure/machine-learning/how-to-deploy-package-model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loud-adoption-framework/ready/azure-best-practices/ai-machine-learning-resource-organization?branch=pr-en-us-1541" TargetMode="External"/><Relationship Id="rId13" Type="http://schemas.openxmlformats.org/officeDocument/2006/relationships/image" Target="../media/image40.png"/><Relationship Id="rId3" Type="http://schemas.openxmlformats.org/officeDocument/2006/relationships/image" Target="../media/image28.jpeg"/><Relationship Id="rId7" Type="http://schemas.openxmlformats.org/officeDocument/2006/relationships/image" Target="../media/image27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10" Type="http://schemas.openxmlformats.org/officeDocument/2006/relationships/image" Target="../media/image34.svg"/><Relationship Id="rId4" Type="http://schemas.openxmlformats.org/officeDocument/2006/relationships/image" Target="../media/image37.png"/><Relationship Id="rId9" Type="http://schemas.openxmlformats.org/officeDocument/2006/relationships/image" Target="../media/image33.png"/><Relationship Id="rId1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devops/#overview" TargetMode="External"/><Relationship Id="rId3" Type="http://schemas.openxmlformats.org/officeDocument/2006/relationships/hyperlink" Target="https://www.youtube.com/watch?v=YAqTt4DYIbw" TargetMode="External"/><Relationship Id="rId7" Type="http://schemas.openxmlformats.org/officeDocument/2006/relationships/hyperlink" Target="https://www.youtube.com/watch?v=fhNMRfBByDc" TargetMode="External"/><Relationship Id="rId12" Type="http://schemas.openxmlformats.org/officeDocument/2006/relationships/image" Target="../media/image46.png"/><Relationship Id="rId2" Type="http://schemas.openxmlformats.org/officeDocument/2006/relationships/hyperlink" Target="https://www.youtube.com/watch?v=nVjNBKLCMK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vNoon1TmLuw" TargetMode="External"/><Relationship Id="rId11" Type="http://schemas.openxmlformats.org/officeDocument/2006/relationships/hyperlink" Target="https://github.com/SaschaDittmann/MLOps-Lab" TargetMode="External"/><Relationship Id="rId5" Type="http://schemas.openxmlformats.org/officeDocument/2006/relationships/hyperlink" Target="https://www.youtube.com/watch?v=hQkbKhwOH7Q" TargetMode="External"/><Relationship Id="rId10" Type="http://schemas.openxmlformats.org/officeDocument/2006/relationships/hyperlink" Target="https://github.com/microsoft/dstoolkit-mlops-base" TargetMode="External"/><Relationship Id="rId4" Type="http://schemas.openxmlformats.org/officeDocument/2006/relationships/hyperlink" Target="https://www.youtube.com/watch?v=mZUdYu345dg" TargetMode="External"/><Relationship Id="rId9" Type="http://schemas.openxmlformats.org/officeDocument/2006/relationships/hyperlink" Target="https://azure.microsoft.com/en-us/services/machine-learnin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ux.org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-scm.com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selector/python_tutorials/blob/master/g01_git_procedures.txt" TargetMode="External"/><Relationship Id="rId13" Type="http://schemas.openxmlformats.org/officeDocument/2006/relationships/hyperlink" Target="https://stackoverflow.com/questions/60523435/how-do-i-version-control-azure-ml-workspaces-with-custom-environments-and-pipeli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lselector/python_tutorials" TargetMode="External"/><Relationship Id="rId12" Type="http://schemas.openxmlformats.org/officeDocument/2006/relationships/hyperlink" Target="https://social.msdn.microsoft.com/Forums/azure/en-US/2e0beb55-c4cd-47db-84f9-66693e5405d5/best-practices-for-version-control-with-azure-machine-learning?forum=Machine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azure/machine-learning/concept-train-model-git-integration" TargetMode="External"/><Relationship Id="rId11" Type="http://schemas.openxmlformats.org/officeDocument/2006/relationships/hyperlink" Target="https://docs.microsoft.com/en-us/answers/questions/355882/azure-ml-studio-and-gitazuredevops.html" TargetMode="External"/><Relationship Id="rId5" Type="http://schemas.openxmlformats.org/officeDocument/2006/relationships/hyperlink" Target="https://github.com/" TargetMode="External"/><Relationship Id="rId10" Type="http://schemas.openxmlformats.org/officeDocument/2006/relationships/hyperlink" Target="https://docs.microsoft.com/en-us/azure/devops/repos/git/?view=azure-devops" TargetMode="External"/><Relationship Id="rId4" Type="http://schemas.openxmlformats.org/officeDocument/2006/relationships/hyperlink" Target="https://git-scm.com/doc" TargetMode="External"/><Relationship Id="rId9" Type="http://schemas.openxmlformats.org/officeDocument/2006/relationships/hyperlink" Target="https://docs.microsoft.com/en-us/azure/devops/user-guide/source-control?view=azure-devo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concept-train-model-git-integr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hip.com/" TargetMode="External"/><Relationship Id="rId13" Type="http://schemas.openxmlformats.org/officeDocument/2006/relationships/hyperlink" Target="https://about.gitlab.com/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hyperlink" Target="https://travis-ci.org/" TargetMode="External"/><Relationship Id="rId12" Type="http://schemas.openxmlformats.org/officeDocument/2006/relationships/hyperlink" Target="https://www.ansible.com/" TargetMode="External"/><Relationship Id="rId17" Type="http://schemas.openxmlformats.org/officeDocument/2006/relationships/hyperlink" Target="https://www.openshift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jenkins-x.io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jenkins.io/" TargetMode="External"/><Relationship Id="rId11" Type="http://schemas.openxmlformats.org/officeDocument/2006/relationships/hyperlink" Target="https://www.chef.io/" TargetMode="External"/><Relationship Id="rId5" Type="http://schemas.openxmlformats.org/officeDocument/2006/relationships/hyperlink" Target="https://circleci.com/" TargetMode="External"/><Relationship Id="rId15" Type="http://schemas.openxmlformats.org/officeDocument/2006/relationships/hyperlink" Target="https://azure.microsoft.com/en-us/services/devops/" TargetMode="External"/><Relationship Id="rId10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s://www.guru99.com/top-20-continuous-integration-tools.html" TargetMode="External"/><Relationship Id="rId9" Type="http://schemas.openxmlformats.org/officeDocument/2006/relationships/hyperlink" Target="https://www.jetbrains.com/teamcity/" TargetMode="External"/><Relationship Id="rId14" Type="http://schemas.openxmlformats.org/officeDocument/2006/relationships/hyperlink" Target="https://airflow.apache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F7B57-EA82-511D-5412-73AFFF4A1B2D}"/>
              </a:ext>
            </a:extLst>
          </p:cNvPr>
          <p:cNvSpPr txBox="1"/>
          <p:nvPr/>
        </p:nvSpPr>
        <p:spPr>
          <a:xfrm>
            <a:off x="1172308" y="1699846"/>
            <a:ext cx="9870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ML</a:t>
            </a:r>
          </a:p>
          <a:p>
            <a:pPr algn="ctr"/>
            <a:endParaRPr lang="en-US" sz="7200" b="1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7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 &amp;  CI/CD</a:t>
            </a:r>
          </a:p>
        </p:txBody>
      </p:sp>
    </p:spTree>
    <p:extLst>
      <p:ext uri="{BB962C8B-B14F-4D97-AF65-F5344CB8AC3E}">
        <p14:creationId xmlns:p14="http://schemas.microsoft.com/office/powerpoint/2010/main" val="71754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84DD9-8ED8-204B-8D27-CFD7EB6218FD}"/>
              </a:ext>
            </a:extLst>
          </p:cNvPr>
          <p:cNvSpPr txBox="1"/>
          <p:nvPr/>
        </p:nvSpPr>
        <p:spPr>
          <a:xfrm>
            <a:off x="-15836" y="26831"/>
            <a:ext cx="133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D4D3B-7CFC-1341-A8F9-C897B2B183EB}"/>
              </a:ext>
            </a:extLst>
          </p:cNvPr>
          <p:cNvSpPr txBox="1"/>
          <p:nvPr/>
        </p:nvSpPr>
        <p:spPr>
          <a:xfrm>
            <a:off x="128441" y="649513"/>
            <a:ext cx="4841175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 = YAML Ain't Markup Language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  (original name was </a:t>
            </a:r>
            <a:r>
              <a:rPr lang="en-US" sz="14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 Another Markup Language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serialization language, mostly used for config files,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human-friendly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since 2001 (20+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14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Clark Evans, Ingy döt Net, Oren Ben-Kiki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rhymes with “camel”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unicode 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uses indentation (like python) to indicate nesting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uses [...] for lists and {...} for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files are valid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uses "#" for comments (benefit in comparison with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https://yaml.org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https://en.wikipedia.org/wiki/YAML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http://ben-kiki.org/oren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https://github.com/orenbenkiki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-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https://github.com/ingydotnet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https://github.com/clarkevans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28C47-549F-4A42-BD16-B93734C4E28E}"/>
              </a:ext>
            </a:extLst>
          </p:cNvPr>
          <p:cNvSpPr txBox="1"/>
          <p:nvPr/>
        </p:nvSpPr>
        <p:spPr>
          <a:xfrm>
            <a:off x="128441" y="4950003"/>
            <a:ext cx="451262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reason why we like working with YAML </a:t>
            </a:r>
          </a:p>
          <a:p>
            <a:r>
              <a:rPr lang="en-US" sz="1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because it is optimized for </a:t>
            </a:r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serialization, formatted dumping, configuration files, log files, Internet messaging and filtering</a:t>
            </a:r>
            <a:r>
              <a:rPr lang="en-US" sz="1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140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advantages of localizing files in YML file format: </a:t>
            </a:r>
            <a:r>
              <a:rPr lang="en-US" sz="1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are easy to work in a text editor.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D529-0413-214A-AF21-A246D8FFDB39}"/>
              </a:ext>
            </a:extLst>
          </p:cNvPr>
          <p:cNvSpPr txBox="1"/>
          <p:nvPr/>
        </p:nvSpPr>
        <p:spPr>
          <a:xfrm>
            <a:off x="7414639" y="660533"/>
            <a:ext cx="2660075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Employee records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martin: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name: Martin D'vloper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job: Developer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skills: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python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perl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pascal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tabitha: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name: Tabitha Bitumen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job: Developer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skills: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lisp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fortran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erlang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418A9-969A-5A48-A4E3-61AD0F460032}"/>
              </a:ext>
            </a:extLst>
          </p:cNvPr>
          <p:cNvSpPr txBox="1"/>
          <p:nvPr/>
        </p:nvSpPr>
        <p:spPr>
          <a:xfrm>
            <a:off x="7414639" y="4084264"/>
            <a:ext cx="468483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https://pyyaml.org/wiki/PyYAMLDocumentation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pyyaml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yaml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open(myfile) as fh: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 = yaml.load(fh, Loader=yaml.FullLoader)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 ... ]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open('myfile.yaml', 'w') as fh: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 = yaml.dump(data, fh)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52F5F-879D-DC47-B596-E01C73DC342F}"/>
              </a:ext>
            </a:extLst>
          </p:cNvPr>
          <p:cNvSpPr txBox="1"/>
          <p:nvPr/>
        </p:nvSpPr>
        <p:spPr>
          <a:xfrm>
            <a:off x="7481455" y="3721950"/>
            <a:ext cx="281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 in Python: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5B49C-CD6B-514D-8618-E9844F485FF3}"/>
              </a:ext>
            </a:extLst>
          </p:cNvPr>
          <p:cNvSpPr txBox="1"/>
          <p:nvPr/>
        </p:nvSpPr>
        <p:spPr>
          <a:xfrm>
            <a:off x="7481455" y="283789"/>
            <a:ext cx="23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C3472-1F11-8446-AB49-7DCFE0406D5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590" y="433516"/>
            <a:ext cx="1334819" cy="1583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73BFC-7BCA-CE43-8218-512758F63552}"/>
              </a:ext>
            </a:extLst>
          </p:cNvPr>
          <p:cNvSpPr txBox="1"/>
          <p:nvPr/>
        </p:nvSpPr>
        <p:spPr>
          <a:xfrm>
            <a:off x="5392385" y="2017317"/>
            <a:ext cx="140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B050"/>
                </a:solidFill>
              </a:rPr>
              <a:t>Ingy döt 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5DFD2-D9E7-484B-9622-C93B478ECA4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195" y="2350397"/>
            <a:ext cx="1319214" cy="1537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042E7-8D5C-784D-9428-14147B265AB3}"/>
              </a:ext>
            </a:extLst>
          </p:cNvPr>
          <p:cNvSpPr txBox="1"/>
          <p:nvPr/>
        </p:nvSpPr>
        <p:spPr>
          <a:xfrm>
            <a:off x="5408569" y="3879769"/>
            <a:ext cx="140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B050"/>
                </a:solidFill>
              </a:rPr>
              <a:t>Clark Evans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E7C5F-E9B2-7D4D-9463-F18ACD058A91}"/>
              </a:ext>
            </a:extLst>
          </p:cNvPr>
          <p:cNvSpPr txBox="1"/>
          <p:nvPr/>
        </p:nvSpPr>
        <p:spPr>
          <a:xfrm>
            <a:off x="5356182" y="6068676"/>
            <a:ext cx="140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B050"/>
                </a:solidFill>
              </a:rPr>
              <a:t>Oren Ben-Kiki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4DC26-11AB-5945-B2D5-1EF23743965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194" y="4245478"/>
            <a:ext cx="1319214" cy="1792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CA953E-2420-9644-8063-546C8B8967B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899" y="6093488"/>
            <a:ext cx="449757" cy="4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2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B7AFA-5C60-488B-96E3-CFA3D59FB86A}"/>
              </a:ext>
            </a:extLst>
          </p:cNvPr>
          <p:cNvSpPr txBox="1"/>
          <p:nvPr/>
        </p:nvSpPr>
        <p:spPr>
          <a:xfrm>
            <a:off x="1375313" y="4388843"/>
            <a:ext cx="843133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4640-DD7D-42E5-B0CE-897D96AD76F3}"/>
              </a:ext>
            </a:extLst>
          </p:cNvPr>
          <p:cNvSpPr txBox="1"/>
          <p:nvPr/>
        </p:nvSpPr>
        <p:spPr>
          <a:xfrm>
            <a:off x="6457957" y="4388843"/>
            <a:ext cx="1450145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Register and </a:t>
            </a:r>
            <a:b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Manage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D6250-A28C-41E2-AB41-96255DCC8EE2}"/>
              </a:ext>
            </a:extLst>
          </p:cNvPr>
          <p:cNvSpPr txBox="1"/>
          <p:nvPr/>
        </p:nvSpPr>
        <p:spPr>
          <a:xfrm>
            <a:off x="4924703" y="4388843"/>
            <a:ext cx="1206805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</a:t>
            </a:r>
            <a:b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Test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11FC3-25F9-41C5-B789-877034616887}"/>
              </a:ext>
            </a:extLst>
          </p:cNvPr>
          <p:cNvSpPr txBox="1"/>
          <p:nvPr/>
        </p:nvSpPr>
        <p:spPr>
          <a:xfrm>
            <a:off x="8457160" y="4388843"/>
            <a:ext cx="757409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Build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C1722-773B-470C-A4AD-1131D2D027CE}"/>
              </a:ext>
            </a:extLst>
          </p:cNvPr>
          <p:cNvSpPr txBox="1"/>
          <p:nvPr/>
        </p:nvSpPr>
        <p:spPr>
          <a:xfrm>
            <a:off x="2998717" y="4388843"/>
            <a:ext cx="1363409" cy="193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Build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5D869-E425-4EAC-9E93-EE8A577159CA}"/>
              </a:ext>
            </a:extLst>
          </p:cNvPr>
          <p:cNvSpPr txBox="1"/>
          <p:nvPr/>
        </p:nvSpPr>
        <p:spPr>
          <a:xfrm>
            <a:off x="9976918" y="4388843"/>
            <a:ext cx="1225713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 Service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Monitor Model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0CD2BA51-74CD-44F2-B367-66B7FF97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33" y="1624564"/>
            <a:ext cx="8392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342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Prepare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E574E4-BB1B-4E89-9F6D-30FA6BB3957E}"/>
              </a:ext>
            </a:extLst>
          </p:cNvPr>
          <p:cNvCxnSpPr>
            <a:cxnSpLocks/>
          </p:cNvCxnSpPr>
          <p:nvPr/>
        </p:nvCxnSpPr>
        <p:spPr>
          <a:xfrm flipV="1">
            <a:off x="2642923" y="1684058"/>
            <a:ext cx="0" cy="1065349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C7D1B-5B5C-41C6-A199-F8CE5581AC0E}"/>
              </a:ext>
            </a:extLst>
          </p:cNvPr>
          <p:cNvCxnSpPr>
            <a:cxnSpLocks/>
          </p:cNvCxnSpPr>
          <p:nvPr/>
        </p:nvCxnSpPr>
        <p:spPr>
          <a:xfrm flipV="1">
            <a:off x="7163695" y="3474289"/>
            <a:ext cx="0" cy="837077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>
            <a:extLst>
              <a:ext uri="{FF2B5EF4-FFF2-40B4-BE49-F238E27FC236}">
                <a16:creationId xmlns:a16="http://schemas.microsoft.com/office/drawing/2014/main" id="{EEC767B3-BED6-4CF9-BB08-97BD40AD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01" y="1624564"/>
            <a:ext cx="4578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3420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cs typeface="Segoe UI Semibold"/>
              </a:rPr>
              <a:t>Experiment</a:t>
            </a:r>
            <a:r>
              <a:rPr lang="en-US" altLang="en-US" b="1" kern="0">
                <a:solidFill>
                  <a:srgbClr val="0078D4"/>
                </a:solidFill>
                <a:latin typeface="Segoe UI Semibold"/>
                <a:cs typeface="Segoe UI Semibold"/>
              </a:rPr>
              <a:t>(build)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CA149CEA-B7FC-4A8D-B1E5-2495ACE9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030" y="1624564"/>
            <a:ext cx="39894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342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Deploy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46ECB6-F9C5-448C-A272-093CFCF630BB}"/>
              </a:ext>
            </a:extLst>
          </p:cNvPr>
          <p:cNvCxnSpPr>
            <a:cxnSpLocks/>
          </p:cNvCxnSpPr>
          <p:nvPr/>
        </p:nvCxnSpPr>
        <p:spPr>
          <a:xfrm flipV="1">
            <a:off x="2643904" y="3358796"/>
            <a:ext cx="0" cy="952570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15F325-92A6-4A8A-A34F-9ADD2D6E22F8}"/>
              </a:ext>
            </a:extLst>
          </p:cNvPr>
          <p:cNvCxnSpPr>
            <a:cxnSpLocks/>
          </p:cNvCxnSpPr>
          <p:nvPr/>
        </p:nvCxnSpPr>
        <p:spPr>
          <a:xfrm>
            <a:off x="5528104" y="2854229"/>
            <a:ext cx="0" cy="431514"/>
          </a:xfrm>
          <a:prstGeom prst="straightConnector1">
            <a:avLst/>
          </a:prstGeom>
          <a:ln w="12700">
            <a:solidFill>
              <a:srgbClr val="0078D4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41B26-CCA5-483B-8C7B-8EEBDCEEE454}"/>
              </a:ext>
            </a:extLst>
          </p:cNvPr>
          <p:cNvGrpSpPr/>
          <p:nvPr/>
        </p:nvGrpSpPr>
        <p:grpSpPr>
          <a:xfrm>
            <a:off x="5295242" y="3440672"/>
            <a:ext cx="455881" cy="454000"/>
            <a:chOff x="7643146" y="2995601"/>
            <a:chExt cx="270958" cy="269839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B44940BB-88E0-4A73-8C87-7C8355F2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736" y="3031430"/>
              <a:ext cx="201539" cy="200420"/>
            </a:xfrm>
            <a:custGeom>
              <a:avLst/>
              <a:gdLst>
                <a:gd name="T0" fmla="*/ 75 w 83"/>
                <a:gd name="T1" fmla="*/ 83 h 83"/>
                <a:gd name="T2" fmla="*/ 8 w 83"/>
                <a:gd name="T3" fmla="*/ 83 h 83"/>
                <a:gd name="T4" fmla="*/ 0 w 83"/>
                <a:gd name="T5" fmla="*/ 75 h 83"/>
                <a:gd name="T6" fmla="*/ 0 w 83"/>
                <a:gd name="T7" fmla="*/ 8 h 83"/>
                <a:gd name="T8" fmla="*/ 8 w 83"/>
                <a:gd name="T9" fmla="*/ 0 h 83"/>
                <a:gd name="T10" fmla="*/ 75 w 83"/>
                <a:gd name="T11" fmla="*/ 0 h 83"/>
                <a:gd name="T12" fmla="*/ 83 w 83"/>
                <a:gd name="T13" fmla="*/ 8 h 83"/>
                <a:gd name="T14" fmla="*/ 83 w 83"/>
                <a:gd name="T15" fmla="*/ 75 h 83"/>
                <a:gd name="T16" fmla="*/ 75 w 83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75" y="83"/>
                  </a:moveTo>
                  <a:cubicBezTo>
                    <a:pt x="8" y="83"/>
                    <a:pt x="8" y="83"/>
                    <a:pt x="8" y="83"/>
                  </a:cubicBezTo>
                  <a:cubicBezTo>
                    <a:pt x="4" y="83"/>
                    <a:pt x="0" y="79"/>
                    <a:pt x="0" y="7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3" y="3"/>
                    <a:pt x="83" y="8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9"/>
                    <a:pt x="80" y="83"/>
                    <a:pt x="75" y="83"/>
                  </a:cubicBezTo>
                  <a:close/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Line 79">
              <a:extLst>
                <a:ext uri="{FF2B5EF4-FFF2-40B4-BE49-F238E27FC236}">
                  <a16:creationId xmlns:a16="http://schemas.microsoft.com/office/drawing/2014/main" id="{371EBCB1-691E-45D5-8E7A-D833C5C5B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9206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" name="Line 80">
              <a:extLst>
                <a:ext uri="{FF2B5EF4-FFF2-40B4-BE49-F238E27FC236}">
                  <a16:creationId xmlns:a16="http://schemas.microsoft.com/office/drawing/2014/main" id="{B178B608-F6C8-4FE6-A698-61B667A8E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2796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" name="Line 81">
              <a:extLst>
                <a:ext uri="{FF2B5EF4-FFF2-40B4-BE49-F238E27FC236}">
                  <a16:creationId xmlns:a16="http://schemas.microsoft.com/office/drawing/2014/main" id="{D98CA9F0-1018-4033-8952-43CBE1E95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625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" name="Line 82">
              <a:extLst>
                <a:ext uri="{FF2B5EF4-FFF2-40B4-BE49-F238E27FC236}">
                  <a16:creationId xmlns:a16="http://schemas.microsoft.com/office/drawing/2014/main" id="{74A91C9A-2A5A-4069-9255-01B941B8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215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8D47FA9D-A27A-4378-A919-0726B1F55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6924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" name="Line 84">
              <a:extLst>
                <a:ext uri="{FF2B5EF4-FFF2-40B4-BE49-F238E27FC236}">
                  <a16:creationId xmlns:a16="http://schemas.microsoft.com/office/drawing/2014/main" id="{98F03C6A-7E38-4E56-BFAB-A15C68B3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060542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Line 85">
              <a:extLst>
                <a:ext uri="{FF2B5EF4-FFF2-40B4-BE49-F238E27FC236}">
                  <a16:creationId xmlns:a16="http://schemas.microsoft.com/office/drawing/2014/main" id="{77A832F3-807A-49AB-9630-0564EECE7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09637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6" name="Line 86">
              <a:extLst>
                <a:ext uri="{FF2B5EF4-FFF2-40B4-BE49-F238E27FC236}">
                  <a16:creationId xmlns:a16="http://schemas.microsoft.com/office/drawing/2014/main" id="{4CFEF83D-BAA5-4587-958C-4FC35E292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12996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7" name="Line 87">
              <a:extLst>
                <a:ext uri="{FF2B5EF4-FFF2-40B4-BE49-F238E27FC236}">
                  <a16:creationId xmlns:a16="http://schemas.microsoft.com/office/drawing/2014/main" id="{3597A2F0-444E-4708-9E76-21ADBD540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16467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" name="Line 88">
              <a:extLst>
                <a:ext uri="{FF2B5EF4-FFF2-40B4-BE49-F238E27FC236}">
                  <a16:creationId xmlns:a16="http://schemas.microsoft.com/office/drawing/2014/main" id="{BF35775B-AE0D-4AC5-A7AB-0E0F34BFC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20050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Line 89">
              <a:extLst>
                <a:ext uri="{FF2B5EF4-FFF2-40B4-BE49-F238E27FC236}">
                  <a16:creationId xmlns:a16="http://schemas.microsoft.com/office/drawing/2014/main" id="{B2948408-A907-4DA3-BF27-43C25C8A0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060542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Line 90">
              <a:extLst>
                <a:ext uri="{FF2B5EF4-FFF2-40B4-BE49-F238E27FC236}">
                  <a16:creationId xmlns:a16="http://schemas.microsoft.com/office/drawing/2014/main" id="{4B30FCF4-C058-415A-B68B-9D8EB970E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09637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Line 91">
              <a:extLst>
                <a:ext uri="{FF2B5EF4-FFF2-40B4-BE49-F238E27FC236}">
                  <a16:creationId xmlns:a16="http://schemas.microsoft.com/office/drawing/2014/main" id="{1399407E-D968-4D9D-8863-5B944317C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12996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Line 92">
              <a:extLst>
                <a:ext uri="{FF2B5EF4-FFF2-40B4-BE49-F238E27FC236}">
                  <a16:creationId xmlns:a16="http://schemas.microsoft.com/office/drawing/2014/main" id="{5EB2DCCD-EF57-4CE5-8C22-A39BA9AD3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16467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" name="Line 93">
              <a:extLst>
                <a:ext uri="{FF2B5EF4-FFF2-40B4-BE49-F238E27FC236}">
                  <a16:creationId xmlns:a16="http://schemas.microsoft.com/office/drawing/2014/main" id="{FAA828A6-6558-41DA-921C-E78AB3CC2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20050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" name="Line 94">
              <a:extLst>
                <a:ext uri="{FF2B5EF4-FFF2-40B4-BE49-F238E27FC236}">
                  <a16:creationId xmlns:a16="http://schemas.microsoft.com/office/drawing/2014/main" id="{C8DC3ABD-246A-4ABE-A4D2-6C67FD3C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9206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Line 95">
              <a:extLst>
                <a:ext uri="{FF2B5EF4-FFF2-40B4-BE49-F238E27FC236}">
                  <a16:creationId xmlns:a16="http://schemas.microsoft.com/office/drawing/2014/main" id="{EC80A119-02D9-4B28-85E6-A7167497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2796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" name="Line 96">
              <a:extLst>
                <a:ext uri="{FF2B5EF4-FFF2-40B4-BE49-F238E27FC236}">
                  <a16:creationId xmlns:a16="http://schemas.microsoft.com/office/drawing/2014/main" id="{719E4B69-4F4C-472D-A650-D2BF9631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625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Line 97">
              <a:extLst>
                <a:ext uri="{FF2B5EF4-FFF2-40B4-BE49-F238E27FC236}">
                  <a16:creationId xmlns:a16="http://schemas.microsoft.com/office/drawing/2014/main" id="{5A2FA7AC-AC17-43FE-809C-54151592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215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Line 98">
              <a:extLst>
                <a:ext uri="{FF2B5EF4-FFF2-40B4-BE49-F238E27FC236}">
                  <a16:creationId xmlns:a16="http://schemas.microsoft.com/office/drawing/2014/main" id="{E6585593-0D95-4F69-83F5-FE35C66C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6924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75A0C8-8D13-43F7-95F0-F66C03CC94D3}"/>
              </a:ext>
            </a:extLst>
          </p:cNvPr>
          <p:cNvGrpSpPr/>
          <p:nvPr/>
        </p:nvGrpSpPr>
        <p:grpSpPr>
          <a:xfrm>
            <a:off x="5228207" y="2139661"/>
            <a:ext cx="583970" cy="583970"/>
            <a:chOff x="6064661" y="2331652"/>
            <a:chExt cx="674488" cy="6744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F14DFA-2D34-46B3-ACC3-CAB8A94462C3}"/>
                </a:ext>
              </a:extLst>
            </p:cNvPr>
            <p:cNvGrpSpPr/>
            <p:nvPr/>
          </p:nvGrpSpPr>
          <p:grpSpPr>
            <a:xfrm>
              <a:off x="6064661" y="2331652"/>
              <a:ext cx="674488" cy="674488"/>
              <a:chOff x="6064661" y="2331652"/>
              <a:chExt cx="674488" cy="67448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E447C55-C423-4B41-8BE3-DB745657545B}"/>
                  </a:ext>
                </a:extLst>
              </p:cNvPr>
              <p:cNvSpPr/>
              <p:nvPr/>
            </p:nvSpPr>
            <p:spPr bwMode="auto">
              <a:xfrm>
                <a:off x="6211116" y="2331652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C48E8DA-60D6-4B30-B173-25C8486723F1}"/>
                  </a:ext>
                </a:extLst>
              </p:cNvPr>
              <p:cNvSpPr/>
              <p:nvPr/>
            </p:nvSpPr>
            <p:spPr bwMode="auto">
              <a:xfrm rot="36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FCB69A4-6FC2-4D3F-88A4-382D3290B3D9}"/>
                  </a:ext>
                </a:extLst>
              </p:cNvPr>
              <p:cNvSpPr/>
              <p:nvPr/>
            </p:nvSpPr>
            <p:spPr bwMode="auto">
              <a:xfrm rot="180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368871-0364-41E3-9E8E-5E10D5B72CD9}"/>
                </a:ext>
              </a:extLst>
            </p:cNvPr>
            <p:cNvSpPr/>
            <p:nvPr/>
          </p:nvSpPr>
          <p:spPr bwMode="auto">
            <a:xfrm>
              <a:off x="6301928" y="2568919"/>
              <a:ext cx="199955" cy="199955"/>
            </a:xfrm>
            <a:prstGeom prst="ellipse">
              <a:avLst/>
            </a:prstGeom>
            <a:noFill/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C16C22-5672-434D-A65E-48E3055202DE}"/>
              </a:ext>
            </a:extLst>
          </p:cNvPr>
          <p:cNvGrpSpPr/>
          <p:nvPr/>
        </p:nvGrpSpPr>
        <p:grpSpPr>
          <a:xfrm>
            <a:off x="10109994" y="2854229"/>
            <a:ext cx="557775" cy="494204"/>
            <a:chOff x="10902845" y="2693238"/>
            <a:chExt cx="644231" cy="570807"/>
          </a:xfrm>
        </p:grpSpPr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D95E2CD8-094C-4845-9DF0-8BB2D11AC0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2845" y="2693238"/>
              <a:ext cx="644231" cy="407997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9E7195-7850-4A0E-AD8B-100933478E71}"/>
                </a:ext>
              </a:extLst>
            </p:cNvPr>
            <p:cNvSpPr/>
            <p:nvPr/>
          </p:nvSpPr>
          <p:spPr bwMode="auto">
            <a:xfrm>
              <a:off x="11138157" y="3021086"/>
              <a:ext cx="205040" cy="14846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4C3945D-4F53-4A7E-890A-0479AC2EA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5742" y="2947705"/>
              <a:ext cx="0" cy="316340"/>
            </a:xfrm>
            <a:prstGeom prst="straightConnector1">
              <a:avLst/>
            </a:prstGeom>
            <a:ln w="12700">
              <a:solidFill>
                <a:srgbClr val="0078D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1679F-93A6-4617-9767-8353374E7F6C}"/>
              </a:ext>
            </a:extLst>
          </p:cNvPr>
          <p:cNvGrpSpPr/>
          <p:nvPr/>
        </p:nvGrpSpPr>
        <p:grpSpPr>
          <a:xfrm rot="1800000">
            <a:off x="6899904" y="2755747"/>
            <a:ext cx="527587" cy="611429"/>
            <a:chOff x="6281977" y="1925712"/>
            <a:chExt cx="609366" cy="706203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34841583-0026-4DB9-AF20-87E7EDA8D923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80872E-B6D6-4F68-8D23-6E3BD668B2E9}"/>
                </a:ext>
              </a:extLst>
            </p:cNvPr>
            <p:cNvCxnSpPr>
              <a:stCxn id="50" idx="3"/>
              <a:endCxn id="50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rgbClr val="0078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704A64-C268-4AFA-92A8-D06E02D68FE1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4BA6B9-089E-4862-9040-A3DA5F976736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FC09B71-0389-4A80-9F75-06A419E7F173}"/>
                  </a:ext>
                </a:extLst>
              </p:cNvPr>
              <p:cNvCxnSpPr>
                <a:stCxn id="50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FC30BC2-2BFE-436C-A361-64479FE103DD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73CD78-6145-4C3D-87CF-58CD4B594D58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DD8981-EFF4-4B05-99C4-45720A107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F1D70D8-0DDB-4EE6-86D4-8116E13B2F2E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DEF61BD-75C6-4E8A-9412-55130CD4A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A03E6B-9FFC-4CBA-A3FC-8DB99A131B85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8878DF-80AD-4D7C-A31E-A45F05D3F8B2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A242F5-21BE-4813-AC03-165EF5344EB4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56A86B-200F-486A-AC2C-20C700A47098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B31A3C-21A7-4536-821B-1AD683A3BE1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E49C2A-5B75-4DDB-9033-002DB036B263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B099C29-C87A-4107-BA34-DF7D9DAD2DAD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FB54A6-0CC1-4B0D-8EC8-27997E783366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A59038-BF2F-46B1-A68D-53D300629431}"/>
              </a:ext>
            </a:extLst>
          </p:cNvPr>
          <p:cNvGrpSpPr/>
          <p:nvPr/>
        </p:nvGrpSpPr>
        <p:grpSpPr>
          <a:xfrm>
            <a:off x="8535827" y="2770744"/>
            <a:ext cx="607130" cy="480021"/>
            <a:chOff x="967154" y="1481462"/>
            <a:chExt cx="5331069" cy="4214950"/>
          </a:xfrm>
          <a:noFill/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58B12D-32C4-4FC9-926F-D996A0DD8EFE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81F1A42-B734-457E-A143-5E57515D22CB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D4960C-0362-48F8-9EEF-101A7A1CA727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Freeform: Shape 404">
              <a:extLst>
                <a:ext uri="{FF2B5EF4-FFF2-40B4-BE49-F238E27FC236}">
                  <a16:creationId xmlns:a16="http://schemas.microsoft.com/office/drawing/2014/main" id="{49A70CDA-DCE8-4CAE-86EA-DECB361F9319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Freeform: Shape 405">
              <a:extLst>
                <a:ext uri="{FF2B5EF4-FFF2-40B4-BE49-F238E27FC236}">
                  <a16:creationId xmlns:a16="http://schemas.microsoft.com/office/drawing/2014/main" id="{C01CD270-207A-4D19-9CDA-2BD7C5250563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FEC6CC-D152-4332-A8F5-8EA54333134B}"/>
              </a:ext>
            </a:extLst>
          </p:cNvPr>
          <p:cNvCxnSpPr>
            <a:cxnSpLocks/>
          </p:cNvCxnSpPr>
          <p:nvPr/>
        </p:nvCxnSpPr>
        <p:spPr>
          <a:xfrm flipV="1">
            <a:off x="7163695" y="1684058"/>
            <a:ext cx="0" cy="944975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51">
            <a:extLst>
              <a:ext uri="{FF2B5EF4-FFF2-40B4-BE49-F238E27FC236}">
                <a16:creationId xmlns:a16="http://schemas.microsoft.com/office/drawing/2014/main" id="{4BCD181E-CBAC-4832-A61E-BE826FAB2D10}"/>
              </a:ext>
            </a:extLst>
          </p:cNvPr>
          <p:cNvSpPr/>
          <p:nvPr/>
        </p:nvSpPr>
        <p:spPr bwMode="auto">
          <a:xfrm flipH="1">
            <a:off x="259282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Freeform 153">
            <a:extLst>
              <a:ext uri="{FF2B5EF4-FFF2-40B4-BE49-F238E27FC236}">
                <a16:creationId xmlns:a16="http://schemas.microsoft.com/office/drawing/2014/main" id="{A1FB6744-D2B6-43A0-9107-457E35D26C1B}"/>
              </a:ext>
            </a:extLst>
          </p:cNvPr>
          <p:cNvSpPr/>
          <p:nvPr/>
        </p:nvSpPr>
        <p:spPr bwMode="auto">
          <a:xfrm flipH="1">
            <a:off x="470698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Freeform 154">
            <a:extLst>
              <a:ext uri="{FF2B5EF4-FFF2-40B4-BE49-F238E27FC236}">
                <a16:creationId xmlns:a16="http://schemas.microsoft.com/office/drawing/2014/main" id="{FD63A78A-A564-4786-8995-03C2A29E25B9}"/>
              </a:ext>
            </a:extLst>
          </p:cNvPr>
          <p:cNvSpPr/>
          <p:nvPr/>
        </p:nvSpPr>
        <p:spPr bwMode="auto">
          <a:xfrm flipH="1">
            <a:off x="6281356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Freeform 155">
            <a:extLst>
              <a:ext uri="{FF2B5EF4-FFF2-40B4-BE49-F238E27FC236}">
                <a16:creationId xmlns:a16="http://schemas.microsoft.com/office/drawing/2014/main" id="{3CF10E3E-3653-4B7E-8726-360A17C07DD9}"/>
              </a:ext>
            </a:extLst>
          </p:cNvPr>
          <p:cNvSpPr/>
          <p:nvPr/>
        </p:nvSpPr>
        <p:spPr bwMode="auto">
          <a:xfrm flipH="1">
            <a:off x="7953543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Freeform 156">
            <a:extLst>
              <a:ext uri="{FF2B5EF4-FFF2-40B4-BE49-F238E27FC236}">
                <a16:creationId xmlns:a16="http://schemas.microsoft.com/office/drawing/2014/main" id="{B4B4C6E7-91A6-471E-B300-A2697CCE7473}"/>
              </a:ext>
            </a:extLst>
          </p:cNvPr>
          <p:cNvSpPr/>
          <p:nvPr/>
        </p:nvSpPr>
        <p:spPr bwMode="auto">
          <a:xfrm flipH="1">
            <a:off x="957290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2A7D0C6-8D2E-48E2-8286-4D975E3026D9}"/>
              </a:ext>
            </a:extLst>
          </p:cNvPr>
          <p:cNvGrpSpPr/>
          <p:nvPr/>
        </p:nvGrpSpPr>
        <p:grpSpPr>
          <a:xfrm>
            <a:off x="1232518" y="4990053"/>
            <a:ext cx="10232241" cy="430587"/>
            <a:chOff x="507002" y="5445050"/>
            <a:chExt cx="11255465" cy="47364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7556CB-7609-466C-B6DA-2355DB331998}"/>
                </a:ext>
              </a:extLst>
            </p:cNvPr>
            <p:cNvGrpSpPr/>
            <p:nvPr/>
          </p:nvGrpSpPr>
          <p:grpSpPr>
            <a:xfrm>
              <a:off x="507002" y="5502766"/>
              <a:ext cx="11255465" cy="411010"/>
              <a:chOff x="507002" y="5502766"/>
              <a:chExt cx="11255465" cy="41101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A95E9B6-2D02-4514-95E7-15E7113BA6F5}"/>
                  </a:ext>
                </a:extLst>
              </p:cNvPr>
              <p:cNvGrpSpPr/>
              <p:nvPr/>
            </p:nvGrpSpPr>
            <p:grpSpPr>
              <a:xfrm rot="16200000">
                <a:off x="6008953" y="815"/>
                <a:ext cx="251563" cy="11255465"/>
                <a:chOff x="8561202" y="2230899"/>
                <a:chExt cx="593601" cy="363516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B1ABE5-75C9-4566-AE59-30A190954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002" y="2235873"/>
                  <a:ext cx="0" cy="3630186"/>
                </a:xfrm>
                <a:prstGeom prst="line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1FA7807-1C53-4F26-BEAC-1AD84E5F2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8858002" y="1934099"/>
                  <a:ext cx="1" cy="593601"/>
                </a:xfrm>
                <a:prstGeom prst="straightConnector1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744363E4-34B0-426E-A618-683DDB131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8858002" y="5568797"/>
                  <a:ext cx="1" cy="593601"/>
                </a:xfrm>
                <a:prstGeom prst="straightConnector1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66EA456-B2EC-4BE2-8CB3-D982ADF8D970}"/>
                  </a:ext>
                </a:extLst>
              </p:cNvPr>
              <p:cNvSpPr/>
              <p:nvPr/>
            </p:nvSpPr>
            <p:spPr bwMode="auto">
              <a:xfrm>
                <a:off x="4960447" y="5596794"/>
                <a:ext cx="2330796" cy="316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515C73B-61FF-4F95-9CC7-FC270BCE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678" y="5596794"/>
              <a:ext cx="1400126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219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Orchestrate</a:t>
              </a:r>
            </a:p>
          </p:txBody>
        </p:sp>
        <p:sp>
          <p:nvSpPr>
            <p:cNvPr id="83" name="org_2">
              <a:extLst>
                <a:ext uri="{FF2B5EF4-FFF2-40B4-BE49-F238E27FC236}">
                  <a16:creationId xmlns:a16="http://schemas.microsoft.com/office/drawing/2014/main" id="{DC8AE52D-A0FD-412A-8A99-33A035D2CD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12677" y="5445050"/>
              <a:ext cx="507477" cy="473646"/>
            </a:xfrm>
            <a:custGeom>
              <a:avLst/>
              <a:gdLst>
                <a:gd name="T0" fmla="*/ 165 w 255"/>
                <a:gd name="T1" fmla="*/ 35 h 238"/>
                <a:gd name="T2" fmla="*/ 165 w 255"/>
                <a:gd name="T3" fmla="*/ 75 h 238"/>
                <a:gd name="T4" fmla="*/ 89 w 255"/>
                <a:gd name="T5" fmla="*/ 75 h 238"/>
                <a:gd name="T6" fmla="*/ 89 w 255"/>
                <a:gd name="T7" fmla="*/ 0 h 238"/>
                <a:gd name="T8" fmla="*/ 165 w 255"/>
                <a:gd name="T9" fmla="*/ 0 h 238"/>
                <a:gd name="T10" fmla="*/ 165 w 255"/>
                <a:gd name="T11" fmla="*/ 35 h 238"/>
                <a:gd name="T12" fmla="*/ 75 w 255"/>
                <a:gd name="T13" fmla="*/ 197 h 238"/>
                <a:gd name="T14" fmla="*/ 75 w 255"/>
                <a:gd name="T15" fmla="*/ 164 h 238"/>
                <a:gd name="T16" fmla="*/ 0 w 255"/>
                <a:gd name="T17" fmla="*/ 164 h 238"/>
                <a:gd name="T18" fmla="*/ 0 w 255"/>
                <a:gd name="T19" fmla="*/ 238 h 238"/>
                <a:gd name="T20" fmla="*/ 75 w 255"/>
                <a:gd name="T21" fmla="*/ 238 h 238"/>
                <a:gd name="T22" fmla="*/ 75 w 255"/>
                <a:gd name="T23" fmla="*/ 197 h 238"/>
                <a:gd name="T24" fmla="*/ 255 w 255"/>
                <a:gd name="T25" fmla="*/ 200 h 238"/>
                <a:gd name="T26" fmla="*/ 255 w 255"/>
                <a:gd name="T27" fmla="*/ 164 h 238"/>
                <a:gd name="T28" fmla="*/ 179 w 255"/>
                <a:gd name="T29" fmla="*/ 164 h 238"/>
                <a:gd name="T30" fmla="*/ 179 w 255"/>
                <a:gd name="T31" fmla="*/ 238 h 238"/>
                <a:gd name="T32" fmla="*/ 255 w 255"/>
                <a:gd name="T33" fmla="*/ 238 h 238"/>
                <a:gd name="T34" fmla="*/ 255 w 255"/>
                <a:gd name="T35" fmla="*/ 200 h 238"/>
                <a:gd name="T36" fmla="*/ 197 w 255"/>
                <a:gd name="T37" fmla="*/ 164 h 238"/>
                <a:gd name="T38" fmla="*/ 148 w 255"/>
                <a:gd name="T39" fmla="*/ 75 h 238"/>
                <a:gd name="T40" fmla="*/ 75 w 255"/>
                <a:gd name="T41" fmla="*/ 200 h 238"/>
                <a:gd name="T42" fmla="*/ 179 w 255"/>
                <a:gd name="T43" fmla="*/ 200 h 238"/>
                <a:gd name="T44" fmla="*/ 106 w 255"/>
                <a:gd name="T45" fmla="*/ 75 h 238"/>
                <a:gd name="T46" fmla="*/ 58 w 255"/>
                <a:gd name="T47" fmla="*/ 16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38">
                  <a:moveTo>
                    <a:pt x="165" y="35"/>
                  </a:moveTo>
                  <a:lnTo>
                    <a:pt x="165" y="75"/>
                  </a:lnTo>
                  <a:lnTo>
                    <a:pt x="89" y="75"/>
                  </a:lnTo>
                  <a:lnTo>
                    <a:pt x="89" y="0"/>
                  </a:lnTo>
                  <a:lnTo>
                    <a:pt x="165" y="0"/>
                  </a:lnTo>
                  <a:lnTo>
                    <a:pt x="165" y="35"/>
                  </a:lnTo>
                  <a:moveTo>
                    <a:pt x="75" y="197"/>
                  </a:moveTo>
                  <a:lnTo>
                    <a:pt x="75" y="164"/>
                  </a:lnTo>
                  <a:lnTo>
                    <a:pt x="0" y="164"/>
                  </a:lnTo>
                  <a:lnTo>
                    <a:pt x="0" y="238"/>
                  </a:lnTo>
                  <a:lnTo>
                    <a:pt x="75" y="238"/>
                  </a:lnTo>
                  <a:lnTo>
                    <a:pt x="75" y="197"/>
                  </a:lnTo>
                  <a:moveTo>
                    <a:pt x="255" y="200"/>
                  </a:moveTo>
                  <a:lnTo>
                    <a:pt x="255" y="164"/>
                  </a:lnTo>
                  <a:lnTo>
                    <a:pt x="179" y="164"/>
                  </a:lnTo>
                  <a:lnTo>
                    <a:pt x="179" y="238"/>
                  </a:lnTo>
                  <a:lnTo>
                    <a:pt x="255" y="238"/>
                  </a:lnTo>
                  <a:lnTo>
                    <a:pt x="255" y="200"/>
                  </a:lnTo>
                  <a:moveTo>
                    <a:pt x="197" y="164"/>
                  </a:moveTo>
                  <a:lnTo>
                    <a:pt x="148" y="75"/>
                  </a:lnTo>
                  <a:moveTo>
                    <a:pt x="75" y="200"/>
                  </a:moveTo>
                  <a:lnTo>
                    <a:pt x="179" y="200"/>
                  </a:lnTo>
                  <a:moveTo>
                    <a:pt x="106" y="75"/>
                  </a:moveTo>
                  <a:lnTo>
                    <a:pt x="58" y="164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5E4C23-909B-4EA4-953C-CADAA509BF59}"/>
              </a:ext>
            </a:extLst>
          </p:cNvPr>
          <p:cNvGrpSpPr/>
          <p:nvPr/>
        </p:nvGrpSpPr>
        <p:grpSpPr>
          <a:xfrm>
            <a:off x="3457448" y="2784385"/>
            <a:ext cx="577848" cy="535442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90" name="Freeform 242">
              <a:extLst>
                <a:ext uri="{FF2B5EF4-FFF2-40B4-BE49-F238E27FC236}">
                  <a16:creationId xmlns:a16="http://schemas.microsoft.com/office/drawing/2014/main" id="{B1B5F58B-0D2F-49D2-B3D2-AAA89BE0BF1B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rgbClr val="0078D4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7BAC3303-22E5-4439-B899-FA7D9A6EEE6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243">
              <a:extLst>
                <a:ext uri="{FF2B5EF4-FFF2-40B4-BE49-F238E27FC236}">
                  <a16:creationId xmlns:a16="http://schemas.microsoft.com/office/drawing/2014/main" id="{49C2E513-7E47-43F7-AA86-D98AB9B7F088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rgbClr val="0078D4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A980679E-3090-4B52-80DE-0A7D5FE95D63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7F2765-DB5A-421E-AAB9-EC7830EB3A45}"/>
              </a:ext>
            </a:extLst>
          </p:cNvPr>
          <p:cNvGrpSpPr/>
          <p:nvPr/>
        </p:nvGrpSpPr>
        <p:grpSpPr>
          <a:xfrm>
            <a:off x="1597366" y="2849558"/>
            <a:ext cx="434145" cy="1160870"/>
            <a:chOff x="1593571" y="2796758"/>
            <a:chExt cx="434145" cy="11608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7102478-F673-4D57-8F0D-2A65474E49EA}"/>
                </a:ext>
              </a:extLst>
            </p:cNvPr>
            <p:cNvGrpSpPr/>
            <p:nvPr/>
          </p:nvGrpSpPr>
          <p:grpSpPr>
            <a:xfrm>
              <a:off x="1593571" y="3515114"/>
              <a:ext cx="434145" cy="442514"/>
              <a:chOff x="7158422" y="1607015"/>
              <a:chExt cx="2726357" cy="2778897"/>
            </a:xfrm>
            <a:solidFill>
              <a:schemeClr val="bg1"/>
            </a:solidFill>
          </p:grpSpPr>
          <p:sp>
            <p:nvSpPr>
              <p:cNvPr id="97" name="Freeform 242">
                <a:extLst>
                  <a:ext uri="{FF2B5EF4-FFF2-40B4-BE49-F238E27FC236}">
                    <a16:creationId xmlns:a16="http://schemas.microsoft.com/office/drawing/2014/main" id="{8F5D6045-90CB-410E-90F9-6CC7AD17D7AE}"/>
                  </a:ext>
                </a:extLst>
              </p:cNvPr>
              <p:cNvSpPr/>
              <p:nvPr/>
            </p:nvSpPr>
            <p:spPr bwMode="auto">
              <a:xfrm>
                <a:off x="7158422" y="29718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78D4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Diamond 97">
                <a:extLst>
                  <a:ext uri="{FF2B5EF4-FFF2-40B4-BE49-F238E27FC236}">
                    <a16:creationId xmlns:a16="http://schemas.microsoft.com/office/drawing/2014/main" id="{26ADB570-5E0B-4A0C-817A-B86B38BBA067}"/>
                  </a:ext>
                </a:extLst>
              </p:cNvPr>
              <p:cNvSpPr/>
              <p:nvPr/>
            </p:nvSpPr>
            <p:spPr bwMode="auto">
              <a:xfrm>
                <a:off x="7158422" y="25214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rgbClr val="0078D4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Freeform 243">
                <a:extLst>
                  <a:ext uri="{FF2B5EF4-FFF2-40B4-BE49-F238E27FC236}">
                    <a16:creationId xmlns:a16="http://schemas.microsoft.com/office/drawing/2014/main" id="{6EBF77A0-32F1-49A9-A8D3-ACE369E2FA48}"/>
                  </a:ext>
                </a:extLst>
              </p:cNvPr>
              <p:cNvSpPr/>
              <p:nvPr/>
            </p:nvSpPr>
            <p:spPr bwMode="auto">
              <a:xfrm>
                <a:off x="7158422" y="20574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78D4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7A736AE8-2C70-4E05-BAD6-74674B9E776B}"/>
                  </a:ext>
                </a:extLst>
              </p:cNvPr>
              <p:cNvSpPr/>
              <p:nvPr/>
            </p:nvSpPr>
            <p:spPr bwMode="auto">
              <a:xfrm>
                <a:off x="7158422" y="16070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rgbClr val="0078D4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6" name="Freeform: Shape 830">
              <a:extLst>
                <a:ext uri="{FF2B5EF4-FFF2-40B4-BE49-F238E27FC236}">
                  <a16:creationId xmlns:a16="http://schemas.microsoft.com/office/drawing/2014/main" id="{0FD3648D-C9B6-4A1A-B982-142D0254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397" y="2796758"/>
              <a:ext cx="390130" cy="531012"/>
            </a:xfrm>
            <a:custGeom>
              <a:avLst/>
              <a:gdLst>
                <a:gd name="connsiteX0" fmla="*/ 1913 w 3330348"/>
                <a:gd name="connsiteY0" fmla="*/ 3068274 h 4532979"/>
                <a:gd name="connsiteX1" fmla="*/ 33829 w 3330348"/>
                <a:gd name="connsiteY1" fmla="*/ 3129345 h 4532979"/>
                <a:gd name="connsiteX2" fmla="*/ 1665174 w 3330348"/>
                <a:gd name="connsiteY2" fmla="*/ 3385824 h 4532979"/>
                <a:gd name="connsiteX3" fmla="*/ 3296519 w 3330348"/>
                <a:gd name="connsiteY3" fmla="*/ 3129345 h 4532979"/>
                <a:gd name="connsiteX4" fmla="*/ 3328434 w 3330348"/>
                <a:gd name="connsiteY4" fmla="*/ 3068274 h 4532979"/>
                <a:gd name="connsiteX5" fmla="*/ 3330348 w 3330348"/>
                <a:gd name="connsiteY5" fmla="*/ 4211766 h 4532979"/>
                <a:gd name="connsiteX6" fmla="*/ 1665174 w 3330348"/>
                <a:gd name="connsiteY6" fmla="*/ 4532979 h 4532979"/>
                <a:gd name="connsiteX7" fmla="*/ 0 w 3330348"/>
                <a:gd name="connsiteY7" fmla="*/ 4211766 h 4532979"/>
                <a:gd name="connsiteX8" fmla="*/ 1913 w 3330348"/>
                <a:gd name="connsiteY8" fmla="*/ 3068274 h 4532979"/>
                <a:gd name="connsiteX9" fmla="*/ 1913 w 3330348"/>
                <a:gd name="connsiteY9" fmla="*/ 1762531 h 4532979"/>
                <a:gd name="connsiteX10" fmla="*/ 33829 w 3330348"/>
                <a:gd name="connsiteY10" fmla="*/ 1823602 h 4532979"/>
                <a:gd name="connsiteX11" fmla="*/ 1665174 w 3330348"/>
                <a:gd name="connsiteY11" fmla="*/ 2080081 h 4532979"/>
                <a:gd name="connsiteX12" fmla="*/ 3296519 w 3330348"/>
                <a:gd name="connsiteY12" fmla="*/ 1823602 h 4532979"/>
                <a:gd name="connsiteX13" fmla="*/ 3328434 w 3330348"/>
                <a:gd name="connsiteY13" fmla="*/ 1762531 h 4532979"/>
                <a:gd name="connsiteX14" fmla="*/ 3330348 w 3330348"/>
                <a:gd name="connsiteY14" fmla="*/ 2906023 h 4532979"/>
                <a:gd name="connsiteX15" fmla="*/ 1665174 w 3330348"/>
                <a:gd name="connsiteY15" fmla="*/ 3227236 h 4532979"/>
                <a:gd name="connsiteX16" fmla="*/ 0 w 3330348"/>
                <a:gd name="connsiteY16" fmla="*/ 2906023 h 4532979"/>
                <a:gd name="connsiteX17" fmla="*/ 1913 w 3330348"/>
                <a:gd name="connsiteY17" fmla="*/ 1762531 h 4532979"/>
                <a:gd name="connsiteX18" fmla="*/ 1913 w 3330348"/>
                <a:gd name="connsiteY18" fmla="*/ 456788 h 4532979"/>
                <a:gd name="connsiteX19" fmla="*/ 33829 w 3330348"/>
                <a:gd name="connsiteY19" fmla="*/ 517859 h 4532979"/>
                <a:gd name="connsiteX20" fmla="*/ 1665174 w 3330348"/>
                <a:gd name="connsiteY20" fmla="*/ 774338 h 4532979"/>
                <a:gd name="connsiteX21" fmla="*/ 3296519 w 3330348"/>
                <a:gd name="connsiteY21" fmla="*/ 517859 h 4532979"/>
                <a:gd name="connsiteX22" fmla="*/ 3328434 w 3330348"/>
                <a:gd name="connsiteY22" fmla="*/ 456788 h 4532979"/>
                <a:gd name="connsiteX23" fmla="*/ 3330348 w 3330348"/>
                <a:gd name="connsiteY23" fmla="*/ 1600280 h 4532979"/>
                <a:gd name="connsiteX24" fmla="*/ 1665174 w 3330348"/>
                <a:gd name="connsiteY24" fmla="*/ 1921493 h 4532979"/>
                <a:gd name="connsiteX25" fmla="*/ 0 w 3330348"/>
                <a:gd name="connsiteY25" fmla="*/ 1600280 h 4532979"/>
                <a:gd name="connsiteX26" fmla="*/ 1913 w 3330348"/>
                <a:gd name="connsiteY26" fmla="*/ 456788 h 4532979"/>
                <a:gd name="connsiteX27" fmla="*/ 1665174 w 3330348"/>
                <a:gd name="connsiteY27" fmla="*/ 0 h 4532979"/>
                <a:gd name="connsiteX28" fmla="*/ 3267703 w 3330348"/>
                <a:gd name="connsiteY28" fmla="*/ 309127 h 4532979"/>
                <a:gd name="connsiteX29" fmla="*/ 1665174 w 3330348"/>
                <a:gd name="connsiteY29" fmla="*/ 618254 h 4532979"/>
                <a:gd name="connsiteX30" fmla="*/ 62645 w 3330348"/>
                <a:gd name="connsiteY30" fmla="*/ 309127 h 4532979"/>
                <a:gd name="connsiteX31" fmla="*/ 1665174 w 3330348"/>
                <a:gd name="connsiteY31" fmla="*/ 0 h 453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0348" h="4532979">
                  <a:moveTo>
                    <a:pt x="1913" y="3068274"/>
                  </a:moveTo>
                  <a:cubicBezTo>
                    <a:pt x="12552" y="3088631"/>
                    <a:pt x="12431" y="3109172"/>
                    <a:pt x="33829" y="3129345"/>
                  </a:cubicBezTo>
                  <a:cubicBezTo>
                    <a:pt x="189101" y="3275719"/>
                    <a:pt x="860482" y="3385824"/>
                    <a:pt x="1665174" y="3385824"/>
                  </a:cubicBezTo>
                  <a:cubicBezTo>
                    <a:pt x="2469867" y="3385824"/>
                    <a:pt x="3141247" y="3275719"/>
                    <a:pt x="3296519" y="3129345"/>
                  </a:cubicBezTo>
                  <a:cubicBezTo>
                    <a:pt x="3312446" y="3112160"/>
                    <a:pt x="3317796" y="3088631"/>
                    <a:pt x="3328434" y="3068274"/>
                  </a:cubicBezTo>
                  <a:cubicBezTo>
                    <a:pt x="3329074" y="3449438"/>
                    <a:pt x="3329709" y="3830602"/>
                    <a:pt x="3330348" y="4211766"/>
                  </a:cubicBezTo>
                  <a:cubicBezTo>
                    <a:pt x="3330348" y="4389168"/>
                    <a:pt x="2584823" y="4532979"/>
                    <a:pt x="1665174" y="4532979"/>
                  </a:cubicBezTo>
                  <a:cubicBezTo>
                    <a:pt x="745525" y="4532979"/>
                    <a:pt x="0" y="4389168"/>
                    <a:pt x="0" y="4211766"/>
                  </a:cubicBezTo>
                  <a:cubicBezTo>
                    <a:pt x="639" y="3830602"/>
                    <a:pt x="1274" y="3449438"/>
                    <a:pt x="1913" y="3068274"/>
                  </a:cubicBezTo>
                  <a:close/>
                  <a:moveTo>
                    <a:pt x="1913" y="1762531"/>
                  </a:moveTo>
                  <a:cubicBezTo>
                    <a:pt x="12552" y="1782888"/>
                    <a:pt x="12431" y="1803429"/>
                    <a:pt x="33829" y="1823602"/>
                  </a:cubicBezTo>
                  <a:cubicBezTo>
                    <a:pt x="189101" y="1969976"/>
                    <a:pt x="860482" y="2080081"/>
                    <a:pt x="1665174" y="2080081"/>
                  </a:cubicBezTo>
                  <a:cubicBezTo>
                    <a:pt x="2469867" y="2080081"/>
                    <a:pt x="3141247" y="1969976"/>
                    <a:pt x="3296519" y="1823602"/>
                  </a:cubicBezTo>
                  <a:cubicBezTo>
                    <a:pt x="3312446" y="1806417"/>
                    <a:pt x="3317796" y="1782888"/>
                    <a:pt x="3328434" y="1762531"/>
                  </a:cubicBezTo>
                  <a:cubicBezTo>
                    <a:pt x="3329074" y="2143695"/>
                    <a:pt x="3329709" y="2524859"/>
                    <a:pt x="3330348" y="2906023"/>
                  </a:cubicBezTo>
                  <a:cubicBezTo>
                    <a:pt x="3330348" y="3083425"/>
                    <a:pt x="2584823" y="3227236"/>
                    <a:pt x="1665174" y="3227236"/>
                  </a:cubicBezTo>
                  <a:cubicBezTo>
                    <a:pt x="745525" y="3227236"/>
                    <a:pt x="0" y="3083425"/>
                    <a:pt x="0" y="2906023"/>
                  </a:cubicBezTo>
                  <a:cubicBezTo>
                    <a:pt x="639" y="2524859"/>
                    <a:pt x="1274" y="2143695"/>
                    <a:pt x="1913" y="1762531"/>
                  </a:cubicBezTo>
                  <a:close/>
                  <a:moveTo>
                    <a:pt x="1913" y="456788"/>
                  </a:moveTo>
                  <a:cubicBezTo>
                    <a:pt x="12552" y="477145"/>
                    <a:pt x="12431" y="497686"/>
                    <a:pt x="33829" y="517859"/>
                  </a:cubicBezTo>
                  <a:cubicBezTo>
                    <a:pt x="189101" y="664233"/>
                    <a:pt x="860482" y="774338"/>
                    <a:pt x="1665174" y="774338"/>
                  </a:cubicBezTo>
                  <a:cubicBezTo>
                    <a:pt x="2469867" y="774338"/>
                    <a:pt x="3141247" y="664233"/>
                    <a:pt x="3296519" y="517859"/>
                  </a:cubicBezTo>
                  <a:cubicBezTo>
                    <a:pt x="3312446" y="500674"/>
                    <a:pt x="3317796" y="477145"/>
                    <a:pt x="3328434" y="456788"/>
                  </a:cubicBezTo>
                  <a:cubicBezTo>
                    <a:pt x="3329074" y="837952"/>
                    <a:pt x="3329709" y="1219116"/>
                    <a:pt x="3330348" y="1600280"/>
                  </a:cubicBezTo>
                  <a:cubicBezTo>
                    <a:pt x="3330348" y="1777682"/>
                    <a:pt x="2584823" y="1921493"/>
                    <a:pt x="1665174" y="1921493"/>
                  </a:cubicBezTo>
                  <a:cubicBezTo>
                    <a:pt x="745525" y="1921493"/>
                    <a:pt x="0" y="1777682"/>
                    <a:pt x="0" y="1600280"/>
                  </a:cubicBezTo>
                  <a:cubicBezTo>
                    <a:pt x="639" y="1219116"/>
                    <a:pt x="1274" y="837952"/>
                    <a:pt x="1913" y="456788"/>
                  </a:cubicBezTo>
                  <a:close/>
                  <a:moveTo>
                    <a:pt x="1665174" y="0"/>
                  </a:moveTo>
                  <a:cubicBezTo>
                    <a:pt x="2550226" y="0"/>
                    <a:pt x="3267703" y="138401"/>
                    <a:pt x="3267703" y="309127"/>
                  </a:cubicBezTo>
                  <a:cubicBezTo>
                    <a:pt x="3267703" y="479853"/>
                    <a:pt x="2550226" y="618254"/>
                    <a:pt x="1665174" y="618254"/>
                  </a:cubicBezTo>
                  <a:cubicBezTo>
                    <a:pt x="780122" y="618254"/>
                    <a:pt x="62645" y="479853"/>
                    <a:pt x="62645" y="309127"/>
                  </a:cubicBezTo>
                  <a:cubicBezTo>
                    <a:pt x="62645" y="138401"/>
                    <a:pt x="780122" y="0"/>
                    <a:pt x="166517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78D4"/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1" name="Picture 100" descr="A picture containing object, clock, ball, player&#10;&#10;Description automatically generated">
            <a:extLst>
              <a:ext uri="{FF2B5EF4-FFF2-40B4-BE49-F238E27FC236}">
                <a16:creationId xmlns:a16="http://schemas.microsoft.com/office/drawing/2014/main" id="{166D1ADD-35E4-44F2-8FBD-2B8F553B4A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660" y="2221749"/>
            <a:ext cx="475556" cy="47555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515AED-01CD-4BA5-9FC0-7F52F2280A9A}"/>
              </a:ext>
            </a:extLst>
          </p:cNvPr>
          <p:cNvGrpSpPr/>
          <p:nvPr/>
        </p:nvGrpSpPr>
        <p:grpSpPr>
          <a:xfrm>
            <a:off x="0" y="5720326"/>
            <a:ext cx="12192000" cy="1155315"/>
            <a:chOff x="1" y="5708198"/>
            <a:chExt cx="12192000" cy="11553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663AD0A-DF0C-4056-8786-6690F5F5BCDF}"/>
                </a:ext>
              </a:extLst>
            </p:cNvPr>
            <p:cNvSpPr/>
            <p:nvPr/>
          </p:nvSpPr>
          <p:spPr bwMode="auto">
            <a:xfrm>
              <a:off x="1" y="5708198"/>
              <a:ext cx="12192000" cy="1149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F59641-26A5-44C9-B414-67208CE48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181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BD7A79E-41E2-42F5-96A7-7F85AA865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381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B12D257-30DA-4C53-AAB0-E988A6F0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6855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51A582C-074B-4EF2-8A59-AECDD47F1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1015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FB122F4-15BE-4204-8456-C7A7135B9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9917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E376151-FBE4-4F4C-A545-BF26C7971E14}"/>
                </a:ext>
              </a:extLst>
            </p:cNvPr>
            <p:cNvGrpSpPr/>
            <p:nvPr/>
          </p:nvGrpSpPr>
          <p:grpSpPr>
            <a:xfrm>
              <a:off x="1583079" y="5895542"/>
              <a:ext cx="1107839" cy="816765"/>
              <a:chOff x="1418556" y="2937917"/>
              <a:chExt cx="1107996" cy="816881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DD702A6-7D8F-44A9-8316-E64C45A73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68775" y="2937917"/>
                <a:ext cx="407551" cy="404852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00CD6C7-F8E9-443D-93AC-D79941959877}"/>
                  </a:ext>
                </a:extLst>
              </p:cNvPr>
              <p:cNvSpPr/>
              <p:nvPr/>
            </p:nvSpPr>
            <p:spPr>
              <a:xfrm>
                <a:off x="1418556" y="3339556"/>
                <a:ext cx="1107996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Boards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7B1C6E4-AF93-4890-B2DC-6453EE04DE4F}"/>
                </a:ext>
              </a:extLst>
            </p:cNvPr>
            <p:cNvGrpSpPr/>
            <p:nvPr/>
          </p:nvGrpSpPr>
          <p:grpSpPr>
            <a:xfrm>
              <a:off x="3304572" y="5895542"/>
              <a:ext cx="1107839" cy="816765"/>
              <a:chOff x="3140292" y="2937917"/>
              <a:chExt cx="1107996" cy="816881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8227225D-2DB9-4296-9936-662B1658D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5607" y="2937917"/>
                <a:ext cx="377361" cy="404852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E5A7B75-1425-4D21-AE50-EF324D02A4D5}"/>
                  </a:ext>
                </a:extLst>
              </p:cNvPr>
              <p:cNvSpPr/>
              <p:nvPr/>
            </p:nvSpPr>
            <p:spPr>
              <a:xfrm>
                <a:off x="3140292" y="3339556"/>
                <a:ext cx="1107996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Repos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D27972A-707E-4FA1-9424-3CD9251CAEC5}"/>
                </a:ext>
              </a:extLst>
            </p:cNvPr>
            <p:cNvGrpSpPr/>
            <p:nvPr/>
          </p:nvGrpSpPr>
          <p:grpSpPr>
            <a:xfrm>
              <a:off x="10036493" y="5873119"/>
              <a:ext cx="854599" cy="839187"/>
              <a:chOff x="10071140" y="2973457"/>
              <a:chExt cx="871860" cy="856136"/>
            </a:xfrm>
          </p:grpSpPr>
          <p:pic>
            <p:nvPicPr>
              <p:cNvPr id="120" name="Picture 4" descr="Image result for app insights logo azure png">
                <a:extLst>
                  <a:ext uri="{FF2B5EF4-FFF2-40B4-BE49-F238E27FC236}">
                    <a16:creationId xmlns:a16="http://schemas.microsoft.com/office/drawing/2014/main" id="{57ABDFF3-EE1B-4C52-9CAC-7E3A516DD7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7710" y="2973457"/>
                <a:ext cx="458721" cy="458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A96C91F-CA89-478F-AF9F-45F2D79BBC2E}"/>
                  </a:ext>
                </a:extLst>
              </p:cNvPr>
              <p:cNvSpPr/>
              <p:nvPr/>
            </p:nvSpPr>
            <p:spPr>
              <a:xfrm>
                <a:off x="10071140" y="3406025"/>
                <a:ext cx="871860" cy="423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Application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Insights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CD51146-10F3-447B-B2D4-4A7F88BD5C0B}"/>
                </a:ext>
              </a:extLst>
            </p:cNvPr>
            <p:cNvGrpSpPr/>
            <p:nvPr/>
          </p:nvGrpSpPr>
          <p:grpSpPr>
            <a:xfrm>
              <a:off x="4953582" y="5895543"/>
              <a:ext cx="1395057" cy="816766"/>
              <a:chOff x="4885569" y="2996332"/>
              <a:chExt cx="1423231" cy="833262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0B30B6FF-7362-4BE6-B2CB-604CABD25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87864" y="2996332"/>
                <a:ext cx="412970" cy="412970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AC3850-FD6A-4598-8ECA-E7641FDFB45B}"/>
                  </a:ext>
                </a:extLst>
              </p:cNvPr>
              <p:cNvSpPr/>
              <p:nvPr/>
            </p:nvSpPr>
            <p:spPr>
              <a:xfrm>
                <a:off x="4885569" y="3406025"/>
                <a:ext cx="1423231" cy="42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Pipelines &amp; Test Plans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10C6F6A-022E-437A-9747-3F791B89C520}"/>
                </a:ext>
              </a:extLst>
            </p:cNvPr>
            <p:cNvGrpSpPr/>
            <p:nvPr/>
          </p:nvGrpSpPr>
          <p:grpSpPr>
            <a:xfrm>
              <a:off x="6766490" y="5895543"/>
              <a:ext cx="1294722" cy="816766"/>
              <a:chOff x="6735082" y="2996332"/>
              <a:chExt cx="1320867" cy="833262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692AE601-F1E9-4343-9131-991FFA502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6701" y="2996332"/>
                <a:ext cx="418475" cy="412970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AF542F-D2E4-4BA1-B533-3A1EDD8E6E90}"/>
                  </a:ext>
                </a:extLst>
              </p:cNvPr>
              <p:cNvSpPr/>
              <p:nvPr/>
            </p:nvSpPr>
            <p:spPr>
              <a:xfrm>
                <a:off x="6735082" y="3406025"/>
                <a:ext cx="1320867" cy="42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Artifacts &amp; Pipelines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FA72BBB-092A-45C9-AB83-E3382D79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4805" y="5897429"/>
              <a:ext cx="434126" cy="440323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B7433A-759C-4F8F-9E0D-3860E032D933}"/>
                </a:ext>
              </a:extLst>
            </p:cNvPr>
            <p:cNvSpPr/>
            <p:nvPr/>
          </p:nvSpPr>
          <p:spPr>
            <a:xfrm>
              <a:off x="8321793" y="6296627"/>
              <a:ext cx="1186350" cy="566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Model monitoring</a:t>
              </a:r>
            </a:p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(Azure Machine </a:t>
              </a:r>
            </a:p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Learning Service)</a:t>
              </a:r>
            </a:p>
          </p:txBody>
        </p:sp>
      </p:grpSp>
      <p:sp>
        <p:nvSpPr>
          <p:cNvPr id="126" name="Title 1">
            <a:extLst>
              <a:ext uri="{FF2B5EF4-FFF2-40B4-BE49-F238E27FC236}">
                <a16:creationId xmlns:a16="http://schemas.microsoft.com/office/drawing/2014/main" id="{3878968C-B0D1-9F22-213C-AC9D91DA57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077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err="1">
                <a:latin typeface="Calibri" panose="020F0502020204030204" pitchFamily="34" charset="0"/>
                <a:cs typeface="Calibri" panose="020F0502020204030204" pitchFamily="34" charset="0"/>
              </a:rPr>
              <a:t>MLOps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3833148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geronde rechthoek 22">
            <a:extLst>
              <a:ext uri="{FF2B5EF4-FFF2-40B4-BE49-F238E27FC236}">
                <a16:creationId xmlns:a16="http://schemas.microsoft.com/office/drawing/2014/main" id="{98C390BF-1AAC-4D7E-96A1-5CB629ECB677}"/>
              </a:ext>
            </a:extLst>
          </p:cNvPr>
          <p:cNvSpPr/>
          <p:nvPr/>
        </p:nvSpPr>
        <p:spPr bwMode="auto">
          <a:xfrm>
            <a:off x="3304891" y="4752619"/>
            <a:ext cx="6372177" cy="1080029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8D35548C-6C9D-4F3B-8482-7263E4C5A5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122" y="2803249"/>
            <a:ext cx="1055570" cy="8444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96B9957-7257-4CDD-923F-C34E26CB60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2088" y="4896809"/>
            <a:ext cx="906934" cy="415652"/>
            <a:chOff x="6816" y="2557"/>
            <a:chExt cx="259" cy="136"/>
          </a:xfrm>
          <a:noFill/>
        </p:grpSpPr>
        <p:sp>
          <p:nvSpPr>
            <p:cNvPr id="31" name="Freeform 328">
              <a:extLst>
                <a:ext uri="{FF2B5EF4-FFF2-40B4-BE49-F238E27FC236}">
                  <a16:creationId xmlns:a16="http://schemas.microsoft.com/office/drawing/2014/main" id="{CBA1D60C-B550-4E96-BD47-FF55599203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6816" y="2664"/>
              <a:ext cx="259" cy="29"/>
            </a:xfrm>
            <a:custGeom>
              <a:avLst/>
              <a:gdLst>
                <a:gd name="T0" fmla="*/ 212 w 257"/>
                <a:gd name="T1" fmla="*/ 1 h 46"/>
                <a:gd name="T2" fmla="*/ 257 w 257"/>
                <a:gd name="T3" fmla="*/ 46 h 46"/>
                <a:gd name="T4" fmla="*/ 0 w 257"/>
                <a:gd name="T5" fmla="*/ 46 h 46"/>
                <a:gd name="T6" fmla="*/ 47 w 257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" h="46">
                  <a:moveTo>
                    <a:pt x="212" y="1"/>
                  </a:moveTo>
                  <a:lnTo>
                    <a:pt x="257" y="46"/>
                  </a:lnTo>
                  <a:lnTo>
                    <a:pt x="0" y="46"/>
                  </a:lnTo>
                  <a:lnTo>
                    <a:pt x="47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B8359F-C458-4223-9543-387EC337DA5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861" y="2557"/>
              <a:ext cx="169" cy="1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9C837-C0E9-4D50-AA3F-28323A8F3790}"/>
              </a:ext>
            </a:extLst>
          </p:cNvPr>
          <p:cNvCxnSpPr>
            <a:cxnSpLocks/>
          </p:cNvCxnSpPr>
          <p:nvPr/>
        </p:nvCxnSpPr>
        <p:spPr>
          <a:xfrm flipV="1">
            <a:off x="1268097" y="3869582"/>
            <a:ext cx="0" cy="6884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33EBE-8E02-493B-A778-CA5AA2FBDD75}"/>
              </a:ext>
            </a:extLst>
          </p:cNvPr>
          <p:cNvCxnSpPr>
            <a:cxnSpLocks/>
          </p:cNvCxnSpPr>
          <p:nvPr/>
        </p:nvCxnSpPr>
        <p:spPr>
          <a:xfrm>
            <a:off x="1133424" y="3869582"/>
            <a:ext cx="0" cy="6884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9">
            <a:extLst>
              <a:ext uri="{FF2B5EF4-FFF2-40B4-BE49-F238E27FC236}">
                <a16:creationId xmlns:a16="http://schemas.microsoft.com/office/drawing/2014/main" id="{56FE332A-FA3D-46B4-80D9-4A3792D4A5FC}"/>
              </a:ext>
            </a:extLst>
          </p:cNvPr>
          <p:cNvSpPr txBox="1"/>
          <p:nvPr/>
        </p:nvSpPr>
        <p:spPr>
          <a:xfrm>
            <a:off x="812232" y="4836174"/>
            <a:ext cx="749705" cy="496870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537" i="1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Calibri" panose="020F0502020204030204"/>
              </a:rPr>
              <a:t>  </a:t>
            </a:r>
          </a:p>
        </p:txBody>
      </p:sp>
      <p:sp>
        <p:nvSpPr>
          <p:cNvPr id="12" name="Afgeronde rechthoek 22">
            <a:extLst>
              <a:ext uri="{FF2B5EF4-FFF2-40B4-BE49-F238E27FC236}">
                <a16:creationId xmlns:a16="http://schemas.microsoft.com/office/drawing/2014/main" id="{BDCE5222-51F8-477B-8838-75B127D5BD4D}"/>
              </a:ext>
            </a:extLst>
          </p:cNvPr>
          <p:cNvSpPr/>
          <p:nvPr/>
        </p:nvSpPr>
        <p:spPr bwMode="auto">
          <a:xfrm>
            <a:off x="2228059" y="2531290"/>
            <a:ext cx="9071481" cy="1511983"/>
          </a:xfrm>
          <a:prstGeom prst="roundRect">
            <a:avLst/>
          </a:prstGeom>
          <a:ln w="38100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B2356-0FB7-4FAC-BFF2-6133F0D9046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0693" y="3225477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9">
            <a:extLst>
              <a:ext uri="{FF2B5EF4-FFF2-40B4-BE49-F238E27FC236}">
                <a16:creationId xmlns:a16="http://schemas.microsoft.com/office/drawing/2014/main" id="{6E6A99D1-5A3D-456F-A857-0C0780B18192}"/>
              </a:ext>
            </a:extLst>
          </p:cNvPr>
          <p:cNvSpPr txBox="1"/>
          <p:nvPr/>
        </p:nvSpPr>
        <p:spPr>
          <a:xfrm>
            <a:off x="2464411" y="2013299"/>
            <a:ext cx="2634714" cy="555513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96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Training Pipeline</a:t>
            </a:r>
          </a:p>
        </p:txBody>
      </p:sp>
      <p:sp>
        <p:nvSpPr>
          <p:cNvPr id="22" name="Tekstvak 50">
            <a:extLst>
              <a:ext uri="{FF2B5EF4-FFF2-40B4-BE49-F238E27FC236}">
                <a16:creationId xmlns:a16="http://schemas.microsoft.com/office/drawing/2014/main" id="{055A4B78-E0A8-478B-BA5A-FA150749BDE2}"/>
              </a:ext>
            </a:extLst>
          </p:cNvPr>
          <p:cNvSpPr txBox="1"/>
          <p:nvPr/>
        </p:nvSpPr>
        <p:spPr>
          <a:xfrm>
            <a:off x="5356752" y="3050453"/>
            <a:ext cx="2191164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Evaluate models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69CE635-4687-4DC8-9635-0962DAA476E3}"/>
              </a:ext>
            </a:extLst>
          </p:cNvPr>
          <p:cNvSpPr/>
          <p:nvPr/>
        </p:nvSpPr>
        <p:spPr bwMode="auto">
          <a:xfrm rot="5400000">
            <a:off x="4006872" y="4045277"/>
            <a:ext cx="831391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6EBDB-7E5F-4898-88AD-AB59C7ECD127}"/>
              </a:ext>
            </a:extLst>
          </p:cNvPr>
          <p:cNvSpPr txBox="1"/>
          <p:nvPr/>
        </p:nvSpPr>
        <p:spPr>
          <a:xfrm>
            <a:off x="3805444" y="5339099"/>
            <a:ext cx="123424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Experiment</a:t>
            </a:r>
          </a:p>
        </p:txBody>
      </p:sp>
      <p:sp>
        <p:nvSpPr>
          <p:cNvPr id="39" name="Tekstvak 50">
            <a:extLst>
              <a:ext uri="{FF2B5EF4-FFF2-40B4-BE49-F238E27FC236}">
                <a16:creationId xmlns:a16="http://schemas.microsoft.com/office/drawing/2014/main" id="{1959D8A6-CFD6-461A-8453-22A076AA05BB}"/>
              </a:ext>
            </a:extLst>
          </p:cNvPr>
          <p:cNvSpPr txBox="1"/>
          <p:nvPr/>
        </p:nvSpPr>
        <p:spPr>
          <a:xfrm>
            <a:off x="3537870" y="3036299"/>
            <a:ext cx="173380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Launch training</a:t>
            </a:r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0153EAD9-4BC1-46AA-A710-BCE6978968AF}"/>
              </a:ext>
            </a:extLst>
          </p:cNvPr>
          <p:cNvSpPr/>
          <p:nvPr/>
        </p:nvSpPr>
        <p:spPr bwMode="auto">
          <a:xfrm>
            <a:off x="5039693" y="3864512"/>
            <a:ext cx="1733809" cy="1447949"/>
          </a:xfrm>
          <a:prstGeom prst="bentUpArrow">
            <a:avLst>
              <a:gd name="adj1" fmla="val 15620"/>
              <a:gd name="adj2" fmla="val 1562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BDC7E-93A3-4F31-AB5F-43C52E886386}"/>
              </a:ext>
            </a:extLst>
          </p:cNvPr>
          <p:cNvCxnSpPr>
            <a:cxnSpLocks/>
          </p:cNvCxnSpPr>
          <p:nvPr/>
        </p:nvCxnSpPr>
        <p:spPr>
          <a:xfrm>
            <a:off x="5281467" y="3297006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C7EE40-EE92-45DC-81CE-7E528F8EC214}"/>
              </a:ext>
            </a:extLst>
          </p:cNvPr>
          <p:cNvCxnSpPr>
            <a:cxnSpLocks/>
          </p:cNvCxnSpPr>
          <p:nvPr/>
        </p:nvCxnSpPr>
        <p:spPr>
          <a:xfrm>
            <a:off x="7472166" y="3295914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50">
            <a:extLst>
              <a:ext uri="{FF2B5EF4-FFF2-40B4-BE49-F238E27FC236}">
                <a16:creationId xmlns:a16="http://schemas.microsoft.com/office/drawing/2014/main" id="{24AA6746-A4A8-419B-8454-C61FC3F2876F}"/>
              </a:ext>
            </a:extLst>
          </p:cNvPr>
          <p:cNvSpPr txBox="1"/>
          <p:nvPr/>
        </p:nvSpPr>
        <p:spPr>
          <a:xfrm>
            <a:off x="7844560" y="3055338"/>
            <a:ext cx="173380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Register model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E14D87B-AE28-4C75-9F9C-7A9AB2A44E0D}"/>
              </a:ext>
            </a:extLst>
          </p:cNvPr>
          <p:cNvSpPr/>
          <p:nvPr/>
        </p:nvSpPr>
        <p:spPr bwMode="auto">
          <a:xfrm rot="5400000">
            <a:off x="8326969" y="4045961"/>
            <a:ext cx="831391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BE9276-F7AC-4A23-A569-9C1CC649D948}"/>
              </a:ext>
            </a:extLst>
          </p:cNvPr>
          <p:cNvSpPr txBox="1"/>
          <p:nvPr/>
        </p:nvSpPr>
        <p:spPr>
          <a:xfrm>
            <a:off x="7919357" y="5312461"/>
            <a:ext cx="1646608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Packaged model</a:t>
            </a:r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8122517A-D13E-42F5-BD8D-90D3B54FF965}"/>
              </a:ext>
            </a:extLst>
          </p:cNvPr>
          <p:cNvSpPr/>
          <p:nvPr/>
        </p:nvSpPr>
        <p:spPr bwMode="auto">
          <a:xfrm>
            <a:off x="9578368" y="3847047"/>
            <a:ext cx="1224187" cy="1447949"/>
          </a:xfrm>
          <a:prstGeom prst="bentUpArrow">
            <a:avLst>
              <a:gd name="adj1" fmla="val 17683"/>
              <a:gd name="adj2" fmla="val 17941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ekstvak 50">
            <a:extLst>
              <a:ext uri="{FF2B5EF4-FFF2-40B4-BE49-F238E27FC236}">
                <a16:creationId xmlns:a16="http://schemas.microsoft.com/office/drawing/2014/main" id="{93FAB444-B35C-48D4-89E5-C45AF9B9B664}"/>
              </a:ext>
            </a:extLst>
          </p:cNvPr>
          <p:cNvSpPr txBox="1"/>
          <p:nvPr/>
        </p:nvSpPr>
        <p:spPr>
          <a:xfrm>
            <a:off x="9683271" y="2771225"/>
            <a:ext cx="1691554" cy="11583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 i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Create Scoring Docker Image Or Deploy model</a:t>
            </a:r>
          </a:p>
        </p:txBody>
      </p:sp>
      <p:sp>
        <p:nvSpPr>
          <p:cNvPr id="4" name="Tekstvak 50">
            <a:extLst>
              <a:ext uri="{FF2B5EF4-FFF2-40B4-BE49-F238E27FC236}">
                <a16:creationId xmlns:a16="http://schemas.microsoft.com/office/drawing/2014/main" id="{5FCD4998-2E22-4A5F-89E6-821C9AF75F9B}"/>
              </a:ext>
            </a:extLst>
          </p:cNvPr>
          <p:cNvSpPr txBox="1"/>
          <p:nvPr/>
        </p:nvSpPr>
        <p:spPr>
          <a:xfrm>
            <a:off x="2410142" y="3033831"/>
            <a:ext cx="778670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2253A-91DD-47DA-AA4A-51413EE789B4}"/>
              </a:ext>
            </a:extLst>
          </p:cNvPr>
          <p:cNvCxnSpPr>
            <a:cxnSpLocks/>
          </p:cNvCxnSpPr>
          <p:nvPr/>
        </p:nvCxnSpPr>
        <p:spPr>
          <a:xfrm>
            <a:off x="3224058" y="3285256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DC72E-2501-4FED-A4F7-E762678BBD00}"/>
              </a:ext>
            </a:extLst>
          </p:cNvPr>
          <p:cNvCxnSpPr>
            <a:cxnSpLocks/>
          </p:cNvCxnSpPr>
          <p:nvPr/>
        </p:nvCxnSpPr>
        <p:spPr>
          <a:xfrm>
            <a:off x="9673246" y="3305270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ED22BBBB-8233-4BF0-8012-462E4862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142" y="4515011"/>
            <a:ext cx="1277900" cy="6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e 5 Components of Azure DevOps - ParkMyCloud">
            <a:extLst>
              <a:ext uri="{FF2B5EF4-FFF2-40B4-BE49-F238E27FC236}">
                <a16:creationId xmlns:a16="http://schemas.microsoft.com/office/drawing/2014/main" id="{7C61860F-A5A1-41B8-900F-9DFE8EDC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59692" y="2187714"/>
            <a:ext cx="1090261" cy="6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1">
            <a:extLst>
              <a:ext uri="{FF2B5EF4-FFF2-40B4-BE49-F238E27FC236}">
                <a16:creationId xmlns:a16="http://schemas.microsoft.com/office/drawing/2014/main" id="{383A6D5B-9A26-451F-BB36-1FC0813712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6999" y="4927001"/>
            <a:ext cx="414783" cy="451819"/>
            <a:chOff x="3861" y="4291602"/>
            <a:chExt cx="112" cy="244433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EE4ED4-0E4F-4DB0-804E-BEFD8F054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119E522C-1898-445B-8054-1088C066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7290C41A-7D91-435E-A9B9-E88244D2F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AA723A2F-2763-4355-A7F9-B6F778B2B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7BADCFE5-0AEF-4644-939D-BF643190C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DA70198A-B152-467E-AC82-51095E2E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91CCB8-B3DF-46AD-B841-9E00308FE6B4}"/>
              </a:ext>
            </a:extLst>
          </p:cNvPr>
          <p:cNvGrpSpPr>
            <a:grpSpLocks noChangeAspect="1"/>
          </p:cNvGrpSpPr>
          <p:nvPr/>
        </p:nvGrpSpPr>
        <p:grpSpPr>
          <a:xfrm rot="1800000">
            <a:off x="8524655" y="4897845"/>
            <a:ext cx="424003" cy="491383"/>
            <a:chOff x="6281977" y="1925712"/>
            <a:chExt cx="609366" cy="706203"/>
          </a:xfrm>
        </p:grpSpPr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4E035481-AA88-435D-A02F-E262107F70C6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DDD85A-618E-4249-9B4D-08776A0E7F24}"/>
                </a:ext>
              </a:extLst>
            </p:cNvPr>
            <p:cNvCxnSpPr>
              <a:stCxn id="84" idx="3"/>
              <a:endCxn id="84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B65CB0-9588-407D-B016-82E04C494DB7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B20A04-F1BE-4ED6-9CE0-5185A4CE6A2D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3B66D7A-D015-403D-8CC9-22208B2B6CB5}"/>
                  </a:ext>
                </a:extLst>
              </p:cNvPr>
              <p:cNvCxnSpPr>
                <a:stCxn id="84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6913CEF-9746-41A0-828E-0B98050C703E}"/>
                  </a:ext>
                </a:extLst>
              </p:cNvPr>
              <p:cNvCxnSpPr>
                <a:cxnSpLocks/>
                <a:stCxn id="84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03C9CC4-5CC5-42A7-A31B-865371D26C1E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4B444F8-7D2E-4865-B85C-FA57245101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36A76B8-ABF5-405D-95C4-2B5F5E309413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4466613-37DD-4762-9186-D0557F5D8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84B547-6498-4A6A-9ABD-B2B8057200B0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BBF0DD-0A79-4AF5-8E34-21F8A6EA6875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D64535F-04B3-438D-B38D-AB7293F7DB33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118577F-DCCD-4F55-860C-89D0E05D4C25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8CF4D-33E2-4B66-9425-437AEAA4FB1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A1AF74-A611-4CAC-9E52-25009145C6AA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E70CD59-00EA-4D40-A0AD-7AEF4BE72E4D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E73056-5C71-489F-900A-1E398F2D3D1C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1" name="Graphic 20" descr="Scientist male outline">
            <a:extLst>
              <a:ext uri="{FF2B5EF4-FFF2-40B4-BE49-F238E27FC236}">
                <a16:creationId xmlns:a16="http://schemas.microsoft.com/office/drawing/2014/main" id="{66EA5CF7-74CA-4878-BA21-F097206429F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6237" y="5574244"/>
            <a:ext cx="709134" cy="709134"/>
          </a:xfrm>
          <a:prstGeom prst="rect">
            <a:avLst/>
          </a:prstGeom>
        </p:spPr>
      </p:pic>
      <p:pic>
        <p:nvPicPr>
          <p:cNvPr id="23" name="Graphic 22" descr="Scientist female outline">
            <a:extLst>
              <a:ext uri="{FF2B5EF4-FFF2-40B4-BE49-F238E27FC236}">
                <a16:creationId xmlns:a16="http://schemas.microsoft.com/office/drawing/2014/main" id="{0C73F464-A758-4219-9798-6A7B2FC1AAE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6720" y="5574244"/>
            <a:ext cx="709134" cy="70913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F9C6526-50CF-4893-B2D3-38D2278A073B}"/>
              </a:ext>
            </a:extLst>
          </p:cNvPr>
          <p:cNvSpPr txBox="1">
            <a:spLocks/>
          </p:cNvSpPr>
          <p:nvPr/>
        </p:nvSpPr>
        <p:spPr>
          <a:xfrm>
            <a:off x="1156237" y="6324960"/>
            <a:ext cx="15511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Data Scientist Team</a:t>
            </a:r>
          </a:p>
        </p:txBody>
      </p:sp>
      <p:pic>
        <p:nvPicPr>
          <p:cNvPr id="25" name="Graphic 24" descr="Programmer female outline">
            <a:extLst>
              <a:ext uri="{FF2B5EF4-FFF2-40B4-BE49-F238E27FC236}">
                <a16:creationId xmlns:a16="http://schemas.microsoft.com/office/drawing/2014/main" id="{B3A3FE40-A694-4660-8725-C721C8ACBB0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819" y="1102381"/>
            <a:ext cx="709134" cy="709134"/>
          </a:xfrm>
          <a:prstGeom prst="rect">
            <a:avLst/>
          </a:prstGeom>
        </p:spPr>
      </p:pic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FC391983-639E-4F93-A431-26BB8B2D2DF0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49736" y="1102381"/>
            <a:ext cx="709134" cy="709134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2C333BD-E9AC-43BD-B999-706C9DBAB1E7}"/>
              </a:ext>
            </a:extLst>
          </p:cNvPr>
          <p:cNvSpPr txBox="1">
            <a:spLocks/>
          </p:cNvSpPr>
          <p:nvPr/>
        </p:nvSpPr>
        <p:spPr>
          <a:xfrm>
            <a:off x="9722724" y="1891910"/>
            <a:ext cx="23498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ML/DevOps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54912-62EC-413C-B6F0-C827E5DC4375}"/>
              </a:ext>
            </a:extLst>
          </p:cNvPr>
          <p:cNvSpPr txBox="1"/>
          <p:nvPr/>
        </p:nvSpPr>
        <p:spPr>
          <a:xfrm>
            <a:off x="101480" y="680462"/>
            <a:ext cx="7663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How to package a registered model with Docker</a:t>
            </a:r>
            <a:br>
              <a:rPr lang="en-US"/>
            </a:br>
            <a:r>
              <a:rPr lang="en-US"/>
              <a:t>.. </a:t>
            </a:r>
            <a:r>
              <a:rPr lang="en-US">
                <a:hlinkClick r:id="rId14"/>
              </a:rPr>
              <a:t>https://docs.microsoft.com/en-us/azure/machine-learning/how-to-deploy-package-models</a:t>
            </a:r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7EE83BBE-55DF-5475-707D-3032F44464C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2481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err="1">
                <a:latin typeface="Calibri" panose="020F0502020204030204" pitchFamily="34" charset="0"/>
                <a:cs typeface="Calibri" panose="020F0502020204030204" pitchFamily="34" charset="0"/>
              </a:rPr>
              <a:t>Continuous Integration in MLOps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811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22">
            <a:extLst>
              <a:ext uri="{FF2B5EF4-FFF2-40B4-BE49-F238E27FC236}">
                <a16:creationId xmlns:a16="http://schemas.microsoft.com/office/drawing/2014/main" id="{3C34DA9E-4F68-4BA7-A1B6-33CF2EE2462C}"/>
              </a:ext>
            </a:extLst>
          </p:cNvPr>
          <p:cNvSpPr/>
          <p:nvPr/>
        </p:nvSpPr>
        <p:spPr bwMode="auto">
          <a:xfrm>
            <a:off x="1933251" y="4364169"/>
            <a:ext cx="9569067" cy="1296035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1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2" name="Afgeronde rechthoek 22">
            <a:extLst>
              <a:ext uri="{FF2B5EF4-FFF2-40B4-BE49-F238E27FC236}">
                <a16:creationId xmlns:a16="http://schemas.microsoft.com/office/drawing/2014/main" id="{BDCE5222-51F8-477B-8838-75B127D5BD4D}"/>
              </a:ext>
            </a:extLst>
          </p:cNvPr>
          <p:cNvSpPr/>
          <p:nvPr/>
        </p:nvSpPr>
        <p:spPr bwMode="auto">
          <a:xfrm>
            <a:off x="2271088" y="2531290"/>
            <a:ext cx="9071481" cy="1511983"/>
          </a:xfrm>
          <a:prstGeom prst="roundRect">
            <a:avLst/>
          </a:prstGeom>
          <a:ln w="38100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1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B2356-0FB7-4FAC-BFF2-6133F0D90464}"/>
              </a:ext>
            </a:extLst>
          </p:cNvPr>
          <p:cNvCxnSpPr>
            <a:cxnSpLocks/>
          </p:cNvCxnSpPr>
          <p:nvPr/>
        </p:nvCxnSpPr>
        <p:spPr>
          <a:xfrm>
            <a:off x="1722817" y="3225477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9">
            <a:extLst>
              <a:ext uri="{FF2B5EF4-FFF2-40B4-BE49-F238E27FC236}">
                <a16:creationId xmlns:a16="http://schemas.microsoft.com/office/drawing/2014/main" id="{6E6A99D1-5A3D-456F-A857-0C0780B18192}"/>
              </a:ext>
            </a:extLst>
          </p:cNvPr>
          <p:cNvSpPr txBox="1"/>
          <p:nvPr/>
        </p:nvSpPr>
        <p:spPr>
          <a:xfrm>
            <a:off x="2464410" y="2013299"/>
            <a:ext cx="1930886" cy="477864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CD Pipeline</a:t>
            </a:r>
          </a:p>
        </p:txBody>
      </p:sp>
      <p:sp>
        <p:nvSpPr>
          <p:cNvPr id="39" name="Tekstvak 50">
            <a:extLst>
              <a:ext uri="{FF2B5EF4-FFF2-40B4-BE49-F238E27FC236}">
                <a16:creationId xmlns:a16="http://schemas.microsoft.com/office/drawing/2014/main" id="{1959D8A6-CFD6-461A-8453-22A076AA05BB}"/>
              </a:ext>
            </a:extLst>
          </p:cNvPr>
          <p:cNvSpPr txBox="1"/>
          <p:nvPr/>
        </p:nvSpPr>
        <p:spPr>
          <a:xfrm>
            <a:off x="4395296" y="3050453"/>
            <a:ext cx="824983" cy="483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BDC7E-93A3-4F31-AB5F-43C52E886386}"/>
              </a:ext>
            </a:extLst>
          </p:cNvPr>
          <p:cNvCxnSpPr>
            <a:cxnSpLocks/>
          </p:cNvCxnSpPr>
          <p:nvPr/>
        </p:nvCxnSpPr>
        <p:spPr>
          <a:xfrm>
            <a:off x="4118040" y="3295914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The 5 Components of Azure DevOps - ParkMyCloud">
            <a:extLst>
              <a:ext uri="{FF2B5EF4-FFF2-40B4-BE49-F238E27FC236}">
                <a16:creationId xmlns:a16="http://schemas.microsoft.com/office/drawing/2014/main" id="{5146F9E6-58E3-49BE-93DF-852DC454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2721" y="2155440"/>
            <a:ext cx="1090261" cy="6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50">
            <a:extLst>
              <a:ext uri="{FF2B5EF4-FFF2-40B4-BE49-F238E27FC236}">
                <a16:creationId xmlns:a16="http://schemas.microsoft.com/office/drawing/2014/main" id="{5FCD4998-2E22-4A5F-89E6-821C9AF75F9B}"/>
              </a:ext>
            </a:extLst>
          </p:cNvPr>
          <p:cNvSpPr txBox="1"/>
          <p:nvPr/>
        </p:nvSpPr>
        <p:spPr>
          <a:xfrm>
            <a:off x="2464411" y="2951497"/>
            <a:ext cx="1655969" cy="677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Deploy model in DEV</a:t>
            </a:r>
          </a:p>
        </p:txBody>
      </p:sp>
      <p:pic>
        <p:nvPicPr>
          <p:cNvPr id="13" name="Afbeelding 10">
            <a:extLst>
              <a:ext uri="{FF2B5EF4-FFF2-40B4-BE49-F238E27FC236}">
                <a16:creationId xmlns:a16="http://schemas.microsoft.com/office/drawing/2014/main" id="{DA79A623-F260-4F13-9F58-F7DE7E0EA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713" y="2803038"/>
            <a:ext cx="833765" cy="84445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0E5F-B251-42AC-A0CA-CFF06449CC50}"/>
              </a:ext>
            </a:extLst>
          </p:cNvPr>
          <p:cNvCxnSpPr>
            <a:cxnSpLocks/>
          </p:cNvCxnSpPr>
          <p:nvPr/>
        </p:nvCxnSpPr>
        <p:spPr>
          <a:xfrm>
            <a:off x="5361321" y="3271615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474098-031F-434F-964E-E34185F4A395}"/>
              </a:ext>
            </a:extLst>
          </p:cNvPr>
          <p:cNvCxnSpPr>
            <a:cxnSpLocks/>
          </p:cNvCxnSpPr>
          <p:nvPr/>
        </p:nvCxnSpPr>
        <p:spPr>
          <a:xfrm>
            <a:off x="6822395" y="3271615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50">
            <a:extLst>
              <a:ext uri="{FF2B5EF4-FFF2-40B4-BE49-F238E27FC236}">
                <a16:creationId xmlns:a16="http://schemas.microsoft.com/office/drawing/2014/main" id="{C1325131-A0B7-4962-AE44-0FBCEF3C8C4E}"/>
              </a:ext>
            </a:extLst>
          </p:cNvPr>
          <p:cNvSpPr txBox="1"/>
          <p:nvPr/>
        </p:nvSpPr>
        <p:spPr>
          <a:xfrm>
            <a:off x="5811418" y="3063078"/>
            <a:ext cx="880651" cy="4835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</a:p>
        </p:txBody>
      </p:sp>
      <p:sp>
        <p:nvSpPr>
          <p:cNvPr id="28" name="Tekstvak 50">
            <a:extLst>
              <a:ext uri="{FF2B5EF4-FFF2-40B4-BE49-F238E27FC236}">
                <a16:creationId xmlns:a16="http://schemas.microsoft.com/office/drawing/2014/main" id="{5EB96CAA-1927-4262-95DB-A2550A035EC6}"/>
              </a:ext>
            </a:extLst>
          </p:cNvPr>
          <p:cNvSpPr txBox="1"/>
          <p:nvPr/>
        </p:nvSpPr>
        <p:spPr>
          <a:xfrm>
            <a:off x="7068547" y="3398680"/>
            <a:ext cx="2208605" cy="4801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Approval (manual or automatic)</a:t>
            </a:r>
          </a:p>
        </p:txBody>
      </p:sp>
      <p:sp>
        <p:nvSpPr>
          <p:cNvPr id="29" name="Touchscreen" title="Icon of a closed hand with one finger touching a screen">
            <a:extLst>
              <a:ext uri="{FF2B5EF4-FFF2-40B4-BE49-F238E27FC236}">
                <a16:creationId xmlns:a16="http://schemas.microsoft.com/office/drawing/2014/main" id="{7D2BE6D7-4FB3-4FA2-93D0-D461FDE861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0587" y="2819842"/>
            <a:ext cx="607328" cy="56943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kstvak 50">
            <a:extLst>
              <a:ext uri="{FF2B5EF4-FFF2-40B4-BE49-F238E27FC236}">
                <a16:creationId xmlns:a16="http://schemas.microsoft.com/office/drawing/2014/main" id="{4C97E5F8-D81B-4BD3-A063-3DFEAA5915CE}"/>
              </a:ext>
            </a:extLst>
          </p:cNvPr>
          <p:cNvSpPr txBox="1"/>
          <p:nvPr/>
        </p:nvSpPr>
        <p:spPr>
          <a:xfrm>
            <a:off x="9366549" y="2911799"/>
            <a:ext cx="1655969" cy="677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Deploy model in PROD</a:t>
            </a:r>
          </a:p>
        </p:txBody>
      </p:sp>
      <p:cxnSp>
        <p:nvCxnSpPr>
          <p:cNvPr id="14336" name="Straight Arrow Connector 14335">
            <a:extLst>
              <a:ext uri="{FF2B5EF4-FFF2-40B4-BE49-F238E27FC236}">
                <a16:creationId xmlns:a16="http://schemas.microsoft.com/office/drawing/2014/main" id="{81287475-0477-4F93-95A1-5E148D4E1610}"/>
              </a:ext>
            </a:extLst>
          </p:cNvPr>
          <p:cNvCxnSpPr>
            <a:cxnSpLocks/>
          </p:cNvCxnSpPr>
          <p:nvPr/>
        </p:nvCxnSpPr>
        <p:spPr>
          <a:xfrm>
            <a:off x="9031000" y="3248371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Arrow: Right 14341">
            <a:extLst>
              <a:ext uri="{FF2B5EF4-FFF2-40B4-BE49-F238E27FC236}">
                <a16:creationId xmlns:a16="http://schemas.microsoft.com/office/drawing/2014/main" id="{FC441C40-DF34-4357-9E4A-70363CEB9013}"/>
              </a:ext>
            </a:extLst>
          </p:cNvPr>
          <p:cNvSpPr/>
          <p:nvPr/>
        </p:nvSpPr>
        <p:spPr bwMode="auto">
          <a:xfrm rot="5400000">
            <a:off x="3029088" y="3870384"/>
            <a:ext cx="669618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4343" name="TextBox 14342">
            <a:extLst>
              <a:ext uri="{FF2B5EF4-FFF2-40B4-BE49-F238E27FC236}">
                <a16:creationId xmlns:a16="http://schemas.microsoft.com/office/drawing/2014/main" id="{66C6F1BA-FD75-41F6-BB6D-4F2D5DED5539}"/>
              </a:ext>
            </a:extLst>
          </p:cNvPr>
          <p:cNvSpPr txBox="1"/>
          <p:nvPr/>
        </p:nvSpPr>
        <p:spPr>
          <a:xfrm>
            <a:off x="2103761" y="4870010"/>
            <a:ext cx="2433152" cy="7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Webservice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(development environment)</a:t>
            </a:r>
          </a:p>
        </p:txBody>
      </p:sp>
      <p:sp>
        <p:nvSpPr>
          <p:cNvPr id="14345" name="TextBox 14344">
            <a:extLst>
              <a:ext uri="{FF2B5EF4-FFF2-40B4-BE49-F238E27FC236}">
                <a16:creationId xmlns:a16="http://schemas.microsoft.com/office/drawing/2014/main" id="{04DBE6EB-D150-483D-BB83-8B82356A9E0C}"/>
              </a:ext>
            </a:extLst>
          </p:cNvPr>
          <p:cNvSpPr txBox="1"/>
          <p:nvPr/>
        </p:nvSpPr>
        <p:spPr>
          <a:xfrm>
            <a:off x="9093684" y="4870009"/>
            <a:ext cx="2266440" cy="7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Webservice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(production environment)</a:t>
            </a:r>
          </a:p>
        </p:txBody>
      </p:sp>
      <p:pic>
        <p:nvPicPr>
          <p:cNvPr id="14346" name="Graphic 100">
            <a:extLst>
              <a:ext uri="{FF2B5EF4-FFF2-40B4-BE49-F238E27FC236}">
                <a16:creationId xmlns:a16="http://schemas.microsoft.com/office/drawing/2014/main" id="{20F540EA-3A05-438C-8993-EAA843D29F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90113" y="4480193"/>
            <a:ext cx="460439" cy="399274"/>
          </a:xfrm>
          <a:prstGeom prst="rect">
            <a:avLst/>
          </a:prstGeom>
        </p:spPr>
      </p:pic>
      <p:pic>
        <p:nvPicPr>
          <p:cNvPr id="14349" name="Graphic 100">
            <a:extLst>
              <a:ext uri="{FF2B5EF4-FFF2-40B4-BE49-F238E27FC236}">
                <a16:creationId xmlns:a16="http://schemas.microsoft.com/office/drawing/2014/main" id="{8D2975B4-4BA9-4DC3-98E8-3EA90DCF7DD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994271" y="4489651"/>
            <a:ext cx="460439" cy="39927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409D147A-1E84-4E97-895A-7DE3D537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502" y="4126562"/>
            <a:ext cx="1277900" cy="6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7C762-F08E-4138-ABCB-DCA616B0C664}"/>
              </a:ext>
            </a:extLst>
          </p:cNvPr>
          <p:cNvSpPr txBox="1"/>
          <p:nvPr/>
        </p:nvSpPr>
        <p:spPr>
          <a:xfrm>
            <a:off x="160729" y="546810"/>
            <a:ext cx="59352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Based on Azure Architecture Recommendation:</a:t>
            </a:r>
          </a:p>
          <a:p>
            <a:pPr lvl="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"Organize and set up Azure Machine Learning environments"</a:t>
            </a:r>
          </a:p>
          <a:p>
            <a:pPr lvl="0"/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https://docs.microsoft.com/en-us/azure/cloud-adoption-framework/ready/azure-best-practices/ai-machine-learning-resource-organization?branch=pr-en-us-1541</a:t>
            </a:r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F16C97-8E03-4116-A5DD-92504C643C65}"/>
              </a:ext>
            </a:extLst>
          </p:cNvPr>
          <p:cNvSpPr/>
          <p:nvPr/>
        </p:nvSpPr>
        <p:spPr bwMode="auto">
          <a:xfrm rot="5400000">
            <a:off x="9889676" y="3865278"/>
            <a:ext cx="669618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E091F5C2-30FE-4B6C-A00E-8E012F8B001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8102" y="5626533"/>
            <a:ext cx="709134" cy="709134"/>
          </a:xfrm>
          <a:prstGeom prst="rect">
            <a:avLst/>
          </a:prstGeom>
        </p:spPr>
      </p:pic>
      <p:pic>
        <p:nvPicPr>
          <p:cNvPr id="16" name="Graphic 15" descr="Programmer male outline">
            <a:extLst>
              <a:ext uri="{FF2B5EF4-FFF2-40B4-BE49-F238E27FC236}">
                <a16:creationId xmlns:a16="http://schemas.microsoft.com/office/drawing/2014/main" id="{CD9BCA92-3D92-480B-99D0-D57E3EFDC39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7019" y="5626533"/>
            <a:ext cx="709134" cy="709134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1FEEEC7-3E2B-49DC-9C7B-EFF20FB657BA}"/>
              </a:ext>
            </a:extLst>
          </p:cNvPr>
          <p:cNvSpPr txBox="1">
            <a:spLocks/>
          </p:cNvSpPr>
          <p:nvPr/>
        </p:nvSpPr>
        <p:spPr>
          <a:xfrm>
            <a:off x="2090007" y="6416062"/>
            <a:ext cx="23498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ML/DevOps Team</a:t>
            </a:r>
          </a:p>
        </p:txBody>
      </p:sp>
      <p:pic>
        <p:nvPicPr>
          <p:cNvPr id="18" name="Graphic 17" descr="Female Profile outline">
            <a:extLst>
              <a:ext uri="{FF2B5EF4-FFF2-40B4-BE49-F238E27FC236}">
                <a16:creationId xmlns:a16="http://schemas.microsoft.com/office/drawing/2014/main" id="{4A9B60D4-F4D1-46F8-8CB7-7FD288C80049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96864" y="5666662"/>
            <a:ext cx="709134" cy="709134"/>
          </a:xfrm>
          <a:prstGeom prst="rect">
            <a:avLst/>
          </a:prstGeom>
        </p:spPr>
      </p:pic>
      <p:pic>
        <p:nvPicPr>
          <p:cNvPr id="19" name="Graphic 18" descr="Male profile outline">
            <a:extLst>
              <a:ext uri="{FF2B5EF4-FFF2-40B4-BE49-F238E27FC236}">
                <a16:creationId xmlns:a16="http://schemas.microsoft.com/office/drawing/2014/main" id="{7B66B2B3-EDE5-4839-BA66-9CF69456FEDC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25242" y="5671070"/>
            <a:ext cx="709134" cy="70913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21E942-8FB5-4322-A057-5B37A6216D9B}"/>
              </a:ext>
            </a:extLst>
          </p:cNvPr>
          <p:cNvSpPr txBox="1">
            <a:spLocks/>
          </p:cNvSpPr>
          <p:nvPr/>
        </p:nvSpPr>
        <p:spPr>
          <a:xfrm>
            <a:off x="9325719" y="6452068"/>
            <a:ext cx="15907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Prod Team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2B531E8-41DF-5BF3-7FA7-EFE78E743707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2481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err="1">
                <a:latin typeface="Calibri" panose="020F0502020204030204" pitchFamily="34" charset="0"/>
                <a:cs typeface="Calibri" panose="020F0502020204030204" pitchFamily="34" charset="0"/>
              </a:rPr>
              <a:t>Continuous Deployment in MLOps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938E48-457F-4B93-0D28-35D5836AB90B}"/>
              </a:ext>
            </a:extLst>
          </p:cNvPr>
          <p:cNvSpPr/>
          <p:nvPr/>
        </p:nvSpPr>
        <p:spPr>
          <a:xfrm>
            <a:off x="266486" y="2208218"/>
            <a:ext cx="1579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29" normalizeH="0" baseline="0" noProof="0">
                <a:ln>
                  <a:noFill/>
                </a:ln>
                <a:gradFill>
                  <a:gsLst>
                    <a:gs pos="0">
                      <a:srgbClr val="737373"/>
                    </a:gs>
                    <a:gs pos="100000">
                      <a:srgbClr val="737373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Artifacts &amp; Pipelines</a:t>
            </a:r>
          </a:p>
          <a:p>
            <a:pPr marL="0" marR="0" lvl="0" indent="0" algn="ctr" defTabSz="89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29" normalizeH="0" baseline="0" noProof="0">
                <a:ln>
                  <a:noFill/>
                </a:ln>
                <a:gradFill>
                  <a:gsLst>
                    <a:gs pos="0">
                      <a:srgbClr val="737373"/>
                    </a:gs>
                    <a:gs pos="100000">
                      <a:srgbClr val="737373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(Azure DevOps)</a:t>
            </a:r>
          </a:p>
        </p:txBody>
      </p:sp>
    </p:spTree>
    <p:extLst>
      <p:ext uri="{BB962C8B-B14F-4D97-AF65-F5344CB8AC3E}">
        <p14:creationId xmlns:p14="http://schemas.microsoft.com/office/powerpoint/2010/main" val="32431675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65F-D9FB-65F8-DC44-2535117807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077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err="1">
                <a:latin typeface="Calibri" panose="020F0502020204030204" pitchFamily="34" charset="0"/>
                <a:cs typeface="Calibri" panose="020F0502020204030204" pitchFamily="34" charset="0"/>
              </a:rPr>
              <a:t>MLOps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Reference Architecture</a:t>
            </a:r>
          </a:p>
        </p:txBody>
      </p:sp>
      <p:pic>
        <p:nvPicPr>
          <p:cNvPr id="3" name="Picture 2" descr="Diagram of the MLOps architecture">
            <a:extLst>
              <a:ext uri="{FF2B5EF4-FFF2-40B4-BE49-F238E27FC236}">
                <a16:creationId xmlns:a16="http://schemas.microsoft.com/office/drawing/2014/main" id="{33D48022-497E-E991-35AB-85E48F88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412" y="814836"/>
            <a:ext cx="9040445" cy="55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1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AA83-2DA1-FECC-BB65-9AA52CD55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077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err="1">
                <a:latin typeface="Calibri" panose="020F0502020204030204" pitchFamily="34" charset="0"/>
                <a:cs typeface="Calibri" panose="020F0502020204030204" pitchFamily="34" charset="0"/>
              </a:rPr>
              <a:t>Branching Strategy for MLOps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4DEE1-6311-2133-3E34-A0E4C0054E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923" y="1272191"/>
            <a:ext cx="8779213" cy="49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8E831-C342-E145-D7DE-DAE8308665E9}"/>
              </a:ext>
            </a:extLst>
          </p:cNvPr>
          <p:cNvSpPr txBox="1"/>
          <p:nvPr/>
        </p:nvSpPr>
        <p:spPr>
          <a:xfrm>
            <a:off x="7245247" y="1505691"/>
            <a:ext cx="4806845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Videos (Sascha Dittmann, 2019):</a:t>
            </a:r>
          </a:p>
          <a:p>
            <a:endParaRPr lang="en-US"/>
          </a:p>
          <a:p>
            <a:r>
              <a:rPr lang="en-US"/>
              <a:t>Train Your Model</a:t>
            </a:r>
          </a:p>
          <a:p>
            <a:r>
              <a:rPr lang="en-US"/>
              <a:t>.. </a:t>
            </a:r>
            <a:r>
              <a:rPr lang="en-US">
                <a:hlinkClick r:id="rId2"/>
              </a:rPr>
              <a:t>https://www.youtube.com/watch?v=nVjNBKLCMKE</a:t>
            </a:r>
            <a:endParaRPr lang="en-US"/>
          </a:p>
          <a:p>
            <a:endParaRPr lang="en-US"/>
          </a:p>
          <a:p>
            <a:r>
              <a:rPr lang="en-US"/>
              <a:t>DevOps for Machine Learning (Part 1)</a:t>
            </a:r>
          </a:p>
          <a:p>
            <a:r>
              <a:rPr lang="en-US"/>
              <a:t>Getting Started with MLOps with Azure DevOps</a:t>
            </a:r>
          </a:p>
          <a:p>
            <a:r>
              <a:rPr lang="en-US"/>
              <a:t>.. </a:t>
            </a:r>
            <a:r>
              <a:rPr lang="en-US">
                <a:hlinkClick r:id="rId3"/>
              </a:rPr>
              <a:t>https://www.youtube.com/watch?v=YAqTt4DYIbw</a:t>
            </a:r>
            <a:endParaRPr lang="en-US"/>
          </a:p>
          <a:p>
            <a:endParaRPr lang="en-US"/>
          </a:p>
          <a:p>
            <a:r>
              <a:rPr lang="en-US"/>
              <a:t>DevOps for Machine Learning (Azure MLOps Part 2)</a:t>
            </a:r>
          </a:p>
          <a:p>
            <a:r>
              <a:rPr lang="en-US"/>
              <a:t>Setup Azure Machine Learning Services</a:t>
            </a:r>
          </a:p>
          <a:p>
            <a:r>
              <a:rPr lang="en-US"/>
              <a:t>.. </a:t>
            </a:r>
            <a:r>
              <a:rPr lang="en-US">
                <a:hlinkClick r:id="rId4"/>
              </a:rPr>
              <a:t>https://www.youtube.com/watch?v=mZUdYu345dg</a:t>
            </a:r>
            <a:endParaRPr lang="en-US"/>
          </a:p>
          <a:p>
            <a:endParaRPr lang="en-US"/>
          </a:p>
          <a:p>
            <a:r>
              <a:rPr lang="en-US"/>
              <a:t>DevOps for Machine Learning (Azure MLOps Part 3)</a:t>
            </a:r>
          </a:p>
          <a:p>
            <a:r>
              <a:rPr lang="en-US"/>
              <a:t>Train and Version Your Model</a:t>
            </a:r>
          </a:p>
          <a:p>
            <a:r>
              <a:rPr lang="en-US"/>
              <a:t>.. </a:t>
            </a:r>
            <a:r>
              <a:rPr lang="en-US">
                <a:hlinkClick r:id="rId5"/>
              </a:rPr>
              <a:t>https://www.youtube.com/watch?v=hQkbKhwOH7Q</a:t>
            </a:r>
            <a:endParaRPr lang="en-US"/>
          </a:p>
          <a:p>
            <a:br>
              <a:rPr lang="en-US"/>
            </a:br>
            <a:r>
              <a:rPr lang="en-US"/>
              <a:t>DevOps for Machine Learning (Azure MLOps Part 4)</a:t>
            </a:r>
          </a:p>
          <a:p>
            <a:r>
              <a:rPr lang="en-US"/>
              <a:t>Deploy Your Model to Azure Container Instances</a:t>
            </a:r>
          </a:p>
          <a:p>
            <a:r>
              <a:rPr lang="en-US"/>
              <a:t>.. </a:t>
            </a:r>
            <a:r>
              <a:rPr lang="en-US">
                <a:hlinkClick r:id="rId6"/>
              </a:rPr>
              <a:t>https://www.youtube.com/watch?v=vNoon1TmLuw</a:t>
            </a:r>
            <a:endParaRPr lang="en-US"/>
          </a:p>
          <a:p>
            <a:endParaRPr lang="en-US"/>
          </a:p>
          <a:p>
            <a:r>
              <a:rPr lang="en-US"/>
              <a:t>DevOps for Machine Learning (Azure MLOps Part 5)</a:t>
            </a:r>
          </a:p>
          <a:p>
            <a:r>
              <a:rPr lang="en-US"/>
              <a:t>Deploy Your Model to Azure Kubernetes Service</a:t>
            </a:r>
          </a:p>
          <a:p>
            <a:r>
              <a:rPr lang="en-US"/>
              <a:t>.. </a:t>
            </a:r>
            <a:r>
              <a:rPr lang="en-US">
                <a:hlinkClick r:id="rId7"/>
              </a:rPr>
              <a:t>https://www.youtube.com/watch?v=fhNMRfBByDc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65375-05C3-A6DE-6CC3-763970A24DC5}"/>
              </a:ext>
            </a:extLst>
          </p:cNvPr>
          <p:cNvSpPr txBox="1"/>
          <p:nvPr/>
        </p:nvSpPr>
        <p:spPr>
          <a:xfrm>
            <a:off x="139908" y="3183074"/>
            <a:ext cx="551638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Azure DevOps</a:t>
            </a:r>
          </a:p>
          <a:p>
            <a:r>
              <a:rPr lang="en-US"/>
              <a:t>.. </a:t>
            </a:r>
            <a:r>
              <a:rPr lang="en-US">
                <a:hlinkClick r:id="rId8"/>
              </a:rPr>
              <a:t>https://azure.microsoft.com/en-us/services/devops/#overview</a:t>
            </a:r>
            <a:endParaRPr lang="en-US"/>
          </a:p>
          <a:p>
            <a:r>
              <a:rPr lang="en-US"/>
              <a:t>Azure ML</a:t>
            </a:r>
          </a:p>
          <a:p>
            <a:r>
              <a:rPr lang="en-US"/>
              <a:t>.. </a:t>
            </a:r>
            <a:r>
              <a:rPr lang="en-US">
                <a:hlinkClick r:id="rId9"/>
              </a:rPr>
              <a:t>https://azure.microsoft.com/en-us/services/machine-learning/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F0560-E8AC-97C6-34CB-06494E547882}"/>
              </a:ext>
            </a:extLst>
          </p:cNvPr>
          <p:cNvSpPr txBox="1"/>
          <p:nvPr/>
        </p:nvSpPr>
        <p:spPr>
          <a:xfrm>
            <a:off x="69953" y="39477"/>
            <a:ext cx="73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DevOps Templates &amp; Tutorials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09646-5C24-CF8F-6C57-8E4104982646}"/>
              </a:ext>
            </a:extLst>
          </p:cNvPr>
          <p:cNvSpPr txBox="1"/>
          <p:nvPr/>
        </p:nvSpPr>
        <p:spPr>
          <a:xfrm>
            <a:off x="139908" y="779443"/>
            <a:ext cx="551638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Azure ML MLOps Template</a:t>
            </a:r>
          </a:p>
          <a:p>
            <a:r>
              <a:rPr lang="en-US"/>
              <a:t>.. </a:t>
            </a:r>
            <a:r>
              <a:rPr lang="en-US">
                <a:hlinkClick r:id="rId10"/>
              </a:rPr>
              <a:t>https://github.com/microsoft/dstoolkit-mlops-base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Azure ML Service Tutorials by Sascha Dittmann (2019):</a:t>
            </a:r>
          </a:p>
          <a:p>
            <a:r>
              <a:rPr lang="en-US"/>
              <a:t>.. </a:t>
            </a:r>
            <a:r>
              <a:rPr lang="en-US">
                <a:hlinkClick r:id="rId11"/>
              </a:rPr>
              <a:t>https://github.com/SaschaDittmann/MLOps-Lab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26A29-0A31-6ED8-5B7C-B2EEFC8ADA0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7285" y="125491"/>
            <a:ext cx="2343149" cy="12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313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Git, 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46A85-A9FF-1541-9744-9A9922B8B2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899" y="108226"/>
            <a:ext cx="2932557" cy="2649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F5E80-5F25-FC46-BD41-AB90AFB41BAD}"/>
              </a:ext>
            </a:extLst>
          </p:cNvPr>
          <p:cNvSpPr txBox="1"/>
          <p:nvPr/>
        </p:nvSpPr>
        <p:spPr>
          <a:xfrm>
            <a:off x="9181942" y="2890544"/>
            <a:ext cx="2808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Linus Torvalds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Linux -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https://www.linux.org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-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https://git-scm.com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224F3-9854-9843-95EB-40904183A55C}"/>
              </a:ext>
            </a:extLst>
          </p:cNvPr>
          <p:cNvSpPr txBox="1"/>
          <p:nvPr/>
        </p:nvSpPr>
        <p:spPr>
          <a:xfrm>
            <a:off x="151708" y="876856"/>
            <a:ext cx="424638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free and open source distributed 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Linus Torvalds has developed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2005  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 use in Linux development community. (before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they used </a:t>
            </a:r>
            <a:r>
              <a:rPr lang="en-US" sz="1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BitKeeper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is 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ully distributed, fast, simple, can efficiently handle large projects like the Linux kernel (speed and data size, thousands of parallel  branches)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F4DD5-A1D2-C04C-BFC0-945C8A9343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256" y="5054467"/>
            <a:ext cx="16002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C3B2C-D8E0-BB4F-A204-E9DF95FDFA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7310" y="4917525"/>
            <a:ext cx="1600201" cy="1403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D296F-4B78-AF4F-9915-84ABFC1420DC}"/>
              </a:ext>
            </a:extLst>
          </p:cNvPr>
          <p:cNvSpPr txBox="1"/>
          <p:nvPr/>
        </p:nvSpPr>
        <p:spPr>
          <a:xfrm>
            <a:off x="2766896" y="6334429"/>
            <a:ext cx="10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GutHub</a:t>
            </a:r>
            <a:endParaRPr lang="en-US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E434B-A2B6-7644-B537-28A5B14161C4}"/>
              </a:ext>
            </a:extLst>
          </p:cNvPr>
          <p:cNvSpPr txBox="1"/>
          <p:nvPr/>
        </p:nvSpPr>
        <p:spPr>
          <a:xfrm>
            <a:off x="10901152" y="5934680"/>
            <a:ext cx="8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A5FE3-DF48-BE4B-AE85-43DDA00D736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429" y="4752951"/>
            <a:ext cx="1205935" cy="140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4D705-BDF3-C249-A89A-6301013CE20A}"/>
              </a:ext>
            </a:extLst>
          </p:cNvPr>
          <p:cNvSpPr txBox="1"/>
          <p:nvPr/>
        </p:nvSpPr>
        <p:spPr>
          <a:xfrm>
            <a:off x="8679516" y="6157583"/>
            <a:ext cx="8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8B64A-29AC-5349-AEA9-97B8DA8CF20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64" y="411772"/>
            <a:ext cx="3570865" cy="2566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D814A-2043-644B-9405-A4BBAB2324B2}"/>
              </a:ext>
            </a:extLst>
          </p:cNvPr>
          <p:cNvSpPr txBox="1"/>
          <p:nvPr/>
        </p:nvSpPr>
        <p:spPr>
          <a:xfrm>
            <a:off x="151709" y="3573001"/>
            <a:ext cx="425616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 2008 - founded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 2018 - acquired by Microsoft for $7.5 Bln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 2020 - 40 Mln users, 190 Mln Repos, 2.5K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CD9A5-B0CE-2943-85A2-0CDBDC7994E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09" y="4941244"/>
            <a:ext cx="2381250" cy="1410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C3103-FF6A-644F-99A2-F4B36B21115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464" y="4927044"/>
            <a:ext cx="10541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FA033-65EE-8B46-8B40-3A54D1883429}"/>
              </a:ext>
            </a:extLst>
          </p:cNvPr>
          <p:cNvSpPr txBox="1"/>
          <p:nvPr/>
        </p:nvSpPr>
        <p:spPr>
          <a:xfrm>
            <a:off x="3787293" y="6028333"/>
            <a:ext cx="120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GutHub</a:t>
            </a:r>
            <a:endParaRPr lang="en-US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07052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8B2B6-9B33-DD41-9FF3-9D23FB9FDC3D}"/>
              </a:ext>
            </a:extLst>
          </p:cNvPr>
          <p:cNvSpPr txBox="1"/>
          <p:nvPr/>
        </p:nvSpPr>
        <p:spPr>
          <a:xfrm>
            <a:off x="-1" y="0"/>
            <a:ext cx="419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Git in Azure ML DevOps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596B3-D50F-4DF0-A7AE-132B3617728E}"/>
              </a:ext>
            </a:extLst>
          </p:cNvPr>
          <p:cNvSpPr txBox="1"/>
          <p:nvPr/>
        </p:nvSpPr>
        <p:spPr>
          <a:xfrm>
            <a:off x="426720" y="802920"/>
            <a:ext cx="10399123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(software) - 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https://git-scm.com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https://git-scm.com/doc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, GitHub (company) -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Azure ML – Git integration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https://docs.microsoft.com/en-us/azure/machine-learning/concept-train-model-git-integration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Lev's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docs – several files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https://github.com/lselector/python_tutorials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https://github.com/lselector/python_tutorials/blob/master/g01_git_procedures.txt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Source Control in Azure - Use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(distributed) or Team Foundation Version Control (TFVC)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https://docs.microsoft.com/en-us/azure/devops/user-guide/source-control?view=azure-devops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Docs (MSFT)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https://docs.microsoft.com/en-us/azure/devops/repos/git/?view=azure-devops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Azure ML Studio and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/AzureDevOps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https://docs.microsoft.com/en-us/answers/questions/355882/azure-ml-studio-and-gitazuredevops.html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Best practices for version control with Azure Machine Learning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https://social.msdn.microsoft.com/Forums/azure/en-US/2e0beb55-c4cd-47db-84f9-66693e5405d5/best-practices-for-version-control-with-azure-machine-learning?forum=MachineLearning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Version control Azure ML workspaces with custom environments and pipelines?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https://stackoverflow.com/questions/60523435/how-do-i-version-control-azure-ml-workspaces-with-custom-environments-and-pipeli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CD066-F645-1249-9B1A-154CFD7CADBF}"/>
              </a:ext>
            </a:extLst>
          </p:cNvPr>
          <p:cNvSpPr txBox="1"/>
          <p:nvPr/>
        </p:nvSpPr>
        <p:spPr>
          <a:xfrm>
            <a:off x="0" y="0"/>
            <a:ext cx="39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Git – continued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37AC2-3C2F-4E4F-9508-FFC2B44B17EA}"/>
              </a:ext>
            </a:extLst>
          </p:cNvPr>
          <p:cNvSpPr txBox="1"/>
          <p:nvPr/>
        </p:nvSpPr>
        <p:spPr>
          <a:xfrm>
            <a:off x="152400" y="609579"/>
            <a:ext cx="547370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config --global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"Last, First"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config --global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FLast@example.com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Some files to know: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completion.bash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gitconfig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gitexcludes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workdir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workdir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git@github.com:myuser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/repo1.git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git@github.com:myuser/repo2.git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repo1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edit 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gitignore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add 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 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m'some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comment'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remote add origin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git@github.com:myuser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/repo1.git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push -u origin master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fetch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pull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log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 your remote: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remote -v                                                                                                    (base)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	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git@github.com:lselector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ml_ai_doc.git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	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git@github.com:lselector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ml_ai_doc.git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27F4E-F61B-0141-82E1-4A3744E3074D}"/>
              </a:ext>
            </a:extLst>
          </p:cNvPr>
          <p:cNvSpPr txBox="1"/>
          <p:nvPr/>
        </p:nvSpPr>
        <p:spPr>
          <a:xfrm>
            <a:off x="5803900" y="591155"/>
            <a:ext cx="62357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(base)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[filter "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process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filter-process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required = true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clean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clean -- %f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smudge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smudge -- %f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[user]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name = Lev Selector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email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lev.selector@gmail.com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[credential]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username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lselector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[color]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auto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[alias]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status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ci = commit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 = checkout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staged = diff --cached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unstage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reset HEAD 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amend = commit --amend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unci = reset --soft HEAD^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log --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unstaged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diff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both = diff HEAD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lg = log --graph --pretty=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--abbrev-commit --decorate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wdiff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diff --word-diff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[log]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decorate = short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[push]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= tracking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[branch]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autosetuprebase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21909-A274-574A-B985-9A13EBB1C334}"/>
              </a:ext>
            </a:extLst>
          </p:cNvPr>
          <p:cNvSpPr txBox="1"/>
          <p:nvPr/>
        </p:nvSpPr>
        <p:spPr>
          <a:xfrm>
            <a:off x="5918201" y="15220"/>
            <a:ext cx="507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gitconfig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(example)</a:t>
            </a:r>
          </a:p>
        </p:txBody>
      </p:sp>
    </p:spTree>
    <p:extLst>
      <p:ext uri="{BB962C8B-B14F-4D97-AF65-F5344CB8AC3E}">
        <p14:creationId xmlns:p14="http://schemas.microsoft.com/office/powerpoint/2010/main" val="13538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wse repos, files, branches, pushes, commits, pull requests - Azure  DevOps Services | Microsoft Docs">
            <a:extLst>
              <a:ext uri="{FF2B5EF4-FFF2-40B4-BE49-F238E27FC236}">
                <a16:creationId xmlns:a16="http://schemas.microsoft.com/office/drawing/2014/main" id="{4958E9B9-E1BB-EB62-A7FD-E7945E81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08" y="946706"/>
            <a:ext cx="6447691" cy="43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A214E-58A5-4B4C-DC0A-8500B3170C3D}"/>
              </a:ext>
            </a:extLst>
          </p:cNvPr>
          <p:cNvSpPr txBox="1"/>
          <p:nvPr/>
        </p:nvSpPr>
        <p:spPr>
          <a:xfrm>
            <a:off x="0" y="3223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Git in Azure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1DAEE-5F1E-09F5-11B4-32D67D2B87BB}"/>
              </a:ext>
            </a:extLst>
          </p:cNvPr>
          <p:cNvSpPr txBox="1"/>
          <p:nvPr/>
        </p:nvSpPr>
        <p:spPr>
          <a:xfrm>
            <a:off x="7022123" y="946706"/>
            <a:ext cx="5064369" cy="330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Studio terminal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you can: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generate ssh keys – and add them to your repo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clone your repo to the terminal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add your notebooks, python scripts, etc. to the repo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Azure ML – Git integration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https://docs.microsoft.com/en-us/azure/machine-learning/concept-train-model-git-integration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u="sng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ssh-keygen -t rsa -b 4096 -C "your_email@example.com"</a:t>
            </a:r>
          </a:p>
          <a:p>
            <a:endParaRPr lang="en-US" sz="11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 ~/.ssh/id_rsa.pub</a:t>
            </a:r>
          </a:p>
          <a:p>
            <a:endParaRPr lang="en-US" sz="11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git@example.com:GitUser/azureml-example.git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0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48009-9BDB-C5C2-C8D9-84801344C10F}"/>
              </a:ext>
            </a:extLst>
          </p:cNvPr>
          <p:cNvSpPr txBox="1"/>
          <p:nvPr/>
        </p:nvSpPr>
        <p:spPr>
          <a:xfrm>
            <a:off x="1" y="0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Save Pipeline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B18C6-C8B3-63A0-4822-16ACBF5118B6}"/>
              </a:ext>
            </a:extLst>
          </p:cNvPr>
          <p:cNvSpPr txBox="1"/>
          <p:nvPr/>
        </p:nvSpPr>
        <p:spPr>
          <a:xfrm>
            <a:off x="4994306" y="3280606"/>
            <a:ext cx="5355770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 ML Studio:</a:t>
            </a:r>
          </a:p>
          <a:p>
            <a:endParaRPr lang="en-US"/>
          </a:p>
          <a:p>
            <a:r>
              <a:rPr lang="en-US"/>
              <a:t>Save Job Run as JSON:</a:t>
            </a:r>
          </a:p>
          <a:p>
            <a:endParaRPr lang="en-US"/>
          </a:p>
          <a:p>
            <a:r>
              <a:rPr lang="en-US"/>
              <a:t>Jobs</a:t>
            </a:r>
          </a:p>
          <a:p>
            <a:r>
              <a:rPr lang="en-US"/>
              <a:t>  click on specific pipeline to open it</a:t>
            </a:r>
          </a:p>
          <a:p>
            <a:r>
              <a:rPr lang="en-US"/>
              <a:t>  clic on "Job Overview" on top-right</a:t>
            </a:r>
          </a:p>
          <a:p>
            <a:r>
              <a:rPr lang="en-US"/>
              <a:t>  scroll down to</a:t>
            </a:r>
          </a:p>
          <a:p>
            <a:r>
              <a:rPr lang="en-US"/>
              <a:t>     See all properties:</a:t>
            </a:r>
          </a:p>
          <a:p>
            <a:r>
              <a:rPr lang="en-US"/>
              <a:t>     Raw JSON</a:t>
            </a:r>
          </a:p>
          <a:p>
            <a:r>
              <a:rPr lang="en-US"/>
              <a:t>        this will give you JSON for the specific run of the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CE54-EC87-772C-67BE-D1408E7F580C}"/>
              </a:ext>
            </a:extLst>
          </p:cNvPr>
          <p:cNvSpPr txBox="1"/>
          <p:nvPr/>
        </p:nvSpPr>
        <p:spPr>
          <a:xfrm>
            <a:off x="162838" y="3280606"/>
            <a:ext cx="417892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 ML Studio:</a:t>
            </a:r>
          </a:p>
          <a:p>
            <a:endParaRPr lang="en-US"/>
          </a:p>
          <a:p>
            <a:r>
              <a:rPr lang="en-US"/>
              <a:t>Pipeline "Save as code" is no longer available. </a:t>
            </a:r>
          </a:p>
          <a:p>
            <a:endParaRPr lang="en-US"/>
          </a:p>
          <a:p>
            <a:r>
              <a:rPr lang="en-US"/>
              <a:t>So we need to write scripts to create pipelines</a:t>
            </a:r>
          </a:p>
          <a:p>
            <a:r>
              <a:rPr lang="en-US"/>
              <a:t>in a portable manner (to be able to deploy them in DEV and in PROD).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98F4B-7C21-CA1D-9B07-903E6A29A0A1}"/>
              </a:ext>
            </a:extLst>
          </p:cNvPr>
          <p:cNvSpPr txBox="1"/>
          <p:nvPr/>
        </p:nvSpPr>
        <p:spPr>
          <a:xfrm>
            <a:off x="162838" y="839244"/>
            <a:ext cx="573692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Azure ML Studio has storage account which has File share and Blob Containers. </a:t>
            </a:r>
          </a:p>
          <a:p>
            <a:endParaRPr lang="en-US"/>
          </a:p>
          <a:p>
            <a:r>
              <a:rPr lang="en-US"/>
              <a:t>If you explore File Shares - you can see user directories with code.</a:t>
            </a:r>
          </a:p>
          <a:p>
            <a:endParaRPr lang="en-US"/>
          </a:p>
          <a:p>
            <a:r>
              <a:rPr lang="en-US"/>
              <a:t>In blob containers you can find files with information about all pipelines, experiments, logs files. Unfortunately these files are not convenient to use</a:t>
            </a:r>
          </a:p>
        </p:txBody>
      </p:sp>
    </p:spTree>
    <p:extLst>
      <p:ext uri="{BB962C8B-B14F-4D97-AF65-F5344CB8AC3E}">
        <p14:creationId xmlns:p14="http://schemas.microsoft.com/office/powerpoint/2010/main" val="37354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DevOps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AC67A-5BE0-4548-9BD9-FFD0F7B6F613}"/>
              </a:ext>
            </a:extLst>
          </p:cNvPr>
          <p:cNvSpPr txBox="1"/>
          <p:nvPr/>
        </p:nvSpPr>
        <p:spPr>
          <a:xfrm>
            <a:off x="0" y="692150"/>
            <a:ext cx="5219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DevOps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DevOps  = Development (Dev)  +  Operations (Ops)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DevOps is the union of people, process, and technology.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DevOps enables formerly siloed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quality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coordinate and collaborate to produce better, more reliable products.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adopting a DevOps culture, practices and tools,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teams gain the ability to better respond to customer needs, increase confidence in the applications they build, and achieve business goals 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D7684-02CA-4245-ADBB-257242CB24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1872" y="322329"/>
            <a:ext cx="4353698" cy="4000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70DC2-22C5-594F-9282-9A078B53F14D}"/>
              </a:ext>
            </a:extLst>
          </p:cNvPr>
          <p:cNvSpPr txBox="1"/>
          <p:nvPr/>
        </p:nvSpPr>
        <p:spPr>
          <a:xfrm>
            <a:off x="1676400" y="4939235"/>
            <a:ext cx="383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DevOps Server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a Microsoft product that provides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control, reporting, requirements management, project management, automated builds, testing and release management capabilities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It covers the entire application lifecycle, and enables DevOps capabilities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EEC92-7D95-E34B-9818-C6F3146FC0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88" y="4939235"/>
            <a:ext cx="1318461" cy="167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AFF48-2CAF-E947-83DA-BC11E1771A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384" y="5105400"/>
            <a:ext cx="1591565" cy="104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2018D-C581-B449-8C5E-D28F0E391729}"/>
              </a:ext>
            </a:extLst>
          </p:cNvPr>
          <p:cNvSpPr txBox="1"/>
          <p:nvPr/>
        </p:nvSpPr>
        <p:spPr>
          <a:xfrm>
            <a:off x="6976616" y="6381782"/>
            <a:ext cx="67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C6874-31CB-2847-A77E-6231A6D38B4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38" y="5105400"/>
            <a:ext cx="1776712" cy="982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6E17F-1A66-8641-B2F2-74241B7EA1C6}"/>
              </a:ext>
            </a:extLst>
          </p:cNvPr>
          <p:cNvSpPr txBox="1"/>
          <p:nvPr/>
        </p:nvSpPr>
        <p:spPr>
          <a:xfrm>
            <a:off x="9618720" y="6334778"/>
            <a:ext cx="103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8152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24" y="630336"/>
            <a:ext cx="3901646" cy="34971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056738" y="767222"/>
            <a:ext cx="36005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CI Software for DevOps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056738" y="1554193"/>
            <a:ext cx="6764938" cy="514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400" b="1" dirty="0">
                <a:solidFill>
                  <a:schemeClr val="dk1"/>
                </a:solidFill>
                <a:cs typeface="Calibri"/>
                <a:sym typeface="Calibri"/>
              </a:rPr>
              <a:t>Review</a:t>
            </a:r>
            <a:r>
              <a:rPr lang="en-US" sz="1400" dirty="0">
                <a:solidFill>
                  <a:schemeClr val="dk1"/>
                </a:solidFill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cs typeface="Calibri"/>
                <a:sym typeface="Calibri"/>
                <a:hlinkClick r:id="rId4"/>
              </a:rPr>
              <a:t>https://www.guru99.com/top-20-continuous-integration-tools.html</a:t>
            </a:r>
            <a:r>
              <a:rPr lang="en-US" sz="1400" dirty="0">
                <a:solidFill>
                  <a:schemeClr val="dk1"/>
                </a:solidFill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Leaders: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CircleCI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free and commercial, good for small projects</a:t>
            </a:r>
            <a:b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https://circleci.com/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Jenkins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open source, java, need dedicated server, good for big projects</a:t>
            </a:r>
            <a:b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6"/>
              </a:rPr>
              <a:t>https://www.jenkins.io/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Travis CI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similar to </a:t>
            </a:r>
            <a:r>
              <a:rPr lang="en-US" sz="14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CircleCI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(more options, but also more expensive, no free options)</a:t>
            </a:r>
            <a:b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7"/>
              </a:rPr>
              <a:t>https://travis-ci.org/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Others: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CodeShip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8"/>
              </a:rPr>
              <a:t>https://codeship.com/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TeamCity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 from JetBrains, $300+, has many features</a:t>
            </a:r>
            <a:b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9"/>
              </a:rPr>
              <a:t>https://www.jetbrains.com/teamcity/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Bamboo CI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 commercial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0"/>
              </a:rPr>
              <a:t>https://www.atlassian.com/software/bamboo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Chef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1"/>
              </a:rPr>
              <a:t>https://www.chef.io/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RedHat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2"/>
              </a:rPr>
              <a:t>https://www.ansible.com/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GitLab CI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3"/>
              </a:rPr>
              <a:t>https://about.gitlab.com/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AirFlow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4"/>
              </a:rPr>
              <a:t>https://airflow.apache.org/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Azure </a:t>
            </a:r>
            <a:r>
              <a:rPr lang="en-US" sz="1400" b="1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5"/>
              </a:rPr>
              <a:t>https://azure.microsoft.com/en-us/services/devops/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Jenkins X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1400" dirty="0">
                <a:hlinkClick r:id="rId16"/>
              </a:rPr>
              <a:t>https://jenkins-x.io/</a:t>
            </a:r>
            <a:r>
              <a:rPr lang="en-US" sz="1400" dirty="0"/>
              <a:t> </a:t>
            </a:r>
            <a:endParaRPr sz="1400"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OpenShift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Red Hat - Enterprise Kubernetes container platform to automate hybrid cloud and multi-cloud deployments -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7"/>
              </a:rPr>
              <a:t>https://www.openshift.com/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135" y="4269707"/>
            <a:ext cx="2973859" cy="24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ECC461-2878-AA42-BA3A-96A6BAACB553}"/>
              </a:ext>
            </a:extLst>
          </p:cNvPr>
          <p:cNvSpPr txBox="1"/>
          <p:nvPr/>
        </p:nvSpPr>
        <p:spPr>
          <a:xfrm>
            <a:off x="0" y="5217"/>
            <a:ext cx="620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 Integration / </a:t>
            </a:r>
            <a:r>
              <a:rPr lang="en-US" b="1">
                <a:solidFill>
                  <a:srgbClr val="FF0000"/>
                </a:solidFill>
              </a:rPr>
              <a:t>Continuous Delivery         CI/CD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F8E89-4E05-13C6-DAA3-E820059A15BB}"/>
              </a:ext>
            </a:extLst>
          </p:cNvPr>
          <p:cNvSpPr txBox="1"/>
          <p:nvPr/>
        </p:nvSpPr>
        <p:spPr>
          <a:xfrm>
            <a:off x="351692" y="996462"/>
            <a:ext cx="750276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Many teams prefer to define their build and release pipelines using YAML (YAML Ain’t Markup Language).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This allows them to access the same pipeline features as those using the visual designer, but with a markup file that can be managed like any other source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YAML build definitions can be added to a project by simply adding their source file to the root of the repository.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Azure DevOps also provides default templates for popular project types, as well as a YAML designer to simplify the process of defining build and release tasks.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62AB-C4F7-CE2B-A765-CA9D114BA41C}"/>
              </a:ext>
            </a:extLst>
          </p:cNvPr>
          <p:cNvSpPr txBox="1"/>
          <p:nvPr/>
        </p:nvSpPr>
        <p:spPr>
          <a:xfrm>
            <a:off x="1" y="29070"/>
            <a:ext cx="448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Pipelines as Code with YAML</a:t>
            </a:r>
          </a:p>
        </p:txBody>
      </p:sp>
    </p:spTree>
    <p:extLst>
      <p:ext uri="{BB962C8B-B14F-4D97-AF65-F5344CB8AC3E}">
        <p14:creationId xmlns:p14="http://schemas.microsoft.com/office/powerpoint/2010/main" val="4935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2316</Words>
  <Application>Microsoft Macintosh PowerPoint</Application>
  <PresentationFormat>Widescreen</PresentationFormat>
  <Paragraphs>344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Menlo</vt:lpstr>
      <vt:lpstr>Segoe UI</vt:lpstr>
      <vt:lpstr>Segoe UI Light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170</cp:revision>
  <cp:lastPrinted>2021-12-06T22:50:08Z</cp:lastPrinted>
  <dcterms:modified xsi:type="dcterms:W3CDTF">2022-06-05T12:48:09Z</dcterms:modified>
</cp:coreProperties>
</file>