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4"/>
    <p:restoredTop sz="94702"/>
  </p:normalViewPr>
  <p:slideViewPr>
    <p:cSldViewPr snapToGrid="0" snapToObjects="1">
      <p:cViewPr varScale="1">
        <p:scale>
          <a:sx n="98" d="100"/>
          <a:sy n="98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pple.com/icloud/cloudkit/" TargetMode="External"/><Relationship Id="rId13" Type="http://schemas.openxmlformats.org/officeDocument/2006/relationships/hyperlink" Target="https://www.gamesparks.com/" TargetMode="External"/><Relationship Id="rId18" Type="http://schemas.openxmlformats.org/officeDocument/2006/relationships/hyperlink" Target="https://appcelerator.com/" TargetMode="External"/><Relationship Id="rId26" Type="http://schemas.openxmlformats.org/officeDocument/2006/relationships/hyperlink" Target="http://hood.ie/" TargetMode="External"/><Relationship Id="rId3" Type="http://schemas.openxmlformats.org/officeDocument/2006/relationships/hyperlink" Target="https://firebase.google.com/" TargetMode="External"/><Relationship Id="rId21" Type="http://schemas.openxmlformats.org/officeDocument/2006/relationships/hyperlink" Target="https://www.oracle.com/application-development/cloud-services/mobile/" TargetMode="External"/><Relationship Id="rId7" Type="http://schemas.openxmlformats.org/officeDocument/2006/relationships/hyperlink" Target="https://backendless.com/" TargetMode="External"/><Relationship Id="rId12" Type="http://schemas.openxmlformats.org/officeDocument/2006/relationships/hyperlink" Target="https://www.kumulos.com/" TargetMode="External"/><Relationship Id="rId17" Type="http://schemas.openxmlformats.org/officeDocument/2006/relationships/hyperlink" Target="https://en.wikipedia.org/wiki/Appcelerator" TargetMode="External"/><Relationship Id="rId25" Type="http://schemas.openxmlformats.org/officeDocument/2006/relationships/hyperlink" Target="https://opensource.baasbox.com/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playfab.com/" TargetMode="External"/><Relationship Id="rId20" Type="http://schemas.openxmlformats.org/officeDocument/2006/relationships/hyperlink" Target="https://docs.mongodb.com/realm/" TargetMode="External"/><Relationship Id="rId29" Type="http://schemas.openxmlformats.org/officeDocument/2006/relationships/hyperlink" Target="https://blog.back4app.com/backend-as-a-service-baa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arseplatform.org/" TargetMode="External"/><Relationship Id="rId11" Type="http://schemas.openxmlformats.org/officeDocument/2006/relationships/hyperlink" Target="https://en.kii.com/" TargetMode="External"/><Relationship Id="rId24" Type="http://schemas.openxmlformats.org/officeDocument/2006/relationships/hyperlink" Target="https://www.convertigo.com/" TargetMode="External"/><Relationship Id="rId5" Type="http://schemas.openxmlformats.org/officeDocument/2006/relationships/hyperlink" Target="https://aws.amazon.com/amplify/" TargetMode="External"/><Relationship Id="rId15" Type="http://schemas.openxmlformats.org/officeDocument/2006/relationships/hyperlink" Target="https://kuzzle.io/" TargetMode="External"/><Relationship Id="rId23" Type="http://schemas.openxmlformats.org/officeDocument/2006/relationships/hyperlink" Target="https://www.baqend.com/" TargetMode="External"/><Relationship Id="rId28" Type="http://schemas.openxmlformats.org/officeDocument/2006/relationships/image" Target="../media/image1.tiff"/><Relationship Id="rId10" Type="http://schemas.openxmlformats.org/officeDocument/2006/relationships/hyperlink" Target="https://azure.microsoft.com/en-us/services/app-service/mobile/" TargetMode="External"/><Relationship Id="rId19" Type="http://schemas.openxmlformats.org/officeDocument/2006/relationships/hyperlink" Target="https://www.appcelerator.org/" TargetMode="External"/><Relationship Id="rId4" Type="http://schemas.openxmlformats.org/officeDocument/2006/relationships/hyperlink" Target="https://www.back4app.com/" TargetMode="External"/><Relationship Id="rId9" Type="http://schemas.openxmlformats.org/officeDocument/2006/relationships/hyperlink" Target="https://www.progress.com/kinvey" TargetMode="External"/><Relationship Id="rId14" Type="http://schemas.openxmlformats.org/officeDocument/2006/relationships/hyperlink" Target="https://www.8base.com/" TargetMode="External"/><Relationship Id="rId22" Type="http://schemas.openxmlformats.org/officeDocument/2006/relationships/hyperlink" Target="https://www.ibm.com/cloud/mobile-foundation" TargetMode="External"/><Relationship Id="rId27" Type="http://schemas.openxmlformats.org/officeDocument/2006/relationships/hyperlink" Target="https://github.com/hoodieh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-1" y="0"/>
            <a:ext cx="5617030" cy="92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000" b="1" dirty="0">
                <a:solidFill>
                  <a:srgbClr val="0070C0"/>
                </a:solidFill>
              </a:rPr>
              <a:t>Tools for building cloud backend for an App </a:t>
            </a:r>
          </a:p>
          <a:p>
            <a:pPr lvl="0"/>
            <a:r>
              <a:rPr lang="en-US" sz="1600" b="1" dirty="0">
                <a:solidFill>
                  <a:srgbClr val="0070C0"/>
                </a:solidFill>
              </a:rPr>
              <a:t>(Web, iOS, Android)</a:t>
            </a:r>
            <a:endParaRPr lang="en-US" sz="1600" b="1" dirty="0"/>
          </a:p>
          <a:p>
            <a:pPr lvl="0"/>
            <a:r>
              <a:rPr lang="en-US" sz="1600" b="1" dirty="0">
                <a:solidFill>
                  <a:srgbClr val="FF0000"/>
                </a:solidFill>
              </a:rPr>
              <a:t>BaaS</a:t>
            </a:r>
            <a:r>
              <a:rPr lang="en-US" sz="1600" b="1" dirty="0"/>
              <a:t> = Backend as a Service, </a:t>
            </a:r>
            <a:r>
              <a:rPr lang="en-US" sz="1600" b="1" dirty="0" err="1">
                <a:solidFill>
                  <a:srgbClr val="FF0000"/>
                </a:solidFill>
              </a:rPr>
              <a:t>MBaaS</a:t>
            </a:r>
            <a:r>
              <a:rPr lang="en-US" sz="1600" b="1" dirty="0"/>
              <a:t> – Mobile BaaS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4FEDA-EA1F-474A-BEA5-29D5D06C02DD}"/>
              </a:ext>
            </a:extLst>
          </p:cNvPr>
          <p:cNvSpPr txBox="1"/>
          <p:nvPr/>
        </p:nvSpPr>
        <p:spPr>
          <a:xfrm>
            <a:off x="5754029" y="1410355"/>
            <a:ext cx="643797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0000"/>
                </a:solidFill>
              </a:rPr>
              <a:t>Firebase</a:t>
            </a:r>
            <a:r>
              <a:rPr lang="en-US" sz="1200" dirty="0"/>
              <a:t> – BaaS/</a:t>
            </a:r>
            <a:r>
              <a:rPr lang="en-US" sz="1200" dirty="0" err="1"/>
              <a:t>MBaaS</a:t>
            </a:r>
            <a:r>
              <a:rPr lang="en-US" sz="1200" dirty="0"/>
              <a:t> from Google. It was originally an independent company founded in 2011. In 2014, Google acquired the platform and it is now their flagship offering for app development - </a:t>
            </a:r>
            <a:r>
              <a:rPr lang="en-US" sz="1200" dirty="0">
                <a:hlinkClick r:id="rId3"/>
              </a:rPr>
              <a:t>https://firebase.google.com/</a:t>
            </a:r>
            <a:r>
              <a:rPr lang="en-US" sz="1200" dirty="0"/>
              <a:t> </a:t>
            </a:r>
            <a:endParaRPr lang="en-US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0000"/>
                </a:solidFill>
              </a:rPr>
              <a:t>Back4app</a:t>
            </a:r>
            <a:r>
              <a:rPr lang="en-US" sz="1200" dirty="0"/>
              <a:t> - </a:t>
            </a:r>
            <a:r>
              <a:rPr lang="en-US" sz="1200" dirty="0">
                <a:hlinkClick r:id="rId4"/>
              </a:rPr>
              <a:t>https://www.back4app.com/</a:t>
            </a:r>
            <a:r>
              <a:rPr lang="en-US" sz="1200" dirty="0"/>
              <a:t>  - open source, free or paid ($5 .. $50 .. $1000/</a:t>
            </a:r>
            <a:r>
              <a:rPr lang="en-US" sz="1200" dirty="0" err="1"/>
              <a:t>mo</a:t>
            </a:r>
            <a:r>
              <a:rPr lang="en-US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0000"/>
                </a:solidFill>
              </a:rPr>
              <a:t>AWS Amplify</a:t>
            </a:r>
            <a:r>
              <a:rPr lang="en-US" sz="1200" dirty="0"/>
              <a:t> - </a:t>
            </a:r>
            <a:r>
              <a:rPr lang="en-US" sz="1200" dirty="0">
                <a:hlinkClick r:id="rId5"/>
              </a:rPr>
              <a:t>https://aws.amazon.com/amplify/</a:t>
            </a:r>
            <a:r>
              <a:rPr lang="en-US" sz="1200" dirty="0"/>
              <a:t> - open source libraries, GUI components, CLI toolchain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0000"/>
                </a:solidFill>
              </a:rPr>
              <a:t>Parse</a:t>
            </a:r>
            <a:r>
              <a:rPr lang="en-US" sz="1200" dirty="0"/>
              <a:t> - </a:t>
            </a:r>
            <a:r>
              <a:rPr lang="en-US" sz="1200" dirty="0">
                <a:hlinkClick r:id="rId6"/>
              </a:rPr>
              <a:t>https://parseplatform.org/</a:t>
            </a:r>
            <a:r>
              <a:rPr lang="en-US" sz="1200" dirty="0"/>
              <a:t> - open-source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FF0000"/>
                </a:solidFill>
              </a:rPr>
              <a:t>Backendless</a:t>
            </a:r>
            <a:r>
              <a:rPr lang="en-US" sz="1200" dirty="0"/>
              <a:t> - </a:t>
            </a:r>
            <a:r>
              <a:rPr lang="en-US" sz="1200" dirty="0">
                <a:hlinkClick r:id="rId7"/>
              </a:rPr>
              <a:t>https://backendless.com/</a:t>
            </a:r>
            <a:r>
              <a:rPr lang="en-US" sz="1200" dirty="0"/>
              <a:t> - visual app builder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FF0000"/>
                </a:solidFill>
              </a:rPr>
              <a:t>Cloudkit</a:t>
            </a:r>
            <a:r>
              <a:rPr lang="en-US" sz="1200" dirty="0"/>
              <a:t> - Apple's closed-source platform - </a:t>
            </a:r>
            <a:r>
              <a:rPr lang="en-US" sz="1200" dirty="0">
                <a:hlinkClick r:id="rId8"/>
              </a:rPr>
              <a:t>https://developer.apple.com/icloud/cloudkit/</a:t>
            </a:r>
            <a:r>
              <a:rPr lang="en-US" sz="1200" dirty="0"/>
              <a:t> -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FF0000"/>
                </a:solidFill>
              </a:rPr>
              <a:t>Kinvey</a:t>
            </a:r>
            <a:r>
              <a:rPr lang="en-US" sz="1200" dirty="0"/>
              <a:t> – enterprise BaaS, starts at $2.5K/year - </a:t>
            </a:r>
            <a:r>
              <a:rPr lang="en-US" sz="1200" dirty="0">
                <a:hlinkClick r:id="rId9"/>
              </a:rPr>
              <a:t>https://www.progress.com/kinvey</a:t>
            </a:r>
            <a:r>
              <a:rPr lang="en-US" sz="1200" dirty="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0000"/>
                </a:solidFill>
              </a:rPr>
              <a:t>Azure Mobile Apps</a:t>
            </a:r>
            <a:r>
              <a:rPr lang="en-US" sz="1200" dirty="0"/>
              <a:t> - </a:t>
            </a:r>
            <a:r>
              <a:rPr lang="en-US" sz="1200" dirty="0">
                <a:hlinkClick r:id="rId10"/>
              </a:rPr>
              <a:t>https://azure.microsoft.com/en-us/services/app-service/mobile/</a:t>
            </a:r>
            <a:r>
              <a:rPr lang="en-US" sz="1200" dirty="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FF0000"/>
                </a:solidFill>
              </a:rPr>
              <a:t>Kii</a:t>
            </a:r>
            <a:r>
              <a:rPr lang="en-US" sz="1200" dirty="0"/>
              <a:t> - </a:t>
            </a:r>
            <a:r>
              <a:rPr lang="en-US" sz="1200" dirty="0">
                <a:hlinkClick r:id="rId11"/>
              </a:rPr>
              <a:t>https://en.kii.com/</a:t>
            </a:r>
            <a:r>
              <a:rPr lang="en-US" sz="1200" dirty="0"/>
              <a:t> - IoT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FF0000"/>
                </a:solidFill>
              </a:rPr>
              <a:t>Kumulos</a:t>
            </a:r>
            <a:r>
              <a:rPr lang="en-US" sz="1200" dirty="0"/>
              <a:t> - </a:t>
            </a:r>
            <a:r>
              <a:rPr lang="en-US" sz="1200" dirty="0">
                <a:hlinkClick r:id="rId12"/>
              </a:rPr>
              <a:t>https://www.kumulos.com/</a:t>
            </a:r>
            <a:r>
              <a:rPr lang="en-US" sz="1200" dirty="0"/>
              <a:t> - user engagement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FF0000"/>
                </a:solidFill>
              </a:rPr>
              <a:t>GameSparks</a:t>
            </a:r>
            <a:r>
              <a:rPr lang="en-US" sz="1200" dirty="0"/>
              <a:t> - </a:t>
            </a:r>
            <a:r>
              <a:rPr lang="en-US" sz="1200" dirty="0">
                <a:hlinkClick r:id="rId13"/>
              </a:rPr>
              <a:t>https://www.gamesparks.com/</a:t>
            </a:r>
            <a:r>
              <a:rPr lang="en-US" sz="1200" dirty="0"/>
              <a:t> - backends for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0000"/>
                </a:solidFill>
              </a:rPr>
              <a:t>8Base</a:t>
            </a:r>
            <a:r>
              <a:rPr lang="en-US" sz="1200" dirty="0"/>
              <a:t> - </a:t>
            </a:r>
            <a:r>
              <a:rPr lang="en-US" sz="1200" dirty="0">
                <a:hlinkClick r:id="rId14"/>
              </a:rPr>
              <a:t>https://www.8base.com/</a:t>
            </a:r>
            <a:r>
              <a:rPr lang="en-US" sz="1200" dirty="0"/>
              <a:t> - </a:t>
            </a:r>
            <a:r>
              <a:rPr lang="en-US" sz="1200" dirty="0" err="1"/>
              <a:t>GraphQL</a:t>
            </a:r>
            <a:r>
              <a:rPr lang="en-US" sz="1200" dirty="0"/>
              <a:t>-powered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FF0000"/>
                </a:solidFill>
              </a:rPr>
              <a:t>Kuzzle</a:t>
            </a:r>
            <a:r>
              <a:rPr lang="en-US" sz="1200" dirty="0"/>
              <a:t> - </a:t>
            </a:r>
            <a:r>
              <a:rPr lang="en-US" sz="1200" dirty="0">
                <a:hlinkClick r:id="rId15"/>
              </a:rPr>
              <a:t>https://kuzzle.io/</a:t>
            </a:r>
            <a:r>
              <a:rPr lang="en-US" sz="1200" dirty="0"/>
              <a:t> - open-source for IoT and mobile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-------------------------------------------------------------------------------------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FF0000"/>
                </a:solidFill>
              </a:rPr>
              <a:t>Playfab</a:t>
            </a:r>
            <a:r>
              <a:rPr lang="en-US" sz="1200" dirty="0"/>
              <a:t> - </a:t>
            </a:r>
            <a:r>
              <a:rPr lang="en-US" sz="1200" dirty="0">
                <a:hlinkClick r:id="rId16"/>
              </a:rPr>
              <a:t>https://playfab.com/</a:t>
            </a:r>
            <a:r>
              <a:rPr lang="en-US" sz="1200" dirty="0"/>
              <a:t> - Microsoft backend for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FF0000"/>
                </a:solidFill>
              </a:rPr>
              <a:t>Appcelerator</a:t>
            </a:r>
            <a:r>
              <a:rPr lang="en-US" sz="1200" b="1" dirty="0">
                <a:solidFill>
                  <a:srgbClr val="FF0000"/>
                </a:solidFill>
              </a:rPr>
              <a:t> - Titanium</a:t>
            </a:r>
            <a:r>
              <a:rPr lang="en-US" sz="1200" dirty="0"/>
              <a:t> -  </a:t>
            </a:r>
            <a:r>
              <a:rPr lang="en-US" sz="1200" dirty="0">
                <a:hlinkClick r:id="rId17"/>
              </a:rPr>
              <a:t>https://en.wikipedia.org/wiki/Appcelerator</a:t>
            </a:r>
            <a:r>
              <a:rPr lang="en-US" sz="1200" dirty="0"/>
              <a:t> - </a:t>
            </a:r>
            <a:r>
              <a:rPr lang="en-US" sz="1200" dirty="0">
                <a:hlinkClick r:id="rId18"/>
              </a:rPr>
              <a:t>https://appcelerator.com/</a:t>
            </a:r>
            <a:r>
              <a:rPr lang="en-US" sz="1200" dirty="0"/>
              <a:t> - </a:t>
            </a:r>
            <a:r>
              <a:rPr lang="en-US" sz="1200" dirty="0">
                <a:hlinkClick r:id="rId19"/>
              </a:rPr>
              <a:t>https://www.appcelerator.org/</a:t>
            </a:r>
            <a:r>
              <a:rPr lang="en-US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0000"/>
                </a:solidFill>
              </a:rPr>
              <a:t>MongoDB Stitch</a:t>
            </a:r>
            <a:r>
              <a:rPr lang="en-US" sz="1200" dirty="0"/>
              <a:t> - </a:t>
            </a:r>
            <a:r>
              <a:rPr lang="en-US" sz="1200" dirty="0">
                <a:hlinkClick r:id="rId20"/>
              </a:rPr>
              <a:t>https://docs.mongodb.com/realm/</a:t>
            </a:r>
            <a:r>
              <a:rPr lang="en-US" sz="1200" dirty="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0000"/>
                </a:solidFill>
              </a:rPr>
              <a:t>Oracle Mobile Hub</a:t>
            </a:r>
            <a:r>
              <a:rPr lang="en-US" sz="1200" dirty="0"/>
              <a:t> - </a:t>
            </a:r>
            <a:r>
              <a:rPr lang="en-US" sz="1200" dirty="0">
                <a:hlinkClick r:id="rId21"/>
              </a:rPr>
              <a:t>https://www.oracle.com/application-development/cloud-services/mobile/</a:t>
            </a:r>
            <a:r>
              <a:rPr lang="en-US" sz="1200" dirty="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0000"/>
                </a:solidFill>
              </a:rPr>
              <a:t>IBM Mobile Foundation</a:t>
            </a:r>
            <a:r>
              <a:rPr lang="en-US" sz="1200" dirty="0"/>
              <a:t> - </a:t>
            </a:r>
            <a:r>
              <a:rPr lang="en-US" sz="1200" dirty="0">
                <a:hlinkClick r:id="rId22"/>
              </a:rPr>
              <a:t>https://www.ibm.com/cloud/mobile-foundation</a:t>
            </a:r>
            <a:r>
              <a:rPr lang="en-US" sz="1200" dirty="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FF0000"/>
                </a:solidFill>
              </a:rPr>
              <a:t>Baqend</a:t>
            </a:r>
            <a:r>
              <a:rPr lang="en-US" sz="1200" dirty="0"/>
              <a:t> (retired) - </a:t>
            </a:r>
            <a:r>
              <a:rPr lang="en-US" sz="1200" dirty="0">
                <a:hlinkClick r:id="rId23"/>
              </a:rPr>
              <a:t>https://www.baqend.com/</a:t>
            </a:r>
            <a:r>
              <a:rPr lang="en-US" sz="1200" dirty="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FF0000"/>
                </a:solidFill>
              </a:rPr>
              <a:t>Convertigo</a:t>
            </a:r>
            <a:r>
              <a:rPr lang="en-US" sz="1200" dirty="0"/>
              <a:t> - </a:t>
            </a:r>
            <a:r>
              <a:rPr lang="en-US" sz="1200" dirty="0">
                <a:hlinkClick r:id="rId24"/>
              </a:rPr>
              <a:t>https://www.convertigo.com/</a:t>
            </a:r>
            <a:r>
              <a:rPr lang="en-US" sz="1200" dirty="0"/>
              <a:t> - open-source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FF0000"/>
                </a:solidFill>
              </a:rPr>
              <a:t>BaasBox</a:t>
            </a:r>
            <a:r>
              <a:rPr lang="en-US" sz="1200" dirty="0"/>
              <a:t> - </a:t>
            </a:r>
            <a:r>
              <a:rPr lang="en-US" sz="1200" dirty="0">
                <a:hlinkClick r:id="rId25"/>
              </a:rPr>
              <a:t>https://opensource.baasbox.com/</a:t>
            </a:r>
            <a:r>
              <a:rPr lang="en-US" sz="1200" dirty="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0000"/>
                </a:solidFill>
              </a:rPr>
              <a:t>Hoodie</a:t>
            </a:r>
            <a:r>
              <a:rPr lang="en-US" sz="1200" dirty="0"/>
              <a:t> - </a:t>
            </a:r>
            <a:r>
              <a:rPr lang="en-US" sz="1200" dirty="0">
                <a:hlinkClick r:id="rId26"/>
              </a:rPr>
              <a:t>http://hood.ie/</a:t>
            </a:r>
            <a:r>
              <a:rPr lang="en-US" sz="1200" dirty="0"/>
              <a:t> - </a:t>
            </a:r>
            <a:r>
              <a:rPr lang="en-US" sz="1200" dirty="0">
                <a:hlinkClick r:id="rId27"/>
              </a:rPr>
              <a:t>https://github.com/hoodiehq</a:t>
            </a:r>
            <a:r>
              <a:rPr lang="en-US" sz="1200" dirty="0"/>
              <a:t> - </a:t>
            </a:r>
            <a:r>
              <a:rPr lang="en-US" sz="1200" dirty="0" err="1"/>
              <a:t>Javascript</a:t>
            </a:r>
            <a:r>
              <a:rPr lang="en-US" sz="1200" dirty="0"/>
              <a:t> , Offline-First Backend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200A1-AB51-5A46-89DA-D4C7FC539AE5}"/>
              </a:ext>
            </a:extLst>
          </p:cNvPr>
          <p:cNvSpPr txBox="1"/>
          <p:nvPr/>
        </p:nvSpPr>
        <p:spPr>
          <a:xfrm>
            <a:off x="0" y="3626346"/>
            <a:ext cx="575403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Typical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User registration &amp; management, Authentication, Single Sign-on (secure tokens)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Messaging, subscriptions, email verification, push 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Geolocation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Chatbots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API (</a:t>
            </a:r>
            <a:r>
              <a:rPr lang="en-US" sz="1200" dirty="0" err="1"/>
              <a:t>GraphQL</a:t>
            </a:r>
            <a:r>
              <a:rPr lang="en-US" sz="1200" dirty="0"/>
              <a:t> &amp; REST)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Caching, CDN (Content Delivery Network), Realtime Database for synchronization &amp; conflict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Storage (files, buckets, databases)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A/B Testing, Analytics, AI/ML - Predictions, translations,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Social Media Integration (Facebook, LinkedIn, Twitter,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Logging, Performance monitoring, Crash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Infrastructure (Security settings, auto-scaling, load-balancing, data replication, data backup, DB optimization)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Supports multiple frontend technologies: React Native, iOS Native (Swift or Objective-C), Kotlin, Android Native, Ionic, Xamarin, Flutter, 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733A4-8B59-9A4D-BAB0-C81CEBCEDA97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6755" y="992780"/>
            <a:ext cx="5185953" cy="24595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4D19FC-4CED-F946-99CB-F72B3906D406}"/>
              </a:ext>
            </a:extLst>
          </p:cNvPr>
          <p:cNvSpPr txBox="1"/>
          <p:nvPr/>
        </p:nvSpPr>
        <p:spPr>
          <a:xfrm>
            <a:off x="6387737" y="365760"/>
            <a:ext cx="4245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Review:</a:t>
            </a:r>
          </a:p>
          <a:p>
            <a:r>
              <a:rPr lang="en-US" sz="1200" dirty="0">
                <a:solidFill>
                  <a:schemeClr val="tx1"/>
                </a:solidFill>
              </a:rPr>
              <a:t> - </a:t>
            </a:r>
            <a:r>
              <a:rPr lang="en-US" sz="1200" dirty="0">
                <a:solidFill>
                  <a:schemeClr val="tx1"/>
                </a:solidFill>
                <a:hlinkClick r:id="rId29"/>
              </a:rPr>
              <a:t>https://blog.back4app.com/backend-as-a-service-baas/ 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574</Words>
  <Application>Microsoft Macintosh PowerPoint</Application>
  <PresentationFormat>Widescreen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18</cp:revision>
  <cp:lastPrinted>2020-11-06T19:07:01Z</cp:lastPrinted>
  <dcterms:modified xsi:type="dcterms:W3CDTF">2020-11-06T19:07:03Z</dcterms:modified>
</cp:coreProperties>
</file>