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0"/>
    <p:restoredTop sz="94742"/>
  </p:normalViewPr>
  <p:slideViewPr>
    <p:cSldViewPr snapToGrid="0" snapToObjects="1">
      <p:cViewPr varScale="1">
        <p:scale>
          <a:sx n="84" d="100"/>
          <a:sy n="8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e48ab4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e48ab4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l8OlkkwRp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vf/blockchain" TargetMode="External"/><Relationship Id="rId13" Type="http://schemas.openxmlformats.org/officeDocument/2006/relationships/image" Target="../media/image3.jpeg"/><Relationship Id="rId3" Type="http://schemas.openxmlformats.org/officeDocument/2006/relationships/hyperlink" Target="https://alephzero.org/blog/what-is-the-fastest-blockchain-and-why-analysis-of-43-blockchains/" TargetMode="External"/><Relationship Id="rId7" Type="http://schemas.openxmlformats.org/officeDocument/2006/relationships/hyperlink" Target="https://github.com/bitcoin" TargetMode="External"/><Relationship Id="rId12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inmarketcap.com/" TargetMode="External"/><Relationship Id="rId11" Type="http://schemas.openxmlformats.org/officeDocument/2006/relationships/hyperlink" Target="https://en.wikipedia.org/wiki/Ethereum" TargetMode="External"/><Relationship Id="rId5" Type="http://schemas.openxmlformats.org/officeDocument/2006/relationships/hyperlink" Target="https://www.simplilearn.com/bitcoin-mining-explained-article" TargetMode="External"/><Relationship Id="rId10" Type="http://schemas.openxmlformats.org/officeDocument/2006/relationships/hyperlink" Target="https://github.com/ripple" TargetMode="External"/><Relationship Id="rId4" Type="http://schemas.openxmlformats.org/officeDocument/2006/relationships/hyperlink" Target="https://coinsutra.com/transaction-speeds/" TargetMode="External"/><Relationship Id="rId9" Type="http://schemas.openxmlformats.org/officeDocument/2006/relationships/hyperlink" Target="https://github.com/ethereum/go-ethereu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er.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427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Blockchain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D4649-A7E5-5848-B1B1-6FCC78D19016}"/>
              </a:ext>
            </a:extLst>
          </p:cNvPr>
          <p:cNvSpPr txBox="1"/>
          <p:nvPr/>
        </p:nvSpPr>
        <p:spPr>
          <a:xfrm>
            <a:off x="80942" y="2888266"/>
            <a:ext cx="6015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Protecting rights through immutable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Creating a true sharing economy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Enabling direct pier-to-pier transactions without intermediaries (banks,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Enabling citizens to own and monetize their data (and protect privacy)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Ensuring compensation for the creators of value</a:t>
            </a:r>
          </a:p>
          <a:p>
            <a:endParaRPr lang="en-US" sz="1400" dirty="0"/>
          </a:p>
        </p:txBody>
      </p:sp>
      <p:pic>
        <p:nvPicPr>
          <p:cNvPr id="1026" name="Picture 2" descr="blockchain technology benefits">
            <a:extLst>
              <a:ext uri="{FF2B5EF4-FFF2-40B4-BE49-F238E27FC236}">
                <a16:creationId xmlns:a16="http://schemas.microsoft.com/office/drawing/2014/main" id="{73316CAE-3D53-6D44-AA6E-A29092700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836" y="484933"/>
            <a:ext cx="5892222" cy="58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DBDF8E-8243-2E46-9285-1FF012217505}"/>
              </a:ext>
            </a:extLst>
          </p:cNvPr>
          <p:cNvSpPr txBox="1"/>
          <p:nvPr/>
        </p:nvSpPr>
        <p:spPr>
          <a:xfrm>
            <a:off x="80942" y="718646"/>
            <a:ext cx="60150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>
                <a:solidFill>
                  <a:srgbClr val="FF0000"/>
                </a:solidFill>
              </a:rPr>
              <a:t>blockchain</a:t>
            </a:r>
            <a:r>
              <a:rPr lang="en-US" sz="1400" dirty="0"/>
              <a:t> - a system to make digital records of transactions.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name comes from its structure, in which </a:t>
            </a:r>
            <a:r>
              <a:rPr lang="en-US" sz="1400" b="1" dirty="0">
                <a:solidFill>
                  <a:srgbClr val="FF0000"/>
                </a:solidFill>
              </a:rPr>
              <a:t>blocks</a:t>
            </a:r>
            <a:r>
              <a:rPr lang="en-US" sz="1400" dirty="0"/>
              <a:t> of individual records are linked together in single list, called a </a:t>
            </a:r>
            <a:r>
              <a:rPr lang="en-US" sz="1400" b="1" dirty="0">
                <a:solidFill>
                  <a:srgbClr val="FF0000"/>
                </a:solidFill>
              </a:rPr>
              <a:t>chain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chain is stored in huge network of millions of computers around the world. No one owns this network. No one can manipulate historic records.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blockchain is a decentralized ledger. Using this technology participants can confirm transactions without a need for a central clearing authority.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Applications - fund transfers, settling trades, voting, contracts,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011DF-BE2E-AB4A-8801-AABD495402DC}"/>
              </a:ext>
            </a:extLst>
          </p:cNvPr>
          <p:cNvSpPr txBox="1"/>
          <p:nvPr/>
        </p:nvSpPr>
        <p:spPr>
          <a:xfrm>
            <a:off x="144780" y="4617720"/>
            <a:ext cx="4160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Don Tapscott (2016) TED Talk</a:t>
            </a:r>
          </a:p>
          <a:p>
            <a:r>
              <a:rPr lang="en-US" sz="1400" dirty="0"/>
              <a:t>How the blockchain is changing money and business</a:t>
            </a:r>
          </a:p>
          <a:p>
            <a:r>
              <a:rPr lang="en-US" sz="1400" dirty="0">
                <a:hlinkClick r:id="rId3"/>
              </a:rPr>
              <a:t>https://www.youtube.com/watch?v=Pl8OlkkwRpc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15940"/>
            <a:ext cx="36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" dirty="0"/>
              <a:t>Cryptocurrency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23840" y="3395075"/>
            <a:ext cx="4209280" cy="33672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FF0000"/>
                </a:solidFill>
              </a:rPr>
              <a:t>Transactions in blockchain cryptocurrencies are slow</a:t>
            </a:r>
          </a:p>
          <a:p>
            <a:pPr>
              <a:buClr>
                <a:schemeClr val="dk1"/>
              </a:buClr>
              <a:buSzPts val="1100"/>
            </a:pPr>
            <a:r>
              <a:rPr lang="en" sz="1400" dirty="0"/>
              <a:t>(except for Ripple – which has centralized architecture)</a:t>
            </a:r>
          </a:p>
          <a:p>
            <a:pPr>
              <a:buClr>
                <a:schemeClr val="dk1"/>
              </a:buClr>
              <a:buSzPts val="1100"/>
            </a:pPr>
            <a:endParaRPr lang="en" sz="1400" dirty="0"/>
          </a:p>
          <a:p>
            <a:pPr>
              <a:buClr>
                <a:schemeClr val="dk1"/>
              </a:buClr>
              <a:buSzPts val="1100"/>
            </a:pPr>
            <a:r>
              <a:rPr lang="en" sz="1400" dirty="0"/>
              <a:t>Total transactions per second:</a:t>
            </a:r>
            <a:endParaRPr sz="14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400" dirty="0"/>
              <a:t>Visa: 24,000</a:t>
            </a:r>
            <a:endParaRPr sz="14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400" dirty="0"/>
              <a:t>Ripple: 1,500</a:t>
            </a:r>
            <a:endParaRPr sz="1400" dirty="0"/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400" dirty="0"/>
              <a:t>PayPal: 193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Bitcoin: 7</a:t>
            </a: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Ethereum: 12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https://alephzero.org/blog/what-is-the-fastest-blockchain-and-why-analysis-of-43-blockchains/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https://coinsutra.com/transaction-speeds/</a:t>
            </a:r>
            <a:r>
              <a:rPr lang="en-US" sz="1400" dirty="0"/>
              <a:t> </a:t>
            </a:r>
            <a:endParaRPr sz="1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23918" y="554684"/>
            <a:ext cx="4808676" cy="268789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00" dirty="0"/>
              <a:t>A cryptocurrency (Bitcoin, Ethereum, etc.):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/>
              <a:t>digital medium of exchange (currency)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/>
              <a:t>uses blockchain as a ledger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/>
              <a:t>security achieved via two mechanisms: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400" dirty="0"/>
              <a:t>massive distributed redundance of blockchain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400" dirty="0"/>
              <a:t>uses cryptography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sz="1400" dirty="0"/>
              <a:t>to secure its transactions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sz="1400" dirty="0"/>
              <a:t>to control the creation of additional units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" sz="1400" dirty="0"/>
              <a:t>to verify the transfer of assets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" sz="1400" dirty="0"/>
          </a:p>
          <a:p>
            <a:r>
              <a:rPr lang="en-US" sz="1400" dirty="0">
                <a:hlinkClick r:id="rId5"/>
              </a:rPr>
              <a:t>https://www.simplilearn.com/bitcoin-mining-explained-article</a:t>
            </a:r>
            <a:endParaRPr lang="en-US" sz="1400" dirty="0"/>
          </a:p>
          <a:p>
            <a:pPr lvl="2"/>
            <a:endParaRPr lang="en" sz="14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5458113" y="245671"/>
            <a:ext cx="2326194" cy="22974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00" dirty="0"/>
              <a:t>Some stats(2021): </a:t>
            </a:r>
          </a:p>
          <a:p>
            <a:r>
              <a:rPr lang="en" sz="1400" dirty="0"/>
              <a:t>   4,000+ cryptocurrencies</a:t>
            </a:r>
            <a:endParaRPr sz="1400" dirty="0"/>
          </a:p>
          <a:p>
            <a:pPr>
              <a:buClr>
                <a:schemeClr val="dk1"/>
              </a:buClr>
              <a:buSzPts val="1100"/>
            </a:pPr>
            <a:r>
              <a:rPr lang="en" sz="1400" dirty="0"/>
              <a:t>   2 Trillion $  - total market</a:t>
            </a:r>
          </a:p>
          <a:p>
            <a:endParaRPr lang="en-US" sz="1400" dirty="0">
              <a:hlinkClick r:id="rId6"/>
            </a:endParaRPr>
          </a:p>
          <a:p>
            <a:r>
              <a:rPr lang="en-US" sz="1400" dirty="0">
                <a:hlinkClick r:id="rId6"/>
              </a:rPr>
              <a:t>https://coinmarketcap.com/</a:t>
            </a:r>
            <a:r>
              <a:rPr lang="en-US" sz="1400" dirty="0"/>
              <a:t> </a:t>
            </a:r>
            <a:endParaRPr lang="en" sz="1400" dirty="0"/>
          </a:p>
          <a:p>
            <a:endParaRPr lang="en" sz="1400" dirty="0"/>
          </a:p>
          <a:p>
            <a:r>
              <a:rPr lang="en" sz="1200" b="1" dirty="0">
                <a:solidFill>
                  <a:srgbClr val="00B050"/>
                </a:solidFill>
              </a:rPr>
              <a:t>Bitcoin , Ethereum, </a:t>
            </a:r>
            <a:r>
              <a:rPr lang="en" sz="1200" b="1" dirty="0" err="1">
                <a:solidFill>
                  <a:srgbClr val="00B050"/>
                </a:solidFill>
              </a:rPr>
              <a:t>Binance</a:t>
            </a:r>
            <a:r>
              <a:rPr lang="en" sz="1200" b="1" dirty="0">
                <a:solidFill>
                  <a:srgbClr val="00B050"/>
                </a:solidFill>
              </a:rPr>
              <a:t> Coin, Tether, XRP, </a:t>
            </a:r>
            <a:r>
              <a:rPr lang="en" sz="1200" b="1" dirty="0" err="1">
                <a:solidFill>
                  <a:srgbClr val="00B050"/>
                </a:solidFill>
              </a:rPr>
              <a:t>Cardano</a:t>
            </a:r>
            <a:r>
              <a:rPr lang="en" sz="1200" b="1" dirty="0">
                <a:solidFill>
                  <a:srgbClr val="00B050"/>
                </a:solidFill>
              </a:rPr>
              <a:t>, Dogecoin, </a:t>
            </a:r>
            <a:r>
              <a:rPr lang="en" sz="1200" b="1" dirty="0" err="1">
                <a:solidFill>
                  <a:srgbClr val="00B050"/>
                </a:solidFill>
              </a:rPr>
              <a:t>Polkadot</a:t>
            </a:r>
            <a:r>
              <a:rPr lang="en" sz="1200" b="1" dirty="0">
                <a:solidFill>
                  <a:srgbClr val="00B050"/>
                </a:solidFill>
              </a:rPr>
              <a:t>, </a:t>
            </a:r>
            <a:r>
              <a:rPr lang="en" sz="1200" b="1" dirty="0" err="1">
                <a:solidFill>
                  <a:srgbClr val="00B050"/>
                </a:solidFill>
              </a:rPr>
              <a:t>Uniswap</a:t>
            </a:r>
            <a:r>
              <a:rPr lang="en" sz="1200" b="1" dirty="0">
                <a:solidFill>
                  <a:srgbClr val="00B050"/>
                </a:solidFill>
              </a:rPr>
              <a:t>, Litecoin, Bitcoin Cash, etc.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8701988" y="2010000"/>
            <a:ext cx="3439433" cy="28380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>
                <a:solidFill>
                  <a:srgbClr val="00B050"/>
                </a:solidFill>
              </a:rPr>
              <a:t>GitHub</a:t>
            </a:r>
            <a:r>
              <a:rPr lang="en" sz="1400" dirty="0"/>
              <a:t>:</a:t>
            </a:r>
            <a:endParaRPr sz="1400" dirty="0"/>
          </a:p>
          <a:p>
            <a:endParaRPr sz="1400" dirty="0"/>
          </a:p>
          <a:p>
            <a:r>
              <a:rPr lang="en" sz="1400" dirty="0"/>
              <a:t>Bitcoin (C++ mostly):</a:t>
            </a:r>
            <a:endParaRPr sz="1400" dirty="0"/>
          </a:p>
          <a:p>
            <a:r>
              <a:rPr lang="en" sz="1400" u="sng" dirty="0">
                <a:solidFill>
                  <a:schemeClr val="hlink"/>
                </a:solidFill>
                <a:hlinkClick r:id="rId7"/>
              </a:rPr>
              <a:t>https://github.com/bitcoin</a:t>
            </a:r>
            <a:endParaRPr sz="1400" dirty="0"/>
          </a:p>
          <a:p>
            <a:endParaRPr sz="1400" dirty="0"/>
          </a:p>
          <a:p>
            <a:r>
              <a:rPr lang="en" sz="1400" dirty="0"/>
              <a:t>Simple blockchain in python:</a:t>
            </a:r>
            <a:endParaRPr sz="1400" dirty="0"/>
          </a:p>
          <a:p>
            <a:r>
              <a:rPr lang="en" sz="1400" u="sng" dirty="0">
                <a:solidFill>
                  <a:schemeClr val="hlink"/>
                </a:solidFill>
                <a:hlinkClick r:id="rId8"/>
              </a:rPr>
              <a:t>https://github.com/dvf/blockchain</a:t>
            </a:r>
            <a:endParaRPr sz="1400" dirty="0"/>
          </a:p>
          <a:p>
            <a:endParaRPr sz="1400" dirty="0"/>
          </a:p>
          <a:p>
            <a:r>
              <a:rPr lang="en" sz="1400" dirty="0"/>
              <a:t>Ethereum in Golang:</a:t>
            </a:r>
            <a:endParaRPr sz="1400" dirty="0"/>
          </a:p>
          <a:p>
            <a:r>
              <a:rPr lang="en" sz="1400" u="sng" dirty="0">
                <a:solidFill>
                  <a:schemeClr val="hlink"/>
                </a:solidFill>
                <a:hlinkClick r:id="rId9"/>
              </a:rPr>
              <a:t>https://github.com/ethereum/go-ethereum</a:t>
            </a:r>
            <a:endParaRPr sz="1400" dirty="0"/>
          </a:p>
          <a:p>
            <a:endParaRPr sz="1400" dirty="0"/>
          </a:p>
          <a:p>
            <a:r>
              <a:rPr lang="en" sz="1400" u="sng" dirty="0">
                <a:solidFill>
                  <a:schemeClr val="hlink"/>
                </a:solidFill>
                <a:hlinkClick r:id="rId10"/>
              </a:rPr>
              <a:t>https://github.com/ripple</a:t>
            </a:r>
            <a:endParaRPr sz="1400" dirty="0"/>
          </a:p>
          <a:p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9A383-5812-8648-A320-A9B85A353DCF}"/>
              </a:ext>
            </a:extLst>
          </p:cNvPr>
          <p:cNvSpPr txBox="1"/>
          <p:nvPr/>
        </p:nvSpPr>
        <p:spPr>
          <a:xfrm>
            <a:off x="4966555" y="5776303"/>
            <a:ext cx="3309309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Ethereum</a:t>
            </a:r>
            <a:r>
              <a:rPr lang="en-US" sz="1400" dirty="0"/>
              <a:t> </a:t>
            </a:r>
          </a:p>
          <a:p>
            <a:r>
              <a:rPr lang="en-US" sz="1400" dirty="0"/>
              <a:t>decentralized, open-source blockchain </a:t>
            </a:r>
          </a:p>
          <a:p>
            <a:r>
              <a:rPr lang="en-US" sz="1400" dirty="0"/>
              <a:t>with </a:t>
            </a:r>
            <a:r>
              <a:rPr lang="en-US" sz="1400" b="1" dirty="0">
                <a:solidFill>
                  <a:srgbClr val="FF0000"/>
                </a:solidFill>
              </a:rPr>
              <a:t>smart contract</a:t>
            </a:r>
            <a:r>
              <a:rPr lang="en-US" sz="1400" dirty="0"/>
              <a:t> functionality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11"/>
              </a:rPr>
              <a:t>https://en.wikipedia.org/wiki/Ethereum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BC7E9-222D-B145-817B-D3AB269C5126}"/>
              </a:ext>
            </a:extLst>
          </p:cNvPr>
          <p:cNvSpPr txBox="1"/>
          <p:nvPr/>
        </p:nvSpPr>
        <p:spPr>
          <a:xfrm>
            <a:off x="5458113" y="2816266"/>
            <a:ext cx="2326195" cy="2677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Mining Bitcoins</a:t>
            </a:r>
          </a:p>
          <a:p>
            <a:r>
              <a:rPr lang="en-US" sz="1400" dirty="0"/>
              <a:t>ASICs Miner (Application Specific Integrated Circuits).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028" name="Picture 4" descr="Amazon.com: AntMiner V9~4TH/s @ 0.253W/GH Bitcoin/Bitcoin Cash ASIC Miner  (V9): Computers &amp; Accessories">
            <a:extLst>
              <a:ext uri="{FF2B5EF4-FFF2-40B4-BE49-F238E27FC236}">
                <a16:creationId xmlns:a16="http://schemas.microsoft.com/office/drawing/2014/main" id="{6770A8D4-9823-EE41-BDA3-942013E4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9217" y="3661610"/>
            <a:ext cx="1483413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tcoin and ethereum">
            <a:extLst>
              <a:ext uri="{FF2B5EF4-FFF2-40B4-BE49-F238E27FC236}">
                <a16:creationId xmlns:a16="http://schemas.microsoft.com/office/drawing/2014/main" id="{345B8342-8439-C14C-827C-02A8357A9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16151" y="30918"/>
            <a:ext cx="3725270" cy="17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91033" y="95667"/>
            <a:ext cx="5364887" cy="147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00" b="1" dirty="0" err="1"/>
              <a:t>Numerai</a:t>
            </a:r>
            <a:r>
              <a:rPr lang="en" sz="1400" dirty="0"/>
              <a:t> </a:t>
            </a:r>
            <a:endParaRPr sz="1400" dirty="0"/>
          </a:p>
          <a:p>
            <a:r>
              <a:rPr lang="en" sz="1400" dirty="0"/>
              <a:t> -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https://numer.ai/</a:t>
            </a:r>
            <a:endParaRPr sz="1400" dirty="0"/>
          </a:p>
          <a:p>
            <a:r>
              <a:rPr lang="en" sz="1400" dirty="0"/>
              <a:t> - new type of a hedge fund launched in 2015:</a:t>
            </a:r>
            <a:endParaRPr sz="1400" dirty="0"/>
          </a:p>
          <a:p>
            <a:r>
              <a:rPr lang="en" sz="1400" dirty="0"/>
              <a:t> - make </a:t>
            </a:r>
            <a:r>
              <a:rPr lang="en" sz="1400" dirty="0">
                <a:solidFill>
                  <a:schemeClr val="dk1"/>
                </a:solidFill>
              </a:rPr>
              <a:t>competitions to do </a:t>
            </a:r>
            <a:r>
              <a:rPr lang="en" sz="1400" dirty="0"/>
              <a:t>financial predictions </a:t>
            </a:r>
            <a:endParaRPr sz="1400" dirty="0"/>
          </a:p>
          <a:p>
            <a:r>
              <a:rPr lang="en" sz="1400" dirty="0"/>
              <a:t> - pay winners in cryptocurrency (their own currency - Numeraire).</a:t>
            </a:r>
            <a:endParaRPr sz="1400" dirty="0"/>
          </a:p>
          <a:p>
            <a:endParaRPr sz="1400"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91033" y="1760767"/>
            <a:ext cx="7453340" cy="186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00" b="1" dirty="0"/>
              <a:t>Hyperledger</a:t>
            </a:r>
            <a:r>
              <a:rPr lang="en" sz="1400" dirty="0"/>
              <a:t> </a:t>
            </a:r>
            <a:endParaRPr sz="1400" dirty="0"/>
          </a:p>
          <a:p>
            <a:r>
              <a:rPr lang="en" sz="1400" dirty="0"/>
              <a:t>Hyperledger is an umbrella project of open source blockchains and related tools, </a:t>
            </a:r>
          </a:p>
          <a:p>
            <a:r>
              <a:rPr lang="en" sz="1400" dirty="0"/>
              <a:t>started in December 2015 by the Linux Foundation.</a:t>
            </a:r>
            <a:endParaRPr sz="1400" dirty="0"/>
          </a:p>
          <a:p>
            <a:endParaRPr sz="1400" dirty="0"/>
          </a:p>
          <a:p>
            <a:r>
              <a:rPr lang="en" sz="1400" dirty="0"/>
              <a:t>Hyperledger Fabric - a blockchain framework.</a:t>
            </a:r>
            <a:endParaRPr sz="1400" dirty="0"/>
          </a:p>
          <a:p>
            <a:endParaRPr sz="1400" dirty="0"/>
          </a:p>
          <a:p>
            <a:r>
              <a:rPr lang="en" sz="1400" dirty="0">
                <a:solidFill>
                  <a:schemeClr val="dk1"/>
                </a:solidFill>
              </a:rPr>
              <a:t>Hyperledger </a:t>
            </a:r>
            <a:r>
              <a:rPr lang="en" sz="1400" dirty="0"/>
              <a:t>Sawtooth - modular platform for building, deploying, and running distributed ledgers</a:t>
            </a:r>
            <a:endParaRPr sz="1400" dirty="0"/>
          </a:p>
          <a:p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504</Words>
  <Application>Microsoft Macintosh PowerPoint</Application>
  <PresentationFormat>Widescreen</PresentationFormat>
  <Paragraphs>83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83</cp:revision>
  <dcterms:created xsi:type="dcterms:W3CDTF">2017-08-29T18:32:57Z</dcterms:created>
  <dcterms:modified xsi:type="dcterms:W3CDTF">2021-04-25T23:20:03Z</dcterms:modified>
</cp:coreProperties>
</file>