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9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DF7E4-F636-EB4B-A755-0EB182809911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31C0D-C2A1-C64D-9B17-59CE7114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31C0D-C2A1-C64D-9B17-59CE71141F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5192-4FAD-F64A-AB56-914500C77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6E884-DB00-4C42-87AF-F75149D8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0F86-2166-F749-9C88-F4ED6AE5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6CF4-FBF7-D74C-BDC7-83E602DF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90CB-AAF6-2A41-BB5C-577502DE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EA91-073B-E947-B68B-E669E08E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9C45E-F834-1E4B-BD77-1665FBEA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A124-75B6-2346-BA78-60312301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BCB4-DC87-5E43-8939-E928E177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711AD-2DC9-4C42-A481-C914D882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2C309-4D58-A447-9300-F2BF07D37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FAC57-D5A8-AC47-9870-E1F0DCEC0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8BAE-3A52-2D4E-8FE5-B55DD014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E0B8-79A5-9141-AB12-3B9E206F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00FE-2F36-2A48-8E24-E0D54F90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5816-C1F8-1342-A588-899AB48D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FC71-20C0-8944-95F4-7B2FDB74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6987-493C-834A-9A2F-CB1BE8DA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25A4-357D-5345-99F7-19B21EC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D404-E309-B946-9BD6-CB990F69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3BA6-3DB5-D540-BB46-23322742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FBEB-F1A5-F547-9AB4-97C81497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C931-CCB0-9340-A757-BF585F0C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B727-06E5-7E45-A243-FB85922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1C80-1D46-A846-885D-6EF176D3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A62E-4D9B-7C49-8641-A430CB37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3CB4-EAA8-824F-8323-299F47D78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AD07F-24C3-E649-85A7-96993B63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952D2-562E-7942-B39D-DF49E506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4880-68C5-8A49-9C8B-BA287C65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698C-5DA2-3048-8960-9630D202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AB2C-5999-0B45-BECA-B529BB72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811D-6C25-7545-A854-D8823F4E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568B8-CE48-D643-9D67-CAA14A57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8F330-A7E4-4141-928A-634CA553C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BBB88-B898-1F4E-9078-63D4474C1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A3E41-DC91-0C42-8FFA-E28C6BC6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068B7-F176-884C-BB22-D0A96556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ABF6B-D365-CA49-B065-05E407C6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353E-ADA8-294A-91C0-AE36154B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00D7F-056E-4F4C-98B0-746EC7C2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C1BB1-77AC-674F-BEDA-DBF8A947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750A1-9528-EA4C-938E-E4CAE291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C7ED0-9EE7-C945-BF75-C32054C6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E1A78-4846-4148-BA99-8E322400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74E0-666B-014E-9675-39C0F007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D36C-3C93-2E4C-B6CE-9B125B35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368F-8F73-1547-AAE9-7707E4B0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2CCB-7E08-9B4B-9004-7C40836F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1044-9DB7-9440-9925-502BBD6D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DFA6E-EE36-A140-BE2A-644B3140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0CB4A-A98D-FF4F-B43A-B11DA5C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9AD-97F1-4349-8FCD-609D61E8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E3AE-7EBA-2841-B36D-4EE347E93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7038-94C4-CA4D-AF49-1933606D5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0D80F-6947-7245-9231-9D02572A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8FD1F-F65C-F94F-A819-3B7302C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1E22D-A22D-9E4E-891E-00885C3E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9DC2-5B92-CF4F-9DE2-2B17B73D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6C433-9200-E842-8A3C-8191079F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4F90-167B-2241-8DCF-34AFA1AB0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4E149-5148-5548-BA58-5DD455438B6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70F0-F144-E246-A172-239E57971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F983-2A08-1841-B8CD-DFCC0375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4204-7346-D84F-8C69-4FAAF3F5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g1CSG5zvQ0" TargetMode="External"/><Relationship Id="rId3" Type="http://schemas.openxmlformats.org/officeDocument/2006/relationships/image" Target="../media/image1.tiff"/><Relationship Id="rId7" Type="http://schemas.openxmlformats.org/officeDocument/2006/relationships/hyperlink" Target="https://www.youtube.com/watch?v=UsdedFoTA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0wI61ahfLc" TargetMode="External"/><Relationship Id="rId5" Type="http://schemas.openxmlformats.org/officeDocument/2006/relationships/image" Target="../media/image3.tiff"/><Relationship Id="rId4" Type="http://schemas.openxmlformats.org/officeDocument/2006/relationships/image" Target="../media/image2.tiff"/><Relationship Id="rId9" Type="http://schemas.openxmlformats.org/officeDocument/2006/relationships/hyperlink" Target="https://www.youtube.com/watch?v=yHzT_BUggQ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ZEPA9UhLBw" TargetMode="External"/><Relationship Id="rId2" Type="http://schemas.openxmlformats.org/officeDocument/2006/relationships/hyperlink" Target="https://www.youtube.com/watch?v=8okA22yMw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hyperlink" Target="https://www.youtube.com/watch?v=xDUlDhPv1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1E11B-5985-E441-80A8-56FDF032BB62}"/>
              </a:ext>
            </a:extLst>
          </p:cNvPr>
          <p:cNvSpPr txBox="1"/>
          <p:nvPr/>
        </p:nvSpPr>
        <p:spPr>
          <a:xfrm>
            <a:off x="201881" y="166255"/>
            <a:ext cx="358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Pivot Table in 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551E5-3B33-EC49-8663-B52FC079ED55}"/>
              </a:ext>
            </a:extLst>
          </p:cNvPr>
          <p:cNvSpPr txBox="1"/>
          <p:nvPr/>
        </p:nvSpPr>
        <p:spPr>
          <a:xfrm>
            <a:off x="201881" y="872192"/>
            <a:ext cx="4073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pivot table - aggregates and shows </a:t>
            </a:r>
          </a:p>
          <a:p>
            <a:r>
              <a:rPr lang="en-US" sz="1400" dirty="0"/>
              <a:t>calculated  values (sum, count, average, etc.)</a:t>
            </a:r>
          </a:p>
          <a:p>
            <a:endParaRPr lang="en-US" sz="1400" dirty="0"/>
          </a:p>
          <a:p>
            <a:r>
              <a:rPr lang="en-US" sz="1400" dirty="0"/>
              <a:t>You select your "raw" data (rows and columns)</a:t>
            </a:r>
          </a:p>
          <a:p>
            <a:r>
              <a:rPr lang="en-US" sz="1400" dirty="0"/>
              <a:t>Insert &gt; Pivot Table (in same sheet or new sheet)</a:t>
            </a:r>
          </a:p>
          <a:p>
            <a:endParaRPr lang="en-US" sz="1400" dirty="0"/>
          </a:p>
          <a:p>
            <a:r>
              <a:rPr lang="en-US" sz="1400" dirty="0"/>
              <a:t>You populate four "squares":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Filters    Columns</a:t>
            </a:r>
          </a:p>
          <a:p>
            <a:endParaRPr lang="en-US" sz="1400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Rows       Values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Filters</a:t>
            </a:r>
            <a:r>
              <a:rPr lang="en-US" sz="1400" dirty="0"/>
              <a:t> – to select only subset you want to analyze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Rows</a:t>
            </a:r>
            <a:r>
              <a:rPr lang="en-US" sz="1400" dirty="0"/>
              <a:t> – on which to aggregate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Columns</a:t>
            </a:r>
            <a:r>
              <a:rPr lang="en-US" sz="1400" dirty="0"/>
              <a:t> – which values to aggregate</a:t>
            </a:r>
          </a:p>
          <a:p>
            <a:r>
              <a:rPr lang="en-US" sz="1400" b="1" dirty="0"/>
              <a:t>Values</a:t>
            </a:r>
            <a:r>
              <a:rPr lang="en-US" sz="1400" dirty="0"/>
              <a:t> – how to calculate (Sum, Count, Average,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0A052-EDF4-714A-BE11-C031B7286E38}"/>
              </a:ext>
            </a:extLst>
          </p:cNvPr>
          <p:cNvSpPr txBox="1"/>
          <p:nvPr/>
        </p:nvSpPr>
        <p:spPr>
          <a:xfrm>
            <a:off x="201881" y="4372352"/>
            <a:ext cx="390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Pivot tables simplify analysis of data.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Makes it much faster.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3FAFD-43FB-E948-AD5A-4B785040AE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983" y="189388"/>
            <a:ext cx="4775200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7BF13-4693-B440-B992-99731C0E65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0049" y="171590"/>
            <a:ext cx="2755074" cy="651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108A8-E041-EF4C-A5A7-1D265E818CBA}"/>
              </a:ext>
            </a:extLst>
          </p:cNvPr>
          <p:cNvSpPr txBox="1"/>
          <p:nvPr/>
        </p:nvSpPr>
        <p:spPr>
          <a:xfrm>
            <a:off x="4841175" y="2595740"/>
            <a:ext cx="4073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example above/right, </a:t>
            </a:r>
          </a:p>
          <a:p>
            <a:r>
              <a:rPr lang="en-US" sz="1400" dirty="0"/>
              <a:t>the original data has columns: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Make, Model, Color, Milage, Price, Cost</a:t>
            </a:r>
          </a:p>
          <a:p>
            <a:endParaRPr lang="en-US" sz="1400" dirty="0"/>
          </a:p>
          <a:p>
            <a:r>
              <a:rPr lang="en-US" sz="1400" dirty="0"/>
              <a:t>You can add calculated fields, for example: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"Profit Margin" = Price - Cost</a:t>
            </a:r>
          </a:p>
          <a:p>
            <a:endParaRPr lang="en-US" sz="1400" dirty="0"/>
          </a:p>
          <a:p>
            <a:r>
              <a:rPr lang="en-US" sz="1400" dirty="0"/>
              <a:t>You can sort by columns.</a:t>
            </a:r>
          </a:p>
          <a:p>
            <a:r>
              <a:rPr lang="en-US" sz="1400" dirty="0"/>
              <a:t>You can also make graphs from data in Pivot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02FD16-913B-144F-B30C-4FC3F7C53F1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9821" y="4761806"/>
            <a:ext cx="2919268" cy="16864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5F2949-F59E-C944-BF9E-16EEE73332B3}"/>
              </a:ext>
            </a:extLst>
          </p:cNvPr>
          <p:cNvSpPr txBox="1"/>
          <p:nvPr/>
        </p:nvSpPr>
        <p:spPr>
          <a:xfrm>
            <a:off x="169264" y="4895572"/>
            <a:ext cx="4639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Very good short video demo:</a:t>
            </a:r>
          </a:p>
          <a:p>
            <a:r>
              <a:rPr lang="en-US" sz="1400" dirty="0">
                <a:hlinkClick r:id="rId6"/>
              </a:rPr>
              <a:t>https://www.youtube.com/watch?v=m0wI61ahfLc</a:t>
            </a:r>
            <a:r>
              <a:rPr lang="en-US" sz="1400" dirty="0"/>
              <a:t> </a:t>
            </a:r>
          </a:p>
          <a:p>
            <a:r>
              <a:rPr lang="en-US" sz="1400" dirty="0"/>
              <a:t>More details:</a:t>
            </a:r>
            <a:br>
              <a:rPr lang="en-US" sz="1400" dirty="0"/>
            </a:br>
            <a:r>
              <a:rPr lang="en-US" sz="1400" dirty="0">
                <a:hlinkClick r:id="rId7"/>
              </a:rPr>
              <a:t>https://www.youtube.com/watch?v=UsdedFoTA68</a:t>
            </a:r>
            <a:r>
              <a:rPr lang="en-US" sz="1400" dirty="0"/>
              <a:t>  </a:t>
            </a:r>
            <a:br>
              <a:rPr lang="en-US" sz="1400" dirty="0"/>
            </a:br>
            <a:r>
              <a:rPr lang="en-US" sz="1400" dirty="0"/>
              <a:t> 14 Advanced tricks:</a:t>
            </a:r>
          </a:p>
          <a:p>
            <a:r>
              <a:rPr lang="en-US" sz="1400" dirty="0">
                <a:hlinkClick r:id="rId8"/>
              </a:rPr>
              <a:t>https://www.youtube.com/watch?v=3g1CSG5zvQ0</a:t>
            </a:r>
            <a:r>
              <a:rPr lang="en-US" sz="1400" dirty="0"/>
              <a:t> </a:t>
            </a:r>
          </a:p>
          <a:p>
            <a:r>
              <a:rPr lang="en-US" sz="1400" dirty="0"/>
              <a:t>More advanced tricks:</a:t>
            </a:r>
          </a:p>
          <a:p>
            <a:r>
              <a:rPr lang="en-US" sz="1400" dirty="0">
                <a:hlinkClick r:id="rId9"/>
              </a:rPr>
              <a:t>https://www.youtube.com/watch?v=yHzT_BUggQk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5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41D78-EC7A-0F45-950A-9FD158F180A3}"/>
              </a:ext>
            </a:extLst>
          </p:cNvPr>
          <p:cNvSpPr txBox="1"/>
          <p:nvPr/>
        </p:nvSpPr>
        <p:spPr>
          <a:xfrm>
            <a:off x="0" y="74713"/>
            <a:ext cx="358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VLOOKUP in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B8993-5701-4147-B24A-CAEEFA1A81B4}"/>
              </a:ext>
            </a:extLst>
          </p:cNvPr>
          <p:cNvSpPr txBox="1"/>
          <p:nvPr/>
        </p:nvSpPr>
        <p:spPr>
          <a:xfrm>
            <a:off x="0" y="597933"/>
            <a:ext cx="5308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Very short 6-min video showing VLOOKUP and HLOOKUP: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https://www.youtube.com/watch?v=8okA22yMwTs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More detailed (32 min) tutorial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https://www.youtube.com/watch?v=DZEPA9UhLBw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XLOOKUP: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https://www.youtube.com/watch?v=xDUlDhPv1RE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DE3FD-6D51-0F4C-A05C-B21E18435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13" y="152906"/>
            <a:ext cx="7085281" cy="27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302</Words>
  <Application>Microsoft Macintosh PowerPoint</Application>
  <PresentationFormat>Widescreen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</cp:revision>
  <dcterms:created xsi:type="dcterms:W3CDTF">2021-07-04T00:58:30Z</dcterms:created>
  <dcterms:modified xsi:type="dcterms:W3CDTF">2021-07-04T14:28:30Z</dcterms:modified>
</cp:coreProperties>
</file>