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9"/>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D711-2F05-E741-AE90-B1014EE0A8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66D91C-2E96-AE4E-BC43-845EEF553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89DCBE-E30A-2C47-BC38-B3A5A819661E}"/>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5" name="Footer Placeholder 4">
            <a:extLst>
              <a:ext uri="{FF2B5EF4-FFF2-40B4-BE49-F238E27FC236}">
                <a16:creationId xmlns:a16="http://schemas.microsoft.com/office/drawing/2014/main" id="{0F93AE5A-5D25-CE4D-8251-903E8F1B4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26171-1BBB-7048-BAAA-299797038060}"/>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342546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9508-FE08-5C4C-A889-74F04666CA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F7EE93-2A35-074D-9223-8E2BBDAA3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41982-B219-BE47-B0B1-EF2CCD167771}"/>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5" name="Footer Placeholder 4">
            <a:extLst>
              <a:ext uri="{FF2B5EF4-FFF2-40B4-BE49-F238E27FC236}">
                <a16:creationId xmlns:a16="http://schemas.microsoft.com/office/drawing/2014/main" id="{0780E7B7-CF36-B642-B787-C6B41A287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2691E-7F61-1043-88F4-311DE8567823}"/>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50183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5F0DA-4F68-8F42-AB12-3421779BDE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B962C6-4F40-4C45-A24B-10228BB5E5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9B637-6141-3540-90E3-99EFC22E13C8}"/>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5" name="Footer Placeholder 4">
            <a:extLst>
              <a:ext uri="{FF2B5EF4-FFF2-40B4-BE49-F238E27FC236}">
                <a16:creationId xmlns:a16="http://schemas.microsoft.com/office/drawing/2014/main" id="{A6F20D09-1ACB-564B-8C82-7B074DD12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2EE56-85A1-FC46-AABC-20124C8FE46A}"/>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193877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0FD6-D297-434D-B170-FE0B7220A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C65427-DE46-224C-BCB2-9B1AC3F2CB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4D33A-F71B-7548-9302-E7493DC16081}"/>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5" name="Footer Placeholder 4">
            <a:extLst>
              <a:ext uri="{FF2B5EF4-FFF2-40B4-BE49-F238E27FC236}">
                <a16:creationId xmlns:a16="http://schemas.microsoft.com/office/drawing/2014/main" id="{45764001-F995-C747-8F67-DD5F05C37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71E65-500A-D04B-8733-EBC2C6E69309}"/>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420984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39DE-1437-1B4C-BC1B-16B5E93279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BF906A-36CD-6A4C-A977-D36D7CE14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6A846-8F69-8D4A-ACC3-680D99EA24B2}"/>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5" name="Footer Placeholder 4">
            <a:extLst>
              <a:ext uri="{FF2B5EF4-FFF2-40B4-BE49-F238E27FC236}">
                <a16:creationId xmlns:a16="http://schemas.microsoft.com/office/drawing/2014/main" id="{3B664083-C7F3-BC46-AC71-280E65AF1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439DC-DD0C-8745-A4A9-1D11EDB485A7}"/>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400044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EA69-FCDC-6A41-BFE1-78556B0215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5C616-AFFE-9745-98B6-D765ED455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A687B-4250-3142-91C1-C355A4881C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D29C5F-D0DE-C64E-B92E-EA2261D1AC0E}"/>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6" name="Footer Placeholder 5">
            <a:extLst>
              <a:ext uri="{FF2B5EF4-FFF2-40B4-BE49-F238E27FC236}">
                <a16:creationId xmlns:a16="http://schemas.microsoft.com/office/drawing/2014/main" id="{1ECF66F7-72FF-654D-AE47-8C55F31AD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55FF6-ADF7-F345-A5AF-92F0E7E35D29}"/>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122657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5BC5-E654-FA4C-9A90-7727146B6D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0277DC-0B9C-A04A-8A2D-4904862E5A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55A43-6700-B54D-805D-AF8B523E94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B213E-9591-7E44-8E49-F2288BD34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06F924-24C5-404C-BDD6-AFB19A554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8D9E34-34B4-1041-9DDC-4123EE498760}"/>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8" name="Footer Placeholder 7">
            <a:extLst>
              <a:ext uri="{FF2B5EF4-FFF2-40B4-BE49-F238E27FC236}">
                <a16:creationId xmlns:a16="http://schemas.microsoft.com/office/drawing/2014/main" id="{EF4614BA-B029-DC41-8B6C-DBD2AD1695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9A20A6-31F5-4343-A5CB-C043C7BF0192}"/>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77769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A290-08B6-7940-B2AB-4E44130E3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76D136-EBB0-2D46-B861-C22EAC08D56C}"/>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4" name="Footer Placeholder 3">
            <a:extLst>
              <a:ext uri="{FF2B5EF4-FFF2-40B4-BE49-F238E27FC236}">
                <a16:creationId xmlns:a16="http://schemas.microsoft.com/office/drawing/2014/main" id="{CE3E37E2-EAD8-8C49-94B4-9361CFFCF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6953AF-CBA7-D945-9C42-B35586275BCA}"/>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88389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976D8-495D-F74F-BEC0-40D70F5B9648}"/>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3" name="Footer Placeholder 2">
            <a:extLst>
              <a:ext uri="{FF2B5EF4-FFF2-40B4-BE49-F238E27FC236}">
                <a16:creationId xmlns:a16="http://schemas.microsoft.com/office/drawing/2014/main" id="{DCE901C2-AB41-CE41-A2B7-0D9A7F070C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7BD08C-6B22-D244-ACF4-30C8EF33786F}"/>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254655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64A6-B21F-1447-A815-011833803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9231EE-ED7B-F042-BBB8-1363D8EA5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D635B-A8B5-174F-89F7-32DA4751E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F33FA-2420-154A-9859-C41658B1F50A}"/>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6" name="Footer Placeholder 5">
            <a:extLst>
              <a:ext uri="{FF2B5EF4-FFF2-40B4-BE49-F238E27FC236}">
                <a16:creationId xmlns:a16="http://schemas.microsoft.com/office/drawing/2014/main" id="{27C44C04-D6B6-1746-88D8-217A7C86F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5CEC8-EE97-C249-9C19-A218BBA29253}"/>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168856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92FE-264F-AB41-9BA5-AFD3A8715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5C16EB-8043-E947-AD0A-C00924109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EE954A-1B0B-D146-8DB4-B79AC6511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CB3F3-0EDE-FA49-B7BE-20A42277575A}"/>
              </a:ext>
            </a:extLst>
          </p:cNvPr>
          <p:cNvSpPr>
            <a:spLocks noGrp="1"/>
          </p:cNvSpPr>
          <p:nvPr>
            <p:ph type="dt" sz="half" idx="10"/>
          </p:nvPr>
        </p:nvSpPr>
        <p:spPr/>
        <p:txBody>
          <a:bodyPr/>
          <a:lstStyle/>
          <a:p>
            <a:fld id="{400AB406-1A9E-5B4A-93CF-2124615945BA}" type="datetimeFigureOut">
              <a:rPr lang="en-US" smtClean="0"/>
              <a:t>11/18/21</a:t>
            </a:fld>
            <a:endParaRPr lang="en-US"/>
          </a:p>
        </p:txBody>
      </p:sp>
      <p:sp>
        <p:nvSpPr>
          <p:cNvPr id="6" name="Footer Placeholder 5">
            <a:extLst>
              <a:ext uri="{FF2B5EF4-FFF2-40B4-BE49-F238E27FC236}">
                <a16:creationId xmlns:a16="http://schemas.microsoft.com/office/drawing/2014/main" id="{17D60259-7D73-8D42-BBB8-C9426C7CD8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49A02-FAFF-4449-A074-A5E3022FB284}"/>
              </a:ext>
            </a:extLst>
          </p:cNvPr>
          <p:cNvSpPr>
            <a:spLocks noGrp="1"/>
          </p:cNvSpPr>
          <p:nvPr>
            <p:ph type="sldNum" sz="quarter" idx="12"/>
          </p:nvPr>
        </p:nvSpPr>
        <p:spPr/>
        <p:txBody>
          <a:bodyPr/>
          <a:lstStyle/>
          <a:p>
            <a:fld id="{33A7E511-F588-8E40-9FC7-ED8D6CD7DF12}" type="slidenum">
              <a:rPr lang="en-US" smtClean="0"/>
              <a:t>‹#›</a:t>
            </a:fld>
            <a:endParaRPr lang="en-US"/>
          </a:p>
        </p:txBody>
      </p:sp>
    </p:spTree>
    <p:extLst>
      <p:ext uri="{BB962C8B-B14F-4D97-AF65-F5344CB8AC3E}">
        <p14:creationId xmlns:p14="http://schemas.microsoft.com/office/powerpoint/2010/main" val="200262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1CF1B-C820-704D-815B-E1C174FEC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8FEC4-CD53-2740-90B3-A9A401E64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FE9B6-A25F-954C-9E60-7269F677B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AB406-1A9E-5B4A-93CF-2124615945BA}" type="datetimeFigureOut">
              <a:rPr lang="en-US" smtClean="0"/>
              <a:t>11/18/21</a:t>
            </a:fld>
            <a:endParaRPr lang="en-US"/>
          </a:p>
        </p:txBody>
      </p:sp>
      <p:sp>
        <p:nvSpPr>
          <p:cNvPr id="5" name="Footer Placeholder 4">
            <a:extLst>
              <a:ext uri="{FF2B5EF4-FFF2-40B4-BE49-F238E27FC236}">
                <a16:creationId xmlns:a16="http://schemas.microsoft.com/office/drawing/2014/main" id="{3CD4BC4F-4243-F747-8E69-FD72E1D6F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4D067B-36B9-CA4A-9A3C-11CFD539C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7E511-F588-8E40-9FC7-ED8D6CD7DF12}" type="slidenum">
              <a:rPr lang="en-US" smtClean="0"/>
              <a:t>‹#›</a:t>
            </a:fld>
            <a:endParaRPr lang="en-US"/>
          </a:p>
        </p:txBody>
      </p:sp>
    </p:spTree>
    <p:extLst>
      <p:ext uri="{BB962C8B-B14F-4D97-AF65-F5344CB8AC3E}">
        <p14:creationId xmlns:p14="http://schemas.microsoft.com/office/powerpoint/2010/main" val="9422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sinequa.com/" TargetMode="External"/><Relationship Id="rId3" Type="http://schemas.openxmlformats.org/officeDocument/2006/relationships/hyperlink" Target="https://www.coveo.com/" TargetMode="External"/><Relationship Id="rId7" Type="http://schemas.openxmlformats.org/officeDocument/2006/relationships/hyperlink" Target="https://inspire.mindbreeze.com/" TargetMode="External"/><Relationship Id="rId2" Type="http://schemas.openxmlformats.org/officeDocument/2006/relationships/hyperlink" Target="https://www.gartner.com/en/documents/3999454-magic-quadrant-for-insight-engines" TargetMode="External"/><Relationship Id="rId1" Type="http://schemas.openxmlformats.org/officeDocument/2006/relationships/slideLayout" Target="../slideLayouts/slideLayout1.xml"/><Relationship Id="rId6" Type="http://schemas.openxmlformats.org/officeDocument/2006/relationships/hyperlink" Target="https://lucidworks.com/products/fusion" TargetMode="External"/><Relationship Id="rId11" Type="http://schemas.openxmlformats.org/officeDocument/2006/relationships/hyperlink" Target="https://www.yext.com/platform/answers" TargetMode="External"/><Relationship Id="rId5" Type="http://schemas.openxmlformats.org/officeDocument/2006/relationships/hyperlink" Target="https://www.ibm.com/cloud/watson-discovery" TargetMode="External"/><Relationship Id="rId10" Type="http://schemas.openxmlformats.org/officeDocument/2006/relationships/hyperlink" Target="https://www.elastic.co/explore/improving-digital-customer-experiences/gartner-magic-quadrant-for-insight-engines-report" TargetMode="External"/><Relationship Id="rId4" Type="http://schemas.openxmlformats.org/officeDocument/2006/relationships/hyperlink" Target="https://intrafind.com/en/ifinder" TargetMode="Externa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hyperlink" Target="https://research.aimultiple.com/insight-engin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inspire.mindbreeze.com/"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de.wikipedia.org/wiki/Mindbreeze"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c/yext" TargetMode="External"/><Relationship Id="rId2" Type="http://schemas.openxmlformats.org/officeDocument/2006/relationships/hyperlink" Target="https://www.yext.com/platform/answers"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en.wikipedia.org/wiki/Ye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C3DAA74-DC90-714B-BBBE-A4BE9897E07A}"/>
              </a:ext>
            </a:extLst>
          </p:cNvPr>
          <p:cNvSpPr txBox="1"/>
          <p:nvPr/>
        </p:nvSpPr>
        <p:spPr>
          <a:xfrm>
            <a:off x="0" y="0"/>
            <a:ext cx="3130061" cy="523220"/>
          </a:xfrm>
          <a:prstGeom prst="rect">
            <a:avLst/>
          </a:prstGeom>
          <a:noFill/>
        </p:spPr>
        <p:txBody>
          <a:bodyPr wrap="square" rtlCol="0">
            <a:spAutoFit/>
          </a:bodyPr>
          <a:lstStyle/>
          <a:p>
            <a:r>
              <a:rPr lang="en-US" sz="2800" b="1"/>
              <a:t>Insight Engines</a:t>
            </a:r>
          </a:p>
        </p:txBody>
      </p:sp>
      <p:sp>
        <p:nvSpPr>
          <p:cNvPr id="18" name="TextBox 17">
            <a:extLst>
              <a:ext uri="{FF2B5EF4-FFF2-40B4-BE49-F238E27FC236}">
                <a16:creationId xmlns:a16="http://schemas.microsoft.com/office/drawing/2014/main" id="{3A060F7C-5A6F-5946-974B-10E0FB81BBFC}"/>
              </a:ext>
            </a:extLst>
          </p:cNvPr>
          <p:cNvSpPr txBox="1"/>
          <p:nvPr/>
        </p:nvSpPr>
        <p:spPr>
          <a:xfrm>
            <a:off x="46891" y="2857269"/>
            <a:ext cx="3818117" cy="3970318"/>
          </a:xfrm>
          <a:prstGeom prst="rect">
            <a:avLst/>
          </a:prstGeom>
          <a:noFill/>
        </p:spPr>
        <p:txBody>
          <a:bodyPr wrap="square" rtlCol="0">
            <a:spAutoFit/>
          </a:bodyPr>
          <a:lstStyle/>
          <a:p>
            <a:r>
              <a:rPr lang="en-US" sz="1200">
                <a:hlinkClick r:id="rId2"/>
              </a:rPr>
              <a:t>https://www.gartner.com/en/documents/3999454-magic-quadrant-for-insight-engines</a:t>
            </a:r>
            <a:endParaRPr lang="en-US" sz="1200"/>
          </a:p>
          <a:p>
            <a:endParaRPr lang="en-US" sz="1200"/>
          </a:p>
          <a:p>
            <a:pPr marL="285750" indent="-285750">
              <a:buFont typeface="Arial" panose="020B0604020202020204" pitchFamily="34" charset="0"/>
              <a:buChar char="•"/>
            </a:pPr>
            <a:r>
              <a:rPr lang="en-US" sz="1200" b="1">
                <a:solidFill>
                  <a:srgbClr val="FF0000"/>
                </a:solidFill>
              </a:rPr>
              <a:t>Coveo</a:t>
            </a:r>
            <a:r>
              <a:rPr lang="en-US" sz="1200"/>
              <a:t> - </a:t>
            </a:r>
            <a:r>
              <a:rPr lang="en-US" sz="1200">
                <a:hlinkClick r:id="rId3"/>
              </a:rPr>
              <a:t>https://www.coveo.com</a:t>
            </a:r>
            <a:r>
              <a:rPr lang="en-US" sz="1200"/>
              <a:t>  - </a:t>
            </a:r>
          </a:p>
          <a:p>
            <a:pPr marL="285750" indent="-285750">
              <a:buFont typeface="Arial" panose="020B0604020202020204" pitchFamily="34" charset="0"/>
              <a:buChar char="•"/>
            </a:pPr>
            <a:r>
              <a:rPr lang="en-US" sz="1200"/>
              <a:t>iFinder elastic - </a:t>
            </a:r>
            <a:r>
              <a:rPr lang="en-US" sz="1200">
                <a:hlinkClick r:id="rId4"/>
              </a:rPr>
              <a:t>https://intrafind.com/en/ifinder</a:t>
            </a:r>
            <a:r>
              <a:rPr lang="en-US" sz="1200"/>
              <a:t> - </a:t>
            </a:r>
          </a:p>
          <a:p>
            <a:pPr marL="285750" indent="-285750">
              <a:buFont typeface="Arial" panose="020B0604020202020204" pitchFamily="34" charset="0"/>
              <a:buChar char="•"/>
            </a:pPr>
            <a:r>
              <a:rPr lang="en-US" sz="1200"/>
              <a:t>EPAM</a:t>
            </a:r>
          </a:p>
          <a:p>
            <a:pPr marL="285750" indent="-285750">
              <a:buFont typeface="Arial" panose="020B0604020202020204" pitchFamily="34" charset="0"/>
              <a:buChar char="•"/>
            </a:pPr>
            <a:r>
              <a:rPr lang="en-US" sz="1200"/>
              <a:t>Expert.ai</a:t>
            </a:r>
          </a:p>
          <a:p>
            <a:pPr marL="285750" indent="-285750">
              <a:buFont typeface="Arial" panose="020B0604020202020204" pitchFamily="34" charset="0"/>
              <a:buChar char="•"/>
            </a:pPr>
            <a:r>
              <a:rPr lang="en-US" sz="1200"/>
              <a:t>Funnelback</a:t>
            </a:r>
          </a:p>
          <a:p>
            <a:pPr marL="285750" indent="-285750">
              <a:buFont typeface="Arial" panose="020B0604020202020204" pitchFamily="34" charset="0"/>
              <a:buChar char="•"/>
            </a:pPr>
            <a:r>
              <a:rPr lang="en-US" sz="1200"/>
              <a:t>Google Cloud Search</a:t>
            </a:r>
          </a:p>
          <a:p>
            <a:pPr marL="285750" indent="-285750">
              <a:buFont typeface="Arial" panose="020B0604020202020204" pitchFamily="34" charset="0"/>
              <a:buChar char="•"/>
            </a:pPr>
            <a:r>
              <a:rPr lang="en-US" sz="1200" b="1">
                <a:solidFill>
                  <a:srgbClr val="FF0000"/>
                </a:solidFill>
              </a:rPr>
              <a:t>IBM Watson Discovery</a:t>
            </a:r>
            <a:r>
              <a:rPr lang="en-US" sz="1200"/>
              <a:t> </a:t>
            </a:r>
            <a:br>
              <a:rPr lang="en-US" sz="1200"/>
            </a:br>
            <a:r>
              <a:rPr lang="en-US" sz="1200"/>
              <a:t>- </a:t>
            </a:r>
            <a:r>
              <a:rPr lang="en-US" sz="1200">
                <a:hlinkClick r:id="rId5"/>
              </a:rPr>
              <a:t>https://www.ibm.com/cloud/watson-discovery</a:t>
            </a:r>
            <a:r>
              <a:rPr lang="en-US" sz="1200"/>
              <a:t> - </a:t>
            </a:r>
          </a:p>
          <a:p>
            <a:pPr marL="285750" indent="-285750">
              <a:buFont typeface="Arial" panose="020B0604020202020204" pitchFamily="34" charset="0"/>
              <a:buChar char="•"/>
            </a:pPr>
            <a:r>
              <a:rPr lang="en-US" sz="1200"/>
              <a:t>IHS Markit</a:t>
            </a:r>
          </a:p>
          <a:p>
            <a:pPr marL="285750" indent="-285750">
              <a:buFont typeface="Arial" panose="020B0604020202020204" pitchFamily="34" charset="0"/>
              <a:buChar char="•"/>
            </a:pPr>
            <a:r>
              <a:rPr lang="en-US" sz="1200"/>
              <a:t>IntraFind</a:t>
            </a:r>
          </a:p>
          <a:p>
            <a:pPr marL="285750" indent="-285750">
              <a:buFont typeface="Arial" panose="020B0604020202020204" pitchFamily="34" charset="0"/>
              <a:buChar char="•"/>
            </a:pPr>
            <a:r>
              <a:rPr lang="en-US" sz="1200"/>
              <a:t>Fusion by Lucidworks - </a:t>
            </a:r>
            <a:r>
              <a:rPr lang="en-US" sz="1200">
                <a:hlinkClick r:id="rId6"/>
              </a:rPr>
              <a:t>https://lucidworks.com/products/fusion</a:t>
            </a:r>
            <a:r>
              <a:rPr lang="en-US" sz="1200"/>
              <a:t> - </a:t>
            </a:r>
          </a:p>
          <a:p>
            <a:pPr marL="285750" indent="-285750">
              <a:buFont typeface="Arial" panose="020B0604020202020204" pitchFamily="34" charset="0"/>
              <a:buChar char="•"/>
            </a:pPr>
            <a:r>
              <a:rPr lang="en-US" sz="1200"/>
              <a:t>IDOL by Micro Focus</a:t>
            </a:r>
          </a:p>
          <a:p>
            <a:pPr marL="285750" indent="-285750">
              <a:buFont typeface="Arial" panose="020B0604020202020204" pitchFamily="34" charset="0"/>
              <a:buChar char="•"/>
            </a:pPr>
            <a:r>
              <a:rPr lang="en-US" sz="1200"/>
              <a:t>Microsoft Cognitive Search, Symantic Search</a:t>
            </a:r>
          </a:p>
          <a:p>
            <a:pPr marL="285750" indent="-285750">
              <a:buFont typeface="Arial" panose="020B0604020202020204" pitchFamily="34" charset="0"/>
              <a:buChar char="•"/>
            </a:pPr>
            <a:r>
              <a:rPr lang="en-US" sz="1200" b="1">
                <a:solidFill>
                  <a:srgbClr val="FF0000"/>
                </a:solidFill>
              </a:rPr>
              <a:t>Mindbreeze inSpire</a:t>
            </a:r>
            <a:r>
              <a:rPr lang="en-US" sz="1200"/>
              <a:t> </a:t>
            </a:r>
            <a:br>
              <a:rPr lang="en-US" sz="1200"/>
            </a:br>
            <a:r>
              <a:rPr lang="en-US" sz="1200"/>
              <a:t>- </a:t>
            </a:r>
            <a:r>
              <a:rPr lang="en-US" sz="1200">
                <a:hlinkClick r:id="rId7"/>
              </a:rPr>
              <a:t>https://inspire.mindbreeze.com</a:t>
            </a:r>
            <a:r>
              <a:rPr lang="en-US" sz="1200"/>
              <a:t> - </a:t>
            </a:r>
          </a:p>
          <a:p>
            <a:pPr marL="285750" indent="-285750">
              <a:buFont typeface="Arial" panose="020B0604020202020204" pitchFamily="34" charset="0"/>
              <a:buChar char="•"/>
            </a:pPr>
            <a:r>
              <a:rPr lang="en-US" sz="1200" b="1">
                <a:solidFill>
                  <a:srgbClr val="FF0000"/>
                </a:solidFill>
              </a:rPr>
              <a:t>Sinequa</a:t>
            </a:r>
            <a:r>
              <a:rPr lang="en-US" sz="1200"/>
              <a:t> - </a:t>
            </a:r>
            <a:r>
              <a:rPr lang="en-US" sz="1200">
                <a:hlinkClick r:id="rId8"/>
              </a:rPr>
              <a:t>https://www.sinequa.com</a:t>
            </a:r>
            <a:r>
              <a:rPr lang="en-US" sz="1200"/>
              <a:t> - </a:t>
            </a:r>
          </a:p>
          <a:p>
            <a:pPr marL="285750" indent="-285750">
              <a:buFont typeface="Arial" panose="020B0604020202020204" pitchFamily="34" charset="0"/>
              <a:buChar char="•"/>
            </a:pPr>
            <a:r>
              <a:rPr lang="en-US" sz="1200"/>
              <a:t>Squirro</a:t>
            </a:r>
          </a:p>
        </p:txBody>
      </p:sp>
      <p:sp>
        <p:nvSpPr>
          <p:cNvPr id="19" name="TextBox 18">
            <a:extLst>
              <a:ext uri="{FF2B5EF4-FFF2-40B4-BE49-F238E27FC236}">
                <a16:creationId xmlns:a16="http://schemas.microsoft.com/office/drawing/2014/main" id="{6ACE6E56-5642-9749-BE60-ACA8768F15D9}"/>
              </a:ext>
            </a:extLst>
          </p:cNvPr>
          <p:cNvSpPr txBox="1"/>
          <p:nvPr/>
        </p:nvSpPr>
        <p:spPr>
          <a:xfrm>
            <a:off x="64476" y="507391"/>
            <a:ext cx="6553200" cy="2031325"/>
          </a:xfrm>
          <a:prstGeom prst="rect">
            <a:avLst/>
          </a:prstGeom>
          <a:noFill/>
        </p:spPr>
        <p:txBody>
          <a:bodyPr wrap="square" rtlCol="0">
            <a:spAutoFit/>
          </a:bodyPr>
          <a:lstStyle/>
          <a:p>
            <a:r>
              <a:rPr lang="en-US" sz="1400"/>
              <a:t>The term "</a:t>
            </a:r>
            <a:r>
              <a:rPr lang="en-US" sz="1400" b="1">
                <a:solidFill>
                  <a:srgbClr val="FF0000"/>
                </a:solidFill>
              </a:rPr>
              <a:t>Insight Engine</a:t>
            </a:r>
            <a:r>
              <a:rPr lang="en-US" sz="1400"/>
              <a:t>" was proposed by Gartner. Gartner's definition: </a:t>
            </a:r>
          </a:p>
          <a:p>
            <a:endParaRPr lang="en-US" sz="1400"/>
          </a:p>
          <a:p>
            <a:r>
              <a:rPr lang="en-US" sz="1400"/>
              <a:t>" </a:t>
            </a:r>
            <a:r>
              <a:rPr lang="en-US" sz="1400" b="1">
                <a:solidFill>
                  <a:srgbClr val="FF0000"/>
                </a:solidFill>
              </a:rPr>
              <a:t>Insight engines</a:t>
            </a:r>
            <a:r>
              <a:rPr lang="en-US" sz="1400"/>
              <a:t> </a:t>
            </a:r>
            <a:r>
              <a:rPr lang="en-US" sz="1400">
                <a:solidFill>
                  <a:srgbClr val="0070C0"/>
                </a:solidFill>
              </a:rPr>
              <a:t>combine search capabilities with artificial intelligence to deliver actionable insights derived from the full spectrum of content and data sourced within and external to an enterprise. </a:t>
            </a:r>
            <a:r>
              <a:rPr lang="en-US" sz="1400"/>
              <a:t>"</a:t>
            </a:r>
            <a:endParaRPr lang="en-US" sz="1400">
              <a:solidFill>
                <a:srgbClr val="0070C0"/>
              </a:solidFill>
            </a:endParaRPr>
          </a:p>
          <a:p>
            <a:endParaRPr lang="en-US" sz="1400"/>
          </a:p>
          <a:p>
            <a:r>
              <a:rPr lang="en-US" sz="1400"/>
              <a:t>An </a:t>
            </a:r>
            <a:r>
              <a:rPr lang="en-US" sz="1400" b="1">
                <a:solidFill>
                  <a:srgbClr val="FF0000"/>
                </a:solidFill>
              </a:rPr>
              <a:t>insight engine</a:t>
            </a:r>
            <a:r>
              <a:rPr lang="en-US" sz="1400"/>
              <a:t>, is also called </a:t>
            </a:r>
            <a:r>
              <a:rPr lang="en-US" sz="1400" b="1">
                <a:solidFill>
                  <a:srgbClr val="FF0000"/>
                </a:solidFill>
              </a:rPr>
              <a:t>cognitive search</a:t>
            </a:r>
            <a:r>
              <a:rPr lang="en-US" sz="1400"/>
              <a:t> or enterprise </a:t>
            </a:r>
            <a:r>
              <a:rPr lang="en-US" sz="1400" b="1">
                <a:solidFill>
                  <a:srgbClr val="FF0000"/>
                </a:solidFill>
              </a:rPr>
              <a:t>knowledge discovery and management</a:t>
            </a:r>
            <a:r>
              <a:rPr lang="en-US" sz="1400"/>
              <a:t>. It is a platform that combines </a:t>
            </a:r>
            <a:r>
              <a:rPr lang="en-US" sz="1400" b="1">
                <a:solidFill>
                  <a:srgbClr val="00B050"/>
                </a:solidFill>
              </a:rPr>
              <a:t>search</a:t>
            </a:r>
            <a:r>
              <a:rPr lang="en-US" sz="1400"/>
              <a:t> with </a:t>
            </a:r>
            <a:r>
              <a:rPr lang="en-US" sz="1400" b="1">
                <a:solidFill>
                  <a:srgbClr val="00B050"/>
                </a:solidFill>
              </a:rPr>
              <a:t>machine learning</a:t>
            </a:r>
            <a:r>
              <a:rPr lang="en-US" sz="1400"/>
              <a:t>  capabilities to provide information for users and data for machines in a timely manner. </a:t>
            </a:r>
          </a:p>
        </p:txBody>
      </p:sp>
      <p:pic>
        <p:nvPicPr>
          <p:cNvPr id="1026" name="Picture 2" descr="Elastic has been recognized as a Challenger in the 2021 Gartner Magic Quadrant for Insight Engines">
            <a:extLst>
              <a:ext uri="{FF2B5EF4-FFF2-40B4-BE49-F238E27FC236}">
                <a16:creationId xmlns:a16="http://schemas.microsoft.com/office/drawing/2014/main" id="{D9F75EEE-F392-D845-83C0-6DAF79D098AF}"/>
              </a:ext>
            </a:extLst>
          </p:cNvPr>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a:stretch/>
        </p:blipFill>
        <p:spPr bwMode="auto">
          <a:xfrm>
            <a:off x="7353975" y="35170"/>
            <a:ext cx="4814578" cy="540433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ECC2C81-E2D6-844F-B099-E259A6D0A8DF}"/>
              </a:ext>
            </a:extLst>
          </p:cNvPr>
          <p:cNvSpPr txBox="1"/>
          <p:nvPr/>
        </p:nvSpPr>
        <p:spPr>
          <a:xfrm>
            <a:off x="8135816" y="5750445"/>
            <a:ext cx="3716216" cy="400110"/>
          </a:xfrm>
          <a:prstGeom prst="rect">
            <a:avLst/>
          </a:prstGeom>
          <a:noFill/>
        </p:spPr>
        <p:txBody>
          <a:bodyPr wrap="square" rtlCol="0">
            <a:spAutoFit/>
          </a:bodyPr>
          <a:lstStyle/>
          <a:p>
            <a:r>
              <a:rPr lang="en-US" sz="1000">
                <a:hlinkClick r:id="rId10"/>
              </a:rPr>
              <a:t>https://www.elastic.co/explore/improving-digital-customer-experiences/gartner-magic-quadrant-for-insight-engines-report</a:t>
            </a:r>
            <a:endParaRPr lang="en-US" sz="1000"/>
          </a:p>
        </p:txBody>
      </p:sp>
      <p:sp>
        <p:nvSpPr>
          <p:cNvPr id="28" name="TextBox 27">
            <a:extLst>
              <a:ext uri="{FF2B5EF4-FFF2-40B4-BE49-F238E27FC236}">
                <a16:creationId xmlns:a16="http://schemas.microsoft.com/office/drawing/2014/main" id="{FAA267D9-7AF5-534E-8BB3-8360ED1EF6FC}"/>
              </a:ext>
            </a:extLst>
          </p:cNvPr>
          <p:cNvSpPr txBox="1"/>
          <p:nvPr/>
        </p:nvSpPr>
        <p:spPr>
          <a:xfrm>
            <a:off x="4004078" y="3529587"/>
            <a:ext cx="3196456" cy="1569660"/>
          </a:xfrm>
          <a:prstGeom prst="rect">
            <a:avLst/>
          </a:prstGeom>
          <a:noFill/>
        </p:spPr>
        <p:txBody>
          <a:bodyPr wrap="square" rtlCol="0">
            <a:spAutoFit/>
          </a:bodyPr>
          <a:lstStyle/>
          <a:p>
            <a:r>
              <a:rPr lang="en-US" sz="1200"/>
              <a:t>Also:</a:t>
            </a:r>
          </a:p>
          <a:p>
            <a:pPr marL="285750" indent="-285750">
              <a:buFont typeface="Arial" panose="020B0604020202020204" pitchFamily="34" charset="0"/>
              <a:buChar char="•"/>
            </a:pPr>
            <a:r>
              <a:rPr lang="en-US" sz="1200" b="1">
                <a:solidFill>
                  <a:srgbClr val="FF0000"/>
                </a:solidFill>
              </a:rPr>
              <a:t>Yext Answers</a:t>
            </a:r>
            <a:r>
              <a:rPr lang="en-US" sz="1200"/>
              <a:t> - </a:t>
            </a:r>
            <a:r>
              <a:rPr lang="en-US" sz="1200">
                <a:hlinkClick r:id="rId11" tooltip="https://www.yext.com/platform/answers"/>
              </a:rPr>
              <a:t>https://www.yext.com/platform/answers</a:t>
            </a:r>
            <a:r>
              <a:rPr lang="en-US" sz="1200"/>
              <a:t> - </a:t>
            </a:r>
          </a:p>
          <a:p>
            <a:pPr marL="171450" indent="-171450">
              <a:buFont typeface="Arial" panose="020B0604020202020204" pitchFamily="34" charset="0"/>
              <a:buChar char="•"/>
            </a:pPr>
            <a:r>
              <a:rPr lang="en-US" sz="1200"/>
              <a:t>Attivio Cognitive Search and Insight Platform</a:t>
            </a:r>
          </a:p>
          <a:p>
            <a:pPr marL="171450" indent="-171450">
              <a:buFont typeface="Arial" panose="020B0604020202020204" pitchFamily="34" charset="0"/>
              <a:buChar char="•"/>
            </a:pPr>
            <a:r>
              <a:rPr lang="en-US" sz="1200"/>
              <a:t>Cogito Intelligence Platform</a:t>
            </a:r>
          </a:p>
          <a:p>
            <a:pPr marL="171450" indent="-171450">
              <a:buFont typeface="Arial" panose="020B0604020202020204" pitchFamily="34" charset="0"/>
              <a:buChar char="•"/>
            </a:pPr>
            <a:r>
              <a:rPr lang="en-US" sz="1200"/>
              <a:t>EXALEAD</a:t>
            </a:r>
          </a:p>
          <a:p>
            <a:pPr marL="171450" indent="-171450">
              <a:buFont typeface="Arial" panose="020B0604020202020204" pitchFamily="34" charset="0"/>
              <a:buChar char="•"/>
            </a:pPr>
            <a:r>
              <a:rPr lang="en-US" sz="1200"/>
              <a:t>Goldfire</a:t>
            </a:r>
          </a:p>
          <a:p>
            <a:pPr marL="171450" indent="-171450">
              <a:buFont typeface="Arial" panose="020B0604020202020204" pitchFamily="34" charset="0"/>
              <a:buChar char="•"/>
            </a:pPr>
            <a:r>
              <a:rPr lang="en-US" sz="1200"/>
              <a:t>InfoNgen</a:t>
            </a:r>
          </a:p>
        </p:txBody>
      </p:sp>
      <p:cxnSp>
        <p:nvCxnSpPr>
          <p:cNvPr id="23" name="Straight Connector 22">
            <a:extLst>
              <a:ext uri="{FF2B5EF4-FFF2-40B4-BE49-F238E27FC236}">
                <a16:creationId xmlns:a16="http://schemas.microsoft.com/office/drawing/2014/main" id="{0814621C-D7F5-AF43-A2E1-74ACF40F5800}"/>
              </a:ext>
            </a:extLst>
          </p:cNvPr>
          <p:cNvCxnSpPr/>
          <p:nvPr/>
        </p:nvCxnSpPr>
        <p:spPr>
          <a:xfrm flipV="1">
            <a:off x="7239671" y="83525"/>
            <a:ext cx="0" cy="668691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48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800C7-6D33-C044-B12E-6B45BEAC68A0}"/>
              </a:ext>
            </a:extLst>
          </p:cNvPr>
          <p:cNvSpPr txBox="1"/>
          <p:nvPr/>
        </p:nvSpPr>
        <p:spPr>
          <a:xfrm>
            <a:off x="128954" y="117231"/>
            <a:ext cx="5158154" cy="523220"/>
          </a:xfrm>
          <a:prstGeom prst="rect">
            <a:avLst/>
          </a:prstGeom>
          <a:noFill/>
        </p:spPr>
        <p:txBody>
          <a:bodyPr wrap="square" rtlCol="0">
            <a:spAutoFit/>
          </a:bodyPr>
          <a:lstStyle/>
          <a:p>
            <a:r>
              <a:rPr lang="en-US" sz="2800" b="1"/>
              <a:t>How do Insight Engines Work?</a:t>
            </a:r>
          </a:p>
        </p:txBody>
      </p:sp>
      <p:sp>
        <p:nvSpPr>
          <p:cNvPr id="3" name="TextBox 2">
            <a:extLst>
              <a:ext uri="{FF2B5EF4-FFF2-40B4-BE49-F238E27FC236}">
                <a16:creationId xmlns:a16="http://schemas.microsoft.com/office/drawing/2014/main" id="{2261A5FE-85FC-CD49-83C9-39B8F3CAB2D1}"/>
              </a:ext>
            </a:extLst>
          </p:cNvPr>
          <p:cNvSpPr txBox="1"/>
          <p:nvPr/>
        </p:nvSpPr>
        <p:spPr>
          <a:xfrm>
            <a:off x="128954" y="640451"/>
            <a:ext cx="5545015" cy="2308324"/>
          </a:xfrm>
          <a:prstGeom prst="rect">
            <a:avLst/>
          </a:prstGeom>
          <a:noFill/>
        </p:spPr>
        <p:txBody>
          <a:bodyPr wrap="square" rtlCol="0">
            <a:spAutoFit/>
          </a:bodyPr>
          <a:lstStyle/>
          <a:p>
            <a:r>
              <a:rPr lang="en-US" sz="1600"/>
              <a:t> - </a:t>
            </a:r>
            <a:r>
              <a:rPr lang="en-US" sz="1600">
                <a:hlinkClick r:id="rId2"/>
              </a:rPr>
              <a:t>https://research.aimultiple.com/insight-engine/</a:t>
            </a:r>
            <a:r>
              <a:rPr lang="en-US" sz="1600"/>
              <a:t> - </a:t>
            </a:r>
          </a:p>
          <a:p>
            <a:endParaRPr lang="en-US" sz="1600"/>
          </a:p>
          <a:p>
            <a:r>
              <a:rPr lang="en-US" sz="1600"/>
              <a:t>The insight engine </a:t>
            </a:r>
            <a:r>
              <a:rPr lang="en-US" sz="1600" b="1">
                <a:solidFill>
                  <a:srgbClr val="00B050"/>
                </a:solidFill>
              </a:rPr>
              <a:t>proactively</a:t>
            </a:r>
            <a:r>
              <a:rPr lang="en-US" sz="1600"/>
              <a:t> searches databases </a:t>
            </a:r>
          </a:p>
          <a:p>
            <a:r>
              <a:rPr lang="en-US" sz="1600"/>
              <a:t>to deliver information when needed </a:t>
            </a:r>
          </a:p>
          <a:p>
            <a:r>
              <a:rPr lang="en-US" sz="1600"/>
              <a:t>rather than start searching on-demand. </a:t>
            </a:r>
          </a:p>
          <a:p>
            <a:endParaRPr lang="en-US" sz="1600"/>
          </a:p>
          <a:p>
            <a:r>
              <a:rPr lang="en-US" sz="1600"/>
              <a:t>Insight engines extract needed information from large volumes </a:t>
            </a:r>
          </a:p>
          <a:p>
            <a:r>
              <a:rPr lang="en-US" sz="1600"/>
              <a:t>of complex (structured/unstructured) </a:t>
            </a:r>
          </a:p>
          <a:p>
            <a:r>
              <a:rPr lang="en-US" sz="1600"/>
              <a:t>and diverse (internal/external) data sources.</a:t>
            </a:r>
          </a:p>
        </p:txBody>
      </p:sp>
      <p:sp>
        <p:nvSpPr>
          <p:cNvPr id="4" name="TextBox 3">
            <a:extLst>
              <a:ext uri="{FF2B5EF4-FFF2-40B4-BE49-F238E27FC236}">
                <a16:creationId xmlns:a16="http://schemas.microsoft.com/office/drawing/2014/main" id="{FC55DF5C-C90D-7243-B777-AC08846300F5}"/>
              </a:ext>
            </a:extLst>
          </p:cNvPr>
          <p:cNvSpPr txBox="1"/>
          <p:nvPr/>
        </p:nvSpPr>
        <p:spPr>
          <a:xfrm>
            <a:off x="6811107" y="234461"/>
            <a:ext cx="5263662" cy="6370975"/>
          </a:xfrm>
          <a:prstGeom prst="rect">
            <a:avLst/>
          </a:prstGeom>
          <a:noFill/>
        </p:spPr>
        <p:txBody>
          <a:bodyPr wrap="square" rtlCol="0">
            <a:spAutoFit/>
          </a:bodyPr>
          <a:lstStyle/>
          <a:p>
            <a:r>
              <a:rPr lang="en-US" sz="1600" b="1">
                <a:solidFill>
                  <a:srgbClr val="FF0000"/>
                </a:solidFill>
              </a:rPr>
              <a:t>To Extract Information:</a:t>
            </a:r>
          </a:p>
          <a:p>
            <a:br>
              <a:rPr lang="en-US" sz="800"/>
            </a:br>
            <a:r>
              <a:rPr lang="en-US" sz="1600"/>
              <a:t>Insights engines use a combination of technologies:</a:t>
            </a:r>
          </a:p>
          <a:p>
            <a:pPr marL="285750" indent="-285750">
              <a:buFont typeface="Arial" panose="020B0604020202020204" pitchFamily="34" charset="0"/>
              <a:buChar char="•"/>
            </a:pPr>
            <a:r>
              <a:rPr lang="en-US" sz="1600" b="1">
                <a:solidFill>
                  <a:srgbClr val="00B050"/>
                </a:solidFill>
              </a:rPr>
              <a:t>Data integration</a:t>
            </a:r>
            <a:r>
              <a:rPr lang="en-US" sz="1600"/>
              <a:t> – using data from various data sources</a:t>
            </a:r>
          </a:p>
          <a:p>
            <a:pPr marL="285750" indent="-285750">
              <a:buFont typeface="Arial" panose="020B0604020202020204" pitchFamily="34" charset="0"/>
              <a:buChar char="•"/>
            </a:pPr>
            <a:r>
              <a:rPr lang="en-US" sz="1600" b="1">
                <a:solidFill>
                  <a:srgbClr val="00B050"/>
                </a:solidFill>
              </a:rPr>
              <a:t>NLP (Natural Language Processing)</a:t>
            </a:r>
            <a:r>
              <a:rPr lang="en-US" sz="1600"/>
              <a:t> – understand language in text, video, image, etc.  </a:t>
            </a:r>
          </a:p>
          <a:p>
            <a:pPr marL="285750" indent="-285750">
              <a:buFont typeface="Arial" panose="020B0604020202020204" pitchFamily="34" charset="0"/>
              <a:buChar char="•"/>
            </a:pPr>
            <a:r>
              <a:rPr lang="en-US" sz="1600" b="1">
                <a:solidFill>
                  <a:srgbClr val="00B050"/>
                </a:solidFill>
              </a:rPr>
              <a:t>ML (Machine learning)</a:t>
            </a:r>
            <a:r>
              <a:rPr lang="en-US" sz="1600"/>
              <a:t> – analyze data to identify trends, make predictions and suggest recommendations</a:t>
            </a:r>
          </a:p>
          <a:p>
            <a:endParaRPr lang="en-US" sz="1600"/>
          </a:p>
          <a:p>
            <a:r>
              <a:rPr lang="en-US" sz="1600" b="1">
                <a:solidFill>
                  <a:srgbClr val="FF0000"/>
                </a:solidFill>
              </a:rPr>
              <a:t>To match insights with users’ search queries:</a:t>
            </a:r>
          </a:p>
          <a:p>
            <a:endParaRPr lang="en-US" sz="800"/>
          </a:p>
          <a:p>
            <a:pPr marL="285750" indent="-285750">
              <a:buFont typeface="Arial" panose="020B0604020202020204" pitchFamily="34" charset="0"/>
              <a:buChar char="•"/>
            </a:pPr>
            <a:r>
              <a:rPr lang="en-US" sz="1600" b="1">
                <a:solidFill>
                  <a:srgbClr val="00B050"/>
                </a:solidFill>
              </a:rPr>
              <a:t>ML Algorithms (collaborative filtering, clusterization and similarity calculation)</a:t>
            </a:r>
            <a:r>
              <a:rPr lang="en-US" sz="1600"/>
              <a:t> to identify relevance between search results and match insights to search queries. </a:t>
            </a:r>
          </a:p>
          <a:p>
            <a:pPr marL="285750" indent="-285750">
              <a:buFont typeface="Arial" panose="020B0604020202020204" pitchFamily="34" charset="0"/>
              <a:buChar char="•"/>
            </a:pPr>
            <a:r>
              <a:rPr lang="en-US" sz="1600" b="1">
                <a:solidFill>
                  <a:srgbClr val="00B050"/>
                </a:solidFill>
              </a:rPr>
              <a:t>Semantically enhanced Logical Data Warehouse (LDW)</a:t>
            </a:r>
            <a:r>
              <a:rPr lang="en-US" sz="1600"/>
              <a:t>: Logical data warehouses store semantic information (information about the meaning of the stored data) along with the data itself. For example, this enables LDW systems to identify synonyms and deal with user search queries involving synonyms.</a:t>
            </a:r>
          </a:p>
          <a:p>
            <a:endParaRPr lang="en-US" sz="1600"/>
          </a:p>
          <a:p>
            <a:r>
              <a:rPr lang="en-US" sz="1600" b="1">
                <a:solidFill>
                  <a:srgbClr val="FF0000"/>
                </a:solidFill>
              </a:rPr>
              <a:t>To enable alternative forms of query:</a:t>
            </a:r>
          </a:p>
          <a:p>
            <a:endParaRPr lang="en-US" sz="800"/>
          </a:p>
          <a:p>
            <a:r>
              <a:rPr lang="en-US" sz="1600" b="1">
                <a:solidFill>
                  <a:srgbClr val="00B050"/>
                </a:solidFill>
              </a:rPr>
              <a:t>Conversational UI</a:t>
            </a:r>
            <a:r>
              <a:rPr lang="en-US" sz="1600"/>
              <a:t>: Queries that are formed as sentences can be processed by insight engines and responses can be served in a conversational way, facilitating human understanding of insights.</a:t>
            </a:r>
          </a:p>
        </p:txBody>
      </p:sp>
    </p:spTree>
    <p:extLst>
      <p:ext uri="{BB962C8B-B14F-4D97-AF65-F5344CB8AC3E}">
        <p14:creationId xmlns:p14="http://schemas.microsoft.com/office/powerpoint/2010/main" val="2223973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53FEF7-C17C-DA42-9856-8220E9AB0FF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70584" y="2797447"/>
            <a:ext cx="7122258" cy="3922908"/>
          </a:xfrm>
          <a:prstGeom prst="rect">
            <a:avLst/>
          </a:prstGeom>
        </p:spPr>
      </p:pic>
      <p:sp>
        <p:nvSpPr>
          <p:cNvPr id="3" name="TextBox 2">
            <a:extLst>
              <a:ext uri="{FF2B5EF4-FFF2-40B4-BE49-F238E27FC236}">
                <a16:creationId xmlns:a16="http://schemas.microsoft.com/office/drawing/2014/main" id="{26575B1F-2FC3-2D44-ACE2-9E2A796E279B}"/>
              </a:ext>
            </a:extLst>
          </p:cNvPr>
          <p:cNvSpPr txBox="1"/>
          <p:nvPr/>
        </p:nvSpPr>
        <p:spPr>
          <a:xfrm>
            <a:off x="110881" y="617005"/>
            <a:ext cx="2684585" cy="307777"/>
          </a:xfrm>
          <a:prstGeom prst="rect">
            <a:avLst/>
          </a:prstGeom>
          <a:noFill/>
        </p:spPr>
        <p:txBody>
          <a:bodyPr wrap="square" rtlCol="0">
            <a:spAutoFit/>
          </a:bodyPr>
          <a:lstStyle/>
          <a:p>
            <a:r>
              <a:rPr lang="en-US" sz="1400">
                <a:hlinkClick r:id="rId3"/>
              </a:rPr>
              <a:t>https://inspire.mindbreeze.com/</a:t>
            </a:r>
            <a:endParaRPr lang="en-US" sz="1400"/>
          </a:p>
        </p:txBody>
      </p:sp>
      <p:sp>
        <p:nvSpPr>
          <p:cNvPr id="4" name="TextBox 3">
            <a:extLst>
              <a:ext uri="{FF2B5EF4-FFF2-40B4-BE49-F238E27FC236}">
                <a16:creationId xmlns:a16="http://schemas.microsoft.com/office/drawing/2014/main" id="{53B54589-2613-9048-B52E-407303806164}"/>
              </a:ext>
            </a:extLst>
          </p:cNvPr>
          <p:cNvSpPr txBox="1"/>
          <p:nvPr/>
        </p:nvSpPr>
        <p:spPr>
          <a:xfrm>
            <a:off x="105508" y="93785"/>
            <a:ext cx="3387969" cy="523220"/>
          </a:xfrm>
          <a:prstGeom prst="rect">
            <a:avLst/>
          </a:prstGeom>
          <a:noFill/>
        </p:spPr>
        <p:txBody>
          <a:bodyPr wrap="square" rtlCol="0">
            <a:spAutoFit/>
          </a:bodyPr>
          <a:lstStyle/>
          <a:p>
            <a:r>
              <a:rPr lang="en-US" sz="2800" b="1"/>
              <a:t>Mindbreeze Inspire</a:t>
            </a:r>
          </a:p>
        </p:txBody>
      </p:sp>
      <p:sp>
        <p:nvSpPr>
          <p:cNvPr id="5" name="Rectangle 4">
            <a:extLst>
              <a:ext uri="{FF2B5EF4-FFF2-40B4-BE49-F238E27FC236}">
                <a16:creationId xmlns:a16="http://schemas.microsoft.com/office/drawing/2014/main" id="{CCAA9ECD-5058-1747-857E-D57FD9B84F58}"/>
              </a:ext>
            </a:extLst>
          </p:cNvPr>
          <p:cNvSpPr/>
          <p:nvPr/>
        </p:nvSpPr>
        <p:spPr>
          <a:xfrm>
            <a:off x="105508" y="1116779"/>
            <a:ext cx="4173415" cy="1815882"/>
          </a:xfrm>
          <a:prstGeom prst="rect">
            <a:avLst/>
          </a:prstGeom>
        </p:spPr>
        <p:txBody>
          <a:bodyPr wrap="square">
            <a:spAutoFit/>
          </a:bodyPr>
          <a:lstStyle/>
          <a:p>
            <a:r>
              <a:rPr lang="en-US" sz="1400" b="1">
                <a:solidFill>
                  <a:srgbClr val="FF0000"/>
                </a:solidFill>
              </a:rPr>
              <a:t>Mindbreeze InSpire:</a:t>
            </a:r>
          </a:p>
          <a:p>
            <a:pPr marL="285750" indent="-285750">
              <a:buFont typeface="Arial" panose="020B0604020202020204" pitchFamily="34" charset="0"/>
              <a:buChar char="•"/>
            </a:pPr>
            <a:r>
              <a:rPr lang="en-US" sz="1400"/>
              <a:t>understands the semantics of your content</a:t>
            </a:r>
          </a:p>
          <a:p>
            <a:pPr marL="285750" indent="-285750">
              <a:buFont typeface="Arial" panose="020B0604020202020204" pitchFamily="34" charset="0"/>
              <a:buChar char="•"/>
            </a:pPr>
            <a:r>
              <a:rPr lang="en-US" sz="1400"/>
              <a:t>recognizes entities automatically</a:t>
            </a:r>
          </a:p>
          <a:p>
            <a:pPr marL="285750" indent="-285750">
              <a:buFont typeface="Arial" panose="020B0604020202020204" pitchFamily="34" charset="0"/>
              <a:buChar char="•"/>
            </a:pPr>
            <a:r>
              <a:rPr lang="en-US" sz="1400"/>
              <a:t>gleans (collects) and leverages user behavior and user intent to understand you as a user and cater specifically to your needs.</a:t>
            </a:r>
          </a:p>
          <a:p>
            <a:pPr marL="285750" indent="-285750">
              <a:buFont typeface="Arial" panose="020B0604020202020204" pitchFamily="34" charset="0"/>
              <a:buChar char="•"/>
            </a:pPr>
            <a:r>
              <a:rPr lang="en-US" sz="1400"/>
              <a:t>customizable to individual user/department needs</a:t>
            </a:r>
          </a:p>
          <a:p>
            <a:pPr marL="285750" indent="-285750">
              <a:buFont typeface="Arial" panose="020B0604020202020204" pitchFamily="34" charset="0"/>
              <a:buChar char="•"/>
            </a:pPr>
            <a:r>
              <a:rPr lang="en-US" sz="1400"/>
              <a:t>450+ connectors to integrate with data sources</a:t>
            </a:r>
          </a:p>
        </p:txBody>
      </p:sp>
      <p:pic>
        <p:nvPicPr>
          <p:cNvPr id="6" name="Picture 5">
            <a:extLst>
              <a:ext uri="{FF2B5EF4-FFF2-40B4-BE49-F238E27FC236}">
                <a16:creationId xmlns:a16="http://schemas.microsoft.com/office/drawing/2014/main" id="{624F401B-8ABA-4240-BF63-365E9F427DA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88635" y="41375"/>
            <a:ext cx="1768196" cy="1482481"/>
          </a:xfrm>
          <a:prstGeom prst="rect">
            <a:avLst/>
          </a:prstGeom>
        </p:spPr>
      </p:pic>
      <p:sp>
        <p:nvSpPr>
          <p:cNvPr id="7" name="TextBox 6">
            <a:extLst>
              <a:ext uri="{FF2B5EF4-FFF2-40B4-BE49-F238E27FC236}">
                <a16:creationId xmlns:a16="http://schemas.microsoft.com/office/drawing/2014/main" id="{C2467353-735F-2540-AC00-5A2ED4A1D0D9}"/>
              </a:ext>
            </a:extLst>
          </p:cNvPr>
          <p:cNvSpPr txBox="1"/>
          <p:nvPr/>
        </p:nvSpPr>
        <p:spPr>
          <a:xfrm>
            <a:off x="8103577" y="1523856"/>
            <a:ext cx="2386132" cy="584775"/>
          </a:xfrm>
          <a:prstGeom prst="rect">
            <a:avLst/>
          </a:prstGeom>
          <a:noFill/>
        </p:spPr>
        <p:txBody>
          <a:bodyPr wrap="square" rtlCol="0">
            <a:spAutoFit/>
          </a:bodyPr>
          <a:lstStyle/>
          <a:p>
            <a:pPr algn="ctr"/>
            <a:r>
              <a:rPr lang="en-US" b="1"/>
              <a:t>Daniel Fallmann</a:t>
            </a:r>
          </a:p>
          <a:p>
            <a:pPr algn="ctr"/>
            <a:r>
              <a:rPr lang="en-US" sz="1400"/>
              <a:t>founded Mindbreeze in 2005</a:t>
            </a:r>
          </a:p>
        </p:txBody>
      </p:sp>
      <p:pic>
        <p:nvPicPr>
          <p:cNvPr id="1026" name="Picture 2" descr="Daniel Fallmann - Forbes Councils">
            <a:extLst>
              <a:ext uri="{FF2B5EF4-FFF2-40B4-BE49-F238E27FC236}">
                <a16:creationId xmlns:a16="http://schemas.microsoft.com/office/drawing/2014/main" id="{1813C879-8F88-DF47-AE9C-8C8C75D2220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555403" y="64477"/>
            <a:ext cx="1482481" cy="14824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11B3F6A-A01E-9D47-BB84-826BB33BB431}"/>
              </a:ext>
            </a:extLst>
          </p:cNvPr>
          <p:cNvSpPr txBox="1"/>
          <p:nvPr/>
        </p:nvSpPr>
        <p:spPr>
          <a:xfrm>
            <a:off x="4618422" y="137645"/>
            <a:ext cx="3597483" cy="523220"/>
          </a:xfrm>
          <a:prstGeom prst="rect">
            <a:avLst/>
          </a:prstGeom>
          <a:noFill/>
        </p:spPr>
        <p:txBody>
          <a:bodyPr wrap="square" rtlCol="0">
            <a:spAutoFit/>
          </a:bodyPr>
          <a:lstStyle/>
          <a:p>
            <a:r>
              <a:rPr lang="en-US" sz="1400"/>
              <a:t>In German:</a:t>
            </a:r>
          </a:p>
          <a:p>
            <a:r>
              <a:rPr lang="en-US" sz="1400"/>
              <a:t> - </a:t>
            </a:r>
            <a:r>
              <a:rPr lang="en-US" sz="1400">
                <a:hlinkClick r:id="rId6"/>
              </a:rPr>
              <a:t>https://de.wikipedia.org/wiki/Mindbreeze</a:t>
            </a:r>
            <a:r>
              <a:rPr lang="en-US" sz="1400"/>
              <a:t> - </a:t>
            </a:r>
          </a:p>
        </p:txBody>
      </p:sp>
      <p:sp>
        <p:nvSpPr>
          <p:cNvPr id="9" name="TextBox 8">
            <a:extLst>
              <a:ext uri="{FF2B5EF4-FFF2-40B4-BE49-F238E27FC236}">
                <a16:creationId xmlns:a16="http://schemas.microsoft.com/office/drawing/2014/main" id="{223252C3-2878-C34D-AB7D-0B27F25BDA79}"/>
              </a:ext>
            </a:extLst>
          </p:cNvPr>
          <p:cNvSpPr txBox="1"/>
          <p:nvPr/>
        </p:nvSpPr>
        <p:spPr>
          <a:xfrm>
            <a:off x="99159" y="3327740"/>
            <a:ext cx="4390780" cy="3046988"/>
          </a:xfrm>
          <a:prstGeom prst="rect">
            <a:avLst/>
          </a:prstGeom>
          <a:noFill/>
        </p:spPr>
        <p:txBody>
          <a:bodyPr wrap="square" rtlCol="0">
            <a:spAutoFit/>
          </a:bodyPr>
          <a:lstStyle/>
          <a:p>
            <a:pPr marL="171450" indent="-171450">
              <a:buFont typeface="Arial" panose="020B0604020202020204" pitchFamily="34" charset="0"/>
              <a:buChar char="•"/>
            </a:pPr>
            <a:r>
              <a:rPr lang="en-US" sz="1200"/>
              <a:t>First products (Mindbreeze Enterprise Search, 2005) was searching in </a:t>
            </a:r>
            <a:r>
              <a:rPr lang="en-US" sz="1200" b="1">
                <a:solidFill>
                  <a:srgbClr val="FF0000"/>
                </a:solidFill>
              </a:rPr>
              <a:t>Microsoft Exchange Server and Microsoft Outlook</a:t>
            </a:r>
            <a:r>
              <a:rPr lang="en-US" sz="1200"/>
              <a:t>, also in files and documents in the local file system and central file shares.</a:t>
            </a:r>
          </a:p>
          <a:p>
            <a:pPr marL="171450" indent="-171450">
              <a:buFont typeface="Arial" panose="020B0604020202020204" pitchFamily="34" charset="0"/>
              <a:buChar char="•"/>
            </a:pPr>
            <a:r>
              <a:rPr lang="en-US" sz="1200"/>
              <a:t>In 2006 started a partner program for developers (offered </a:t>
            </a:r>
            <a:r>
              <a:rPr lang="en-US" sz="1200" b="1">
                <a:solidFill>
                  <a:srgbClr val="FF0000"/>
                </a:solidFill>
              </a:rPr>
              <a:t>SDK</a:t>
            </a:r>
            <a:r>
              <a:rPr lang="en-US" sz="1200"/>
              <a:t>) and added a </a:t>
            </a:r>
            <a:r>
              <a:rPr lang="en-US" sz="1200" b="1">
                <a:solidFill>
                  <a:srgbClr val="FF0000"/>
                </a:solidFill>
              </a:rPr>
              <a:t>web client</a:t>
            </a:r>
            <a:r>
              <a:rPr lang="en-US" sz="1200"/>
              <a:t>.</a:t>
            </a:r>
          </a:p>
          <a:p>
            <a:pPr marL="171450" indent="-171450">
              <a:buFont typeface="Arial" panose="020B0604020202020204" pitchFamily="34" charset="0"/>
              <a:buChar char="•"/>
            </a:pPr>
            <a:r>
              <a:rPr lang="en-US" sz="1200"/>
              <a:t>In the years that followed, the focus was on usability, maximum scalability and understanding and analyzing content. </a:t>
            </a:r>
          </a:p>
          <a:p>
            <a:pPr marL="171450" indent="-171450">
              <a:buFont typeface="Arial" panose="020B0604020202020204" pitchFamily="34" charset="0"/>
              <a:buChar char="•"/>
            </a:pPr>
            <a:r>
              <a:rPr lang="en-US" sz="1200"/>
              <a:t>The connectors (for connecting data sources) developed by Mindbreeze itself have been continuously developed and expanded since 2005. </a:t>
            </a:r>
          </a:p>
          <a:p>
            <a:pPr marL="171450" indent="-171450">
              <a:buFont typeface="Arial" panose="020B0604020202020204" pitchFamily="34" charset="0"/>
              <a:buChar char="•"/>
            </a:pPr>
            <a:r>
              <a:rPr lang="en-US" sz="1200"/>
              <a:t>Additional products such as the Mindbreeze InSpire (formerly: Fabasoft Mindbreeze Appliance) and Fabasoft Mindbreeze Mobile were created. </a:t>
            </a:r>
          </a:p>
          <a:p>
            <a:pPr marL="171450" indent="-171450">
              <a:buFont typeface="Arial" panose="020B0604020202020204" pitchFamily="34" charset="0"/>
              <a:buChar char="•"/>
            </a:pPr>
            <a:r>
              <a:rPr lang="en-US" sz="1200"/>
              <a:t>Mindbreeze Enterprise Search was renamed as Fabasoft Mindbreeze Enterprise.</a:t>
            </a:r>
          </a:p>
        </p:txBody>
      </p:sp>
    </p:spTree>
    <p:extLst>
      <p:ext uri="{BB962C8B-B14F-4D97-AF65-F5344CB8AC3E}">
        <p14:creationId xmlns:p14="http://schemas.microsoft.com/office/powerpoint/2010/main" val="157142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F8D096-35D1-6D4B-9959-310F99755E65}"/>
              </a:ext>
            </a:extLst>
          </p:cNvPr>
          <p:cNvSpPr txBox="1"/>
          <p:nvPr/>
        </p:nvSpPr>
        <p:spPr>
          <a:xfrm>
            <a:off x="0" y="0"/>
            <a:ext cx="2274277" cy="523220"/>
          </a:xfrm>
          <a:prstGeom prst="rect">
            <a:avLst/>
          </a:prstGeom>
          <a:noFill/>
        </p:spPr>
        <p:txBody>
          <a:bodyPr wrap="square" rtlCol="0">
            <a:spAutoFit/>
          </a:bodyPr>
          <a:lstStyle/>
          <a:p>
            <a:r>
              <a:rPr lang="en-US" sz="2800" b="1"/>
              <a:t>Yext Answers</a:t>
            </a:r>
          </a:p>
        </p:txBody>
      </p:sp>
      <p:sp>
        <p:nvSpPr>
          <p:cNvPr id="3" name="TextBox 2">
            <a:extLst>
              <a:ext uri="{FF2B5EF4-FFF2-40B4-BE49-F238E27FC236}">
                <a16:creationId xmlns:a16="http://schemas.microsoft.com/office/drawing/2014/main" id="{54B96581-A5F4-874E-8BAF-BBFB25E8B858}"/>
              </a:ext>
            </a:extLst>
          </p:cNvPr>
          <p:cNvSpPr txBox="1"/>
          <p:nvPr/>
        </p:nvSpPr>
        <p:spPr>
          <a:xfrm>
            <a:off x="0" y="523220"/>
            <a:ext cx="3821723" cy="1169551"/>
          </a:xfrm>
          <a:prstGeom prst="rect">
            <a:avLst/>
          </a:prstGeom>
          <a:noFill/>
        </p:spPr>
        <p:txBody>
          <a:bodyPr wrap="square" rtlCol="0">
            <a:spAutoFit/>
          </a:bodyPr>
          <a:lstStyle/>
          <a:p>
            <a:r>
              <a:rPr lang="en-US" sz="1400"/>
              <a:t>.. </a:t>
            </a:r>
            <a:r>
              <a:rPr lang="en-US" sz="1400">
                <a:hlinkClick r:id="rId2"/>
              </a:rPr>
              <a:t>https://www.yext.com/platform/answers</a:t>
            </a:r>
            <a:r>
              <a:rPr lang="en-US" sz="1400"/>
              <a:t> </a:t>
            </a:r>
          </a:p>
          <a:p>
            <a:r>
              <a:rPr lang="en-US" sz="1400"/>
              <a:t>160+ videos:</a:t>
            </a:r>
          </a:p>
          <a:p>
            <a:r>
              <a:rPr lang="en-US" sz="1400"/>
              <a:t>.. </a:t>
            </a:r>
            <a:r>
              <a:rPr lang="en-US" sz="1400">
                <a:hlinkClick r:id="rId3"/>
              </a:rPr>
              <a:t>https://www.youtube.com/c/yext</a:t>
            </a:r>
            <a:r>
              <a:rPr lang="en-US" sz="1400"/>
              <a:t> – </a:t>
            </a:r>
          </a:p>
          <a:p>
            <a:r>
              <a:rPr lang="en-US" sz="1400"/>
              <a:t>.. </a:t>
            </a:r>
            <a:r>
              <a:rPr lang="en-US" sz="1400">
                <a:hlinkClick r:id="rId4"/>
              </a:rPr>
              <a:t>https://en.wikipedia.org/wiki/Yext</a:t>
            </a:r>
            <a:r>
              <a:rPr lang="en-US" sz="1400"/>
              <a:t> - </a:t>
            </a:r>
          </a:p>
          <a:p>
            <a:endParaRPr lang="en-US" sz="1400"/>
          </a:p>
        </p:txBody>
      </p:sp>
      <p:pic>
        <p:nvPicPr>
          <p:cNvPr id="4" name="Picture 3">
            <a:extLst>
              <a:ext uri="{FF2B5EF4-FFF2-40B4-BE49-F238E27FC236}">
                <a16:creationId xmlns:a16="http://schemas.microsoft.com/office/drawing/2014/main" id="{6C285626-6A16-EB49-9634-A960FC9BC25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579100" y="0"/>
            <a:ext cx="1612900" cy="1625600"/>
          </a:xfrm>
          <a:prstGeom prst="rect">
            <a:avLst/>
          </a:prstGeom>
        </p:spPr>
      </p:pic>
      <p:sp>
        <p:nvSpPr>
          <p:cNvPr id="5" name="TextBox 4">
            <a:extLst>
              <a:ext uri="{FF2B5EF4-FFF2-40B4-BE49-F238E27FC236}">
                <a16:creationId xmlns:a16="http://schemas.microsoft.com/office/drawing/2014/main" id="{AFFCA880-B3DF-C946-BCBE-C0B61F84FCFB}"/>
              </a:ext>
            </a:extLst>
          </p:cNvPr>
          <p:cNvSpPr txBox="1"/>
          <p:nvPr/>
        </p:nvSpPr>
        <p:spPr>
          <a:xfrm>
            <a:off x="140677" y="1692771"/>
            <a:ext cx="4865077" cy="3108543"/>
          </a:xfrm>
          <a:prstGeom prst="rect">
            <a:avLst/>
          </a:prstGeom>
          <a:noFill/>
        </p:spPr>
        <p:txBody>
          <a:bodyPr wrap="square" rtlCol="0">
            <a:spAutoFit/>
          </a:bodyPr>
          <a:lstStyle/>
          <a:p>
            <a:r>
              <a:rPr lang="en-US" sz="1400"/>
              <a:t>Yext:</a:t>
            </a:r>
          </a:p>
          <a:p>
            <a:pPr marL="285750" indent="-285750">
              <a:buFont typeface="Arial" panose="020B0604020202020204" pitchFamily="34" charset="0"/>
              <a:buChar char="•"/>
            </a:pPr>
            <a:r>
              <a:rPr lang="en-US" sz="1400"/>
              <a:t>a public software company traded on NYSE</a:t>
            </a:r>
          </a:p>
          <a:p>
            <a:pPr marL="285750" indent="-285750">
              <a:buFont typeface="Arial" panose="020B0604020202020204" pitchFamily="34" charset="0"/>
              <a:buChar char="•"/>
            </a:pPr>
            <a:r>
              <a:rPr lang="en-US" sz="1400"/>
              <a:t>1,200 employees</a:t>
            </a:r>
          </a:p>
          <a:p>
            <a:pPr marL="285750" indent="-285750">
              <a:buFont typeface="Arial" panose="020B0604020202020204" pitchFamily="34" charset="0"/>
              <a:buChar char="•"/>
            </a:pPr>
            <a:r>
              <a:rPr lang="en-US" sz="1400"/>
              <a:t>was founded in 2006 as a lead generation company, later switched to online brand management and AI search tools</a:t>
            </a:r>
          </a:p>
          <a:p>
            <a:pPr marL="285750" indent="-285750">
              <a:buFont typeface="Arial" panose="020B0604020202020204" pitchFamily="34" charset="0"/>
              <a:buChar char="•"/>
            </a:pPr>
            <a:r>
              <a:rPr lang="en-US" sz="1400"/>
              <a:t>founders: Howard Lerman, Brent Metz, Brian Distelburger</a:t>
            </a:r>
          </a:p>
          <a:p>
            <a:pPr marL="285750" indent="-285750">
              <a:buFont typeface="Arial" panose="020B0604020202020204" pitchFamily="34" charset="0"/>
              <a:buChar char="•"/>
            </a:pPr>
            <a:r>
              <a:rPr lang="en-US" sz="1400"/>
              <a:t>Headquarters in New York City</a:t>
            </a:r>
          </a:p>
          <a:p>
            <a:pPr marL="285750" indent="-285750">
              <a:buFont typeface="Arial" panose="020B0604020202020204" pitchFamily="34" charset="0"/>
              <a:buChar char="•"/>
            </a:pPr>
            <a:r>
              <a:rPr lang="en-US" sz="1400"/>
              <a:t>Users of Yext's search tool include the U.S. State Department and the World Health Organization, Verizon, Marriott, and Samsung.</a:t>
            </a:r>
          </a:p>
          <a:p>
            <a:pPr marL="285750" indent="-285750">
              <a:buFont typeface="Arial" panose="020B0604020202020204" pitchFamily="34" charset="0"/>
              <a:buChar char="•"/>
            </a:pPr>
            <a:r>
              <a:rPr lang="en-US" sz="1400"/>
              <a:t>In September 2021, the company launched an artificial intelligence tool for health care organizations. "Find-a-Doc" helps patients identify healthcare professionals by using NLP (NAtural Language Processing).</a:t>
            </a:r>
          </a:p>
        </p:txBody>
      </p:sp>
    </p:spTree>
    <p:extLst>
      <p:ext uri="{BB962C8B-B14F-4D97-AF65-F5344CB8AC3E}">
        <p14:creationId xmlns:p14="http://schemas.microsoft.com/office/powerpoint/2010/main" val="6708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835</Words>
  <Application>Microsoft Macintosh PowerPoint</Application>
  <PresentationFormat>Widescreen</PresentationFormat>
  <Paragraphs>86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Agladze</dc:creator>
  <cp:lastModifiedBy>Lev Selector</cp:lastModifiedBy>
  <cp:revision>26</cp:revision>
  <dcterms:created xsi:type="dcterms:W3CDTF">2021-07-03T00:40:49Z</dcterms:created>
  <dcterms:modified xsi:type="dcterms:W3CDTF">2021-11-18T17:45:59Z</dcterms:modified>
</cp:coreProperties>
</file>