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9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8"/>
    <p:restoredTop sz="94804"/>
  </p:normalViewPr>
  <p:slideViewPr>
    <p:cSldViewPr snapToGrid="0" snapToObjects="1">
      <p:cViewPr varScale="1">
        <p:scale>
          <a:sx n="109" d="100"/>
          <a:sy n="109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6841-9F6F-F343-B419-F0B6566466EC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2BC0F-24F4-1847-8F57-A5A15A86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2EAA-C1AC-594B-8B5C-E8508E74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F82B1-7FBE-6145-A295-C72832EE1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0B28-6CC3-E744-9FB8-29411D87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6741-FAAB-9040-A637-A410BAF3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1E2F-B446-7F4C-B127-481D2C8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1046-8CE2-E640-AC60-9C7FC2F3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DE9D-F21F-7D46-954A-98ACF4FA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F7CF-1C72-D04A-95D3-8FCE8CE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B6D7-C713-3C4E-A3A5-BF795DAC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D0D9-F270-EB4B-825B-5487886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02644-C661-B546-A6F4-034DDB483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A4BCA-43EA-914E-8242-379B4A71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D2D9-1738-A549-A70D-F98E9A9C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23BA-A718-F848-BAFE-59023441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0BAD-2D66-A647-AD02-85568D90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ADE7-7F33-C94E-B754-2372FF20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B04E-94A0-9344-B3F9-946D72F4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1DE2C-54DF-8E47-A374-44B50D8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8340-3492-9E41-AA6D-194AFF29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6FA5-52D7-1C43-BF80-F51B4526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6B69-CC92-2B4F-93AA-62DBA56A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99A0-CC0D-5D43-8ABC-13DFCDB4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71CF-DAEA-0E4D-885E-A951D4E1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1054-9E50-4A43-AF92-8B19EC10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79A7-8317-8641-BABE-A26A7B90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AE86-B187-0B4E-8A95-899EC975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7E70-C498-8148-BCD0-05D0201C3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59A2A-FB3D-1A46-BFED-1F0752B4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F21F-5793-FB4B-A876-DDBA6CE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3834-8B65-0F47-B51F-F786F34A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8FF29-D8AB-5B4F-A770-21C0B991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4C95-4D42-FE4A-90F0-C84A2269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D5B34-ABEC-714B-92E3-40B5EDBA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9421E-1C05-8C44-8A0D-0D0BBE9F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B5F64-37C0-B943-9667-40448F4C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A0DF5-914D-5E49-9B00-D4F323B03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35472-0169-2D43-AEF3-A4BA085F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408BA-EEC7-C645-B88A-DC12F84B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A5982-58D0-284A-B025-840DAAF7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290-9400-4C40-8E44-DB6F7949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E44D2-D7E6-A340-9268-02A4109A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04C0-E6E2-BB4B-BC96-EBD16CA5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A3792-6124-A946-8E0D-B66117F9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6B60E-B482-034B-8219-EFCA88E9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72F9E-2634-644B-B802-5A2E4C24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B849B-9CAE-344A-856C-9ED70340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FC36-8E3B-B543-90B7-6D4E87A3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BB1F-BD1A-D34B-B913-E072202E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B58D-CD59-134F-9C65-B0C1D92A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E229-9703-054A-AE6D-88783BCA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A5BC-B1EC-8E48-AC16-AA0D6F3B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E8169-FF1B-2F40-90EA-068EE2CE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C50B-A745-7B4B-A943-98B241F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4B6CF-E5D9-C544-9A00-C920D0CFC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BC806-FF24-9546-BDDD-EBA74B3D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C61B0-2C73-E043-81CC-412A9177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78F1D-3E54-D34A-A573-EAA41DF8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18E79-D023-C34A-B7D0-0DBBA4E4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5CA14-D700-4D49-99EF-E9DF6967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3F780-62FA-354F-8691-87E75164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1FD1-A848-AA43-89AB-0EDBF997F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4A6B-4CAE-D747-89F4-FDC3B954590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7007-AEE3-5543-8496-BFEF10B19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6DDA-0F1E-8E4F-91FE-5E87E3299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4C56-7269-F545-B4DF-D233E086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C7E230-444C-334C-9CDC-2E0F16F27588}"/>
              </a:ext>
            </a:extLst>
          </p:cNvPr>
          <p:cNvSpPr txBox="1"/>
          <p:nvPr/>
        </p:nvSpPr>
        <p:spPr>
          <a:xfrm>
            <a:off x="0" y="0"/>
            <a:ext cx="568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VSAM files  =&gt;  SQL DB  =&gt; Graph DB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C11FB-FFD5-E040-AF08-7DD270C8E27A}"/>
              </a:ext>
            </a:extLst>
          </p:cNvPr>
          <p:cNvSpPr txBox="1"/>
          <p:nvPr/>
        </p:nvSpPr>
        <p:spPr>
          <a:xfrm>
            <a:off x="0" y="756548"/>
            <a:ext cx="85812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Indexed </a:t>
            </a:r>
            <a:r>
              <a:rPr lang="en-US" sz="1400" b="1" dirty="0">
                <a:solidFill>
                  <a:srgbClr val="FF0000"/>
                </a:solidFill>
              </a:rPr>
              <a:t>VSAM file</a:t>
            </a:r>
            <a:r>
              <a:rPr lang="en-US" sz="1400" dirty="0"/>
              <a:t> is a file of records with primary key.</a:t>
            </a:r>
          </a:p>
          <a:p>
            <a:r>
              <a:rPr lang="en-US" sz="1400" dirty="0"/>
              <a:t>It is the basis of database tables.</a:t>
            </a:r>
          </a:p>
          <a:p>
            <a:r>
              <a:rPr lang="en-US" sz="1400" dirty="0"/>
              <a:t>Nowadays when people need indexed storage – they simply </a:t>
            </a:r>
          </a:p>
          <a:p>
            <a:r>
              <a:rPr lang="en-US" sz="1400" dirty="0"/>
              <a:t>use </a:t>
            </a:r>
            <a:r>
              <a:rPr lang="en-US" sz="1400" b="1" dirty="0">
                <a:solidFill>
                  <a:srgbClr val="FF0000"/>
                </a:solidFill>
              </a:rPr>
              <a:t>RDBMS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0070C0"/>
                </a:solidFill>
              </a:rPr>
              <a:t>Relational Database Management System</a:t>
            </a:r>
            <a:r>
              <a:rPr lang="en-US" sz="1400" dirty="0"/>
              <a:t>).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b="1" dirty="0">
                <a:solidFill>
                  <a:srgbClr val="FF0000"/>
                </a:solidFill>
              </a:rPr>
              <a:t>SQL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0070C0"/>
                </a:solidFill>
              </a:rPr>
              <a:t>Structured Query Language</a:t>
            </a:r>
            <a:r>
              <a:rPr lang="en-US" sz="1400" dirty="0"/>
              <a:t>) was first developed in the 1970s </a:t>
            </a:r>
          </a:p>
          <a:p>
            <a:r>
              <a:rPr lang="en-US" sz="1400" dirty="0"/>
              <a:t>by IBM researchers </a:t>
            </a:r>
            <a:r>
              <a:rPr lang="en-US" sz="1400" b="1" dirty="0">
                <a:solidFill>
                  <a:srgbClr val="FF0000"/>
                </a:solidFill>
              </a:rPr>
              <a:t>Raymond Boyce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FF0000"/>
                </a:solidFill>
              </a:rPr>
              <a:t>Donald Chamberlin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https://en.wikipedia.org/wiki/SQL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They first created programming language "</a:t>
            </a:r>
            <a:r>
              <a:rPr lang="en-US" sz="1400" b="1" dirty="0">
                <a:solidFill>
                  <a:srgbClr val="FF0000"/>
                </a:solidFill>
              </a:rPr>
              <a:t>SEQUEL</a:t>
            </a:r>
            <a:r>
              <a:rPr lang="en-US" sz="1400" dirty="0"/>
              <a:t>", then renamed it into "</a:t>
            </a:r>
            <a:r>
              <a:rPr lang="en-US" sz="1400" b="1" dirty="0">
                <a:solidFill>
                  <a:srgbClr val="FF0000"/>
                </a:solidFill>
              </a:rPr>
              <a:t>SQL</a:t>
            </a:r>
            <a:r>
              <a:rPr lang="en-US" sz="1400" dirty="0"/>
              <a:t>".</a:t>
            </a:r>
          </a:p>
          <a:p>
            <a:r>
              <a:rPr lang="en-US" sz="1400" dirty="0"/>
              <a:t>They used ideas in </a:t>
            </a:r>
            <a:r>
              <a:rPr lang="en-US" sz="1400" b="1" dirty="0">
                <a:solidFill>
                  <a:srgbClr val="FF0000"/>
                </a:solidFill>
              </a:rPr>
              <a:t>Edgar Frank Todd</a:t>
            </a:r>
            <a:r>
              <a:rPr lang="en-US" sz="1400" dirty="0"/>
              <a:t>'s paper 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"A Relational Model of Data for Large Shared Data Banks" (1970).</a:t>
            </a:r>
          </a:p>
          <a:p>
            <a:endParaRPr lang="en-US" sz="1400" dirty="0"/>
          </a:p>
          <a:p>
            <a:r>
              <a:rPr lang="en-US" sz="1400" dirty="0"/>
              <a:t>First Commercial Databases:</a:t>
            </a:r>
          </a:p>
          <a:p>
            <a:r>
              <a:rPr lang="en-US" sz="1400" dirty="0"/>
              <a:t>    1979 – IBM System/38</a:t>
            </a:r>
          </a:p>
          <a:p>
            <a:r>
              <a:rPr lang="en-US" sz="1400" dirty="0"/>
              <a:t>    1979 - Oracle V2 for VAX computers.</a:t>
            </a:r>
          </a:p>
          <a:p>
            <a:r>
              <a:rPr lang="en-US" sz="1400" dirty="0"/>
              <a:t>    1981 - IBM SQL/DS</a:t>
            </a:r>
          </a:p>
          <a:p>
            <a:r>
              <a:rPr lang="en-US" sz="1400" dirty="0"/>
              <a:t>    1983 - IBM DB2</a:t>
            </a:r>
          </a:p>
          <a:p>
            <a:endParaRPr lang="en-US" sz="1400" dirty="0"/>
          </a:p>
          <a:p>
            <a:r>
              <a:rPr lang="en-US" sz="1400" dirty="0"/>
              <a:t>Over the years the relations between tables </a:t>
            </a:r>
          </a:p>
          <a:p>
            <a:r>
              <a:rPr lang="en-US" sz="1400" dirty="0"/>
              <a:t>have become more and more important.</a:t>
            </a:r>
          </a:p>
          <a:p>
            <a:endParaRPr lang="en-US" sz="1400" dirty="0"/>
          </a:p>
          <a:p>
            <a:r>
              <a:rPr lang="en-US" sz="1400" dirty="0"/>
              <a:t>Recent trend is to move from RDBMS to </a:t>
            </a:r>
            <a:r>
              <a:rPr lang="en-US" sz="1400" dirty="0" err="1"/>
              <a:t>GraphDB</a:t>
            </a:r>
            <a:r>
              <a:rPr lang="en-US" sz="1400" dirty="0"/>
              <a:t>, </a:t>
            </a:r>
          </a:p>
          <a:p>
            <a:r>
              <a:rPr lang="en-US" sz="1400" dirty="0"/>
              <a:t>where relationships become 1</a:t>
            </a:r>
            <a:r>
              <a:rPr lang="en-US" sz="1400" baseline="30000" dirty="0"/>
              <a:t>st</a:t>
            </a:r>
            <a:r>
              <a:rPr lang="en-US" sz="1400" dirty="0"/>
              <a:t> class  citizens.</a:t>
            </a:r>
          </a:p>
          <a:p>
            <a:endParaRPr lang="en-US" sz="1400" dirty="0"/>
          </a:p>
          <a:p>
            <a:r>
              <a:rPr lang="en-US" sz="1400" dirty="0"/>
              <a:t>There are now new query languages for Graph data (Graph languages).</a:t>
            </a:r>
          </a:p>
        </p:txBody>
      </p:sp>
      <p:pic>
        <p:nvPicPr>
          <p:cNvPr id="1026" name="Picture 2" descr="Episode 11: Interview with Don Chamberlin, designer of SQL database  language - Mapping The Journey">
            <a:extLst>
              <a:ext uri="{FF2B5EF4-FFF2-40B4-BE49-F238E27FC236}">
                <a16:creationId xmlns:a16="http://schemas.microsoft.com/office/drawing/2014/main" id="{05C61DAF-F37A-CC4E-9562-571D23C53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05293" y="261610"/>
            <a:ext cx="1330568" cy="15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ymond-Boyce-Obituary">
            <a:extLst>
              <a:ext uri="{FF2B5EF4-FFF2-40B4-BE49-F238E27FC236}">
                <a16:creationId xmlns:a16="http://schemas.microsoft.com/office/drawing/2014/main" id="{B6A03B52-6384-5D48-B6CF-A5B6190A8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2523" y="2393205"/>
            <a:ext cx="1145001" cy="17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CAF68-68BC-6146-9FDF-B01BDA0D1B32}"/>
              </a:ext>
            </a:extLst>
          </p:cNvPr>
          <p:cNvSpPr txBox="1"/>
          <p:nvPr/>
        </p:nvSpPr>
        <p:spPr>
          <a:xfrm>
            <a:off x="9841520" y="1820779"/>
            <a:ext cx="186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Donald Chamberlin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1ED77-2B9C-364A-BAD9-4F80CFCA9A9C}"/>
              </a:ext>
            </a:extLst>
          </p:cNvPr>
          <p:cNvSpPr txBox="1"/>
          <p:nvPr/>
        </p:nvSpPr>
        <p:spPr>
          <a:xfrm>
            <a:off x="10048607" y="4166414"/>
            <a:ext cx="1504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Raymond Boyce</a:t>
            </a:r>
          </a:p>
        </p:txBody>
      </p:sp>
      <p:pic>
        <p:nvPicPr>
          <p:cNvPr id="1030" name="Picture 6" descr="The relational model for database management | Guide books">
            <a:extLst>
              <a:ext uri="{FF2B5EF4-FFF2-40B4-BE49-F238E27FC236}">
                <a16:creationId xmlns:a16="http://schemas.microsoft.com/office/drawing/2014/main" id="{ED8DC736-7D4D-1B4E-998D-D3DBEA87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48607" y="4792666"/>
            <a:ext cx="1524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78D552-BD10-B841-82F9-8DA94F322E01}"/>
              </a:ext>
            </a:extLst>
          </p:cNvPr>
          <p:cNvSpPr txBox="1"/>
          <p:nvPr/>
        </p:nvSpPr>
        <p:spPr>
          <a:xfrm>
            <a:off x="10060330" y="6342066"/>
            <a:ext cx="1504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Edgar Frank Todd</a:t>
            </a:r>
          </a:p>
        </p:txBody>
      </p:sp>
      <p:pic>
        <p:nvPicPr>
          <p:cNvPr id="1032" name="Picture 8" descr="From Relational to Graph: A Developer's Guide - DZone - Refcardz">
            <a:extLst>
              <a:ext uri="{FF2B5EF4-FFF2-40B4-BE49-F238E27FC236}">
                <a16:creationId xmlns:a16="http://schemas.microsoft.com/office/drawing/2014/main" id="{7B495113-6704-E949-9220-DF1E6ED2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381" y="1974667"/>
            <a:ext cx="2777961" cy="2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nds on Graph Data Visualization | by Michael Hunger | Neo4j Developer  Blog | Medium">
            <a:extLst>
              <a:ext uri="{FF2B5EF4-FFF2-40B4-BE49-F238E27FC236}">
                <a16:creationId xmlns:a16="http://schemas.microsoft.com/office/drawing/2014/main" id="{36DA2E43-EB00-6F45-A4BD-17A34963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381" y="4792666"/>
            <a:ext cx="3008121" cy="20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E3AD01-C215-584F-9F40-FC69B7BFA7D3}"/>
              </a:ext>
            </a:extLst>
          </p:cNvPr>
          <p:cNvSpPr/>
          <p:nvPr/>
        </p:nvSpPr>
        <p:spPr>
          <a:xfrm>
            <a:off x="4258491" y="5815563"/>
            <a:ext cx="2034155" cy="15416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7B751DD-E46A-7243-9F88-9BAB1F9FA5F7}"/>
              </a:ext>
            </a:extLst>
          </p:cNvPr>
          <p:cNvSpPr/>
          <p:nvPr/>
        </p:nvSpPr>
        <p:spPr>
          <a:xfrm rot="19718651">
            <a:off x="4028751" y="4698237"/>
            <a:ext cx="2609350" cy="17174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hapter 02: FM/Base How to view or edit a VSAM data set (unformatted) - IBM  MediaCenter">
            <a:extLst>
              <a:ext uri="{FF2B5EF4-FFF2-40B4-BE49-F238E27FC236}">
                <a16:creationId xmlns:a16="http://schemas.microsoft.com/office/drawing/2014/main" id="{7BAEF3C6-9D10-EA47-A627-F218A82E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195" y="80178"/>
            <a:ext cx="1882492" cy="141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1FFBFBA3-8980-E549-AFC0-55E1ECC1240C}"/>
              </a:ext>
            </a:extLst>
          </p:cNvPr>
          <p:cNvSpPr/>
          <p:nvPr/>
        </p:nvSpPr>
        <p:spPr>
          <a:xfrm>
            <a:off x="4385802" y="845141"/>
            <a:ext cx="2034155" cy="15416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F80161D-D38F-EF45-A79F-CAEE9766B024}"/>
              </a:ext>
            </a:extLst>
          </p:cNvPr>
          <p:cNvSpPr/>
          <p:nvPr/>
        </p:nvSpPr>
        <p:spPr>
          <a:xfrm rot="1395036">
            <a:off x="4740925" y="1568523"/>
            <a:ext cx="1454989" cy="15218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81F36E-B3B8-1C4D-95A4-97E5716C5085}"/>
              </a:ext>
            </a:extLst>
          </p:cNvPr>
          <p:cNvSpPr txBox="1"/>
          <p:nvPr/>
        </p:nvSpPr>
        <p:spPr>
          <a:xfrm>
            <a:off x="1" y="124588"/>
            <a:ext cx="8509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VSAM</a:t>
            </a:r>
            <a:r>
              <a:rPr lang="en-US" dirty="0"/>
              <a:t> = Virtual Storage Access Method</a:t>
            </a:r>
          </a:p>
          <a:p>
            <a:r>
              <a:rPr lang="en-US" dirty="0"/>
              <a:t>VSAM was introduced by IBM in 1970’s.</a:t>
            </a:r>
          </a:p>
          <a:p>
            <a:r>
              <a:rPr lang="en-US" dirty="0"/>
              <a:t>It is a collection of file storage/access methods used in OS/390, </a:t>
            </a:r>
          </a:p>
          <a:p>
            <a:r>
              <a:rPr lang="en-US" dirty="0"/>
              <a:t>MVS (Multiple Virtual Storage), and now in z/OS operating systems.</a:t>
            </a:r>
          </a:p>
          <a:p>
            <a:endParaRPr lang="en-US" dirty="0"/>
          </a:p>
          <a:p>
            <a:r>
              <a:rPr lang="en-US" dirty="0"/>
              <a:t>VSAM offers faster access than flat files because it uses an inverted index (</a:t>
            </a:r>
            <a:r>
              <a:rPr lang="en-US" dirty="0" err="1"/>
              <a:t>B+tree</a:t>
            </a:r>
            <a:r>
              <a:rPr lang="en-US" dirty="0"/>
              <a:t>)</a:t>
            </a:r>
          </a:p>
          <a:p>
            <a:r>
              <a:rPr lang="en-US" dirty="0"/>
              <a:t>based on embedded prime key field, that you define. </a:t>
            </a:r>
          </a:p>
          <a:p>
            <a:endParaRPr lang="en-US" dirty="0"/>
          </a:p>
          <a:p>
            <a:r>
              <a:rPr lang="en-US" dirty="0"/>
              <a:t>VSAM records can be of fixed or variable length.</a:t>
            </a:r>
          </a:p>
          <a:p>
            <a:r>
              <a:rPr lang="en-US" dirty="0"/>
              <a:t>IBM now promotes DB2, a relational database management system, </a:t>
            </a:r>
          </a:p>
          <a:p>
            <a:r>
              <a:rPr lang="en-US" dirty="0"/>
              <a:t>although VSAM linear datasets are still used to contain tablespaces </a:t>
            </a:r>
          </a:p>
          <a:p>
            <a:r>
              <a:rPr lang="en-US" dirty="0"/>
              <a:t>and index spaces within the system.</a:t>
            </a:r>
          </a:p>
          <a:p>
            <a:endParaRPr lang="en-US" dirty="0"/>
          </a:p>
          <a:p>
            <a:r>
              <a:rPr lang="en-US" dirty="0"/>
              <a:t>VSAM supports four data set organizations: </a:t>
            </a:r>
          </a:p>
          <a:p>
            <a:r>
              <a:rPr lang="en-US" dirty="0"/>
              <a:t> - Key Sequenced Data Set (KSDS)</a:t>
            </a:r>
          </a:p>
          <a:p>
            <a:r>
              <a:rPr lang="en-US" dirty="0"/>
              <a:t> - Relative Record Data Set (RRDS)</a:t>
            </a:r>
          </a:p>
          <a:p>
            <a:r>
              <a:rPr lang="en-US" dirty="0"/>
              <a:t> - Entry Sequenced Data Set (ESDS)</a:t>
            </a:r>
          </a:p>
          <a:p>
            <a:r>
              <a:rPr lang="en-US" dirty="0"/>
              <a:t> - Linear Data Set (LDS). </a:t>
            </a:r>
          </a:p>
          <a:p>
            <a:endParaRPr lang="en-US" dirty="0"/>
          </a:p>
          <a:p>
            <a:r>
              <a:rPr lang="en-US" dirty="0"/>
              <a:t>The KSDS, RRDS and ESDS organizations contain records, </a:t>
            </a:r>
          </a:p>
          <a:p>
            <a:r>
              <a:rPr lang="en-US" dirty="0"/>
              <a:t>while the LDS organization (added later to VSAM) simply contains a sequence of pages</a:t>
            </a:r>
          </a:p>
          <a:p>
            <a:r>
              <a:rPr lang="en-US" dirty="0"/>
              <a:t>with no intrinsic record structure, for use as a memory-mapped file.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C5BF02-F64C-6044-AA97-FFC9FB0C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0" y="-1"/>
            <a:ext cx="2622550" cy="23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394</Words>
  <Application>Microsoft Macintosh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62</cp:revision>
  <dcterms:created xsi:type="dcterms:W3CDTF">2019-12-15T16:55:28Z</dcterms:created>
  <dcterms:modified xsi:type="dcterms:W3CDTF">2021-06-24T03:15:27Z</dcterms:modified>
</cp:coreProperties>
</file>