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6" r:id="rId4"/>
    <p:sldId id="259" r:id="rId5"/>
    <p:sldId id="257" r:id="rId6"/>
    <p:sldId id="264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/>
    <p:restoredTop sz="93672"/>
  </p:normalViewPr>
  <p:slideViewPr>
    <p:cSldViewPr snapToGrid="0" snapToObjects="1">
      <p:cViewPr varScale="1">
        <p:scale>
          <a:sx n="174" d="100"/>
          <a:sy n="174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3DA7-9484-AD27-0DE6-406963CE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6EFD7-1CE7-EB76-AFBA-A2EA9735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F316-68A5-4C44-D7A1-71F5A1F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D6DA-4A18-C8E1-539E-66F4B4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7A0-95B4-A6BE-BB51-053DAE2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342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627-C0CA-E9DD-49CC-809F93A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0488-ED1D-6B26-C549-D74DADCD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CC6B-0ECE-CED9-2F0B-5A7B86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E570-E8B3-1C29-E50B-07DAB82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B990-6B52-0332-5BA9-4AC714F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999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35702-50B2-3BAF-6C8F-C1903147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B6E0-E85D-E908-FCA1-8DEC56B9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3A8F-8FDF-A8A8-48BE-4D30306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5E-E2EE-04C9-25FD-518C249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F57-AFD9-7641-A536-4D59B54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459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122-7A89-F82A-D3EB-E0EA8BA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A42-160E-5705-8041-DFBBCE2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7A1-A5EB-12FF-C649-765C2AE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C994-CD1B-84BA-2F1E-0AA835F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BF87-589E-E5F2-C5EC-BCDC600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232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CDC-9D75-7940-3CD3-932BBC6A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C9D-410A-BEE8-A88D-E8DBCB8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8FE-864F-8DF4-A504-A0CEE98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293-4A32-F2C3-3B48-3460F2AD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79AE-4A47-AB03-8F6B-00242CC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973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A5A-4430-306B-143C-0ACDA2A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A5A-D421-3565-1D32-1CE8D874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0A9E-FD8C-8224-6C54-CF3A8D38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F184-9887-706D-67A3-68149E9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8C7F-A865-810F-72FF-2212703F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AFC6-8528-B92D-BA43-6AD060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9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D7A-78BC-35A0-BEFD-C68E9747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38ED-038A-2774-486E-812AF6D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74A7-C04C-53FB-9C48-A912D5EF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628-9C82-065F-922E-FB46CE2F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B693-78EE-8A10-C89B-3B05EE9D5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DEB-AD76-3739-3935-6D573D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1654C-01C3-BF44-7EE3-7EB0391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8F5-494E-2214-76A5-E2A5CCBC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89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EE0-DF8F-53FA-308C-C097667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8274-2844-009C-AF5B-1DB31A9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89E3-5A43-9AB5-FDB4-5E48998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1594-7555-3E0C-52B3-8699B2E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37235-0D3C-C8EE-7528-6575F7E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D32D-EEFF-0F49-2DCD-400C1E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7989-0E71-3D91-4012-3A1EC44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1B9-D3A6-5ED6-4FC0-B741D7B2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19-C861-02E1-5CFB-FB0C89E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5219-8258-CCB9-3AC9-906B854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A484-4D56-6DE5-7095-8AD5971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5B46-5804-25BD-2F37-010C950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345-166C-263A-0614-C1B5575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21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DDF-F647-C3CC-10C2-0F8FBDF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8CF9-F616-42F9-4912-F3BEB93F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6BE9-37B4-50C9-1952-C3DD8932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B8D-C40F-AAF0-FEAC-EAA766A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5861-26A8-5173-4D6B-933D2BD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5636-4301-F3B2-410E-0BAD363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3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9680-6DB2-11F1-CC9A-A88511EE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77BF-8F2E-1D73-FAEA-12EAB08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A688-64BF-A033-176C-B70666E9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884-D800-C04E-BD57-A34AD4860084}" type="datetimeFigureOut"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260-F4AE-7E55-C834-369BE510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3A-A191-648E-274C-EA428747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pola-rs/polar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pola.r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selector/python_tutorials/blob/master/p01_Polars.ipynb" TargetMode="External"/><Relationship Id="rId5" Type="http://schemas.openxmlformats.org/officeDocument/2006/relationships/hyperlink" Target="https://towardsdatascience.com/pandas-vs-polars-a-syntax-and-speed-comparison-5aa54e27497e" TargetMode="External"/><Relationship Id="rId4" Type="http://schemas.openxmlformats.org/officeDocument/2006/relationships/hyperlink" Target="https://pola-rs.github.io/polars-book/user-guid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.io/ray-datas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github.com/modin-project/modin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s://modin.readthedocs.io/en/stabl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hyperlink" Target="https://vaex.io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plyr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ekculture/simple-tricks-to-speed-up-pandas-by-100x-3b7e705783a8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towardsdatascience.com/how-to-make-your-pandas-operation-100x-faster-81ebcd09265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towardsdatascience.com/dont-use-apply-in-python-there-are-better-alternatives-dc6364968f44" TargetMode="External"/><Relationship Id="rId4" Type="http://schemas.openxmlformats.org/officeDocument/2006/relationships/hyperlink" Target="https://www.youtube.com/watch?v=DMjCQwUIoT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speed.com/articles/pandas-load-less-dat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7963A-CBC7-2F74-7E39-19F4A8A0E489}"/>
              </a:ext>
            </a:extLst>
          </p:cNvPr>
          <p:cNvSpPr txBox="1"/>
          <p:nvPr/>
        </p:nvSpPr>
        <p:spPr>
          <a:xfrm>
            <a:off x="430798" y="277772"/>
            <a:ext cx="4711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</a:rPr>
              <a:t>Faster Pandas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26DC1CB-DE2F-A180-8DA5-90F90DD0C634}"/>
              </a:ext>
            </a:extLst>
          </p:cNvPr>
          <p:cNvSpPr/>
          <p:nvPr/>
        </p:nvSpPr>
        <p:spPr>
          <a:xfrm>
            <a:off x="190774" y="1280174"/>
            <a:ext cx="5124090" cy="11237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B0F0"/>
                </a:solidFill>
                <a:effectLst/>
              </a:rPr>
              <a:t>Pandas Alternatives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B0F0"/>
                </a:solidFill>
              </a:rPr>
              <a:t>iterrows</a:t>
            </a:r>
            <a:r>
              <a:rPr lang="en-US" sz="2000" b="1" dirty="0">
                <a:solidFill>
                  <a:srgbClr val="00B0F0"/>
                </a:solidFill>
              </a:rPr>
              <a:t> vs apply vs vectorizing vs masking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B0F0"/>
                </a:solidFill>
                <a:effectLst/>
              </a:rPr>
              <a:t>decrease memory usage in pandas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D0EF5-099F-9639-5F23-7393CE80AB9A}"/>
              </a:ext>
            </a:extLst>
          </p:cNvPr>
          <p:cNvSpPr txBox="1"/>
          <p:nvPr/>
        </p:nvSpPr>
        <p:spPr>
          <a:xfrm>
            <a:off x="5916706" y="2310140"/>
            <a:ext cx="3227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Pandas Alternatives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28662E-01FA-0B0B-F799-2F5439889429}"/>
              </a:ext>
            </a:extLst>
          </p:cNvPr>
          <p:cNvSpPr/>
          <p:nvPr/>
        </p:nvSpPr>
        <p:spPr>
          <a:xfrm>
            <a:off x="4028898" y="2768486"/>
            <a:ext cx="2227376" cy="22615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Python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B0F0"/>
                </a:solidFill>
                <a:effectLst/>
              </a:rPr>
              <a:t>Polars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00B0F0"/>
                </a:solidFill>
                <a:effectLst/>
              </a:rPr>
              <a:t>Dask</a:t>
            </a:r>
            <a:endParaRPr lang="en-US" sz="2000" b="1" i="0" dirty="0">
              <a:solidFill>
                <a:srgbClr val="00B0F0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B0F0"/>
                </a:solidFill>
                <a:effectLst/>
              </a:rPr>
              <a:t>Ray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00B0F0"/>
                </a:solidFill>
                <a:effectLst/>
              </a:rPr>
              <a:t>Modin</a:t>
            </a:r>
            <a:endParaRPr lang="en-US" sz="2000" b="1" i="0" dirty="0">
              <a:solidFill>
                <a:srgbClr val="00B0F0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00B0F0"/>
                </a:solidFill>
                <a:effectLst/>
              </a:rPr>
              <a:t>Vaex</a:t>
            </a:r>
            <a:endParaRPr lang="en-US" sz="2000" b="1" i="0" dirty="0">
              <a:solidFill>
                <a:srgbClr val="00B0F0"/>
              </a:solidFill>
              <a:effectLst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E603C86-A176-B733-2FF1-2AF77F1D87A4}"/>
              </a:ext>
            </a:extLst>
          </p:cNvPr>
          <p:cNvSpPr/>
          <p:nvPr/>
        </p:nvSpPr>
        <p:spPr>
          <a:xfrm>
            <a:off x="6563177" y="3547838"/>
            <a:ext cx="2227376" cy="1259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B0F0"/>
                </a:solidFill>
              </a:rPr>
              <a:t>data.table</a:t>
            </a:r>
            <a:endParaRPr lang="en-US" sz="2000" b="1" dirty="0">
              <a:solidFill>
                <a:srgbClr val="00B0F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B0F0"/>
                </a:solidFill>
              </a:rPr>
              <a:t>dplyr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4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7963A-CBC7-2F74-7E39-19F4A8A0E489}"/>
              </a:ext>
            </a:extLst>
          </p:cNvPr>
          <p:cNvSpPr txBox="1"/>
          <p:nvPr/>
        </p:nvSpPr>
        <p:spPr>
          <a:xfrm>
            <a:off x="62714" y="54190"/>
            <a:ext cx="19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Polars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ED394-5E39-5274-DB3B-34E7D650D721}"/>
              </a:ext>
            </a:extLst>
          </p:cNvPr>
          <p:cNvSpPr txBox="1"/>
          <p:nvPr/>
        </p:nvSpPr>
        <p:spPr>
          <a:xfrm>
            <a:off x="62714" y="3273231"/>
            <a:ext cx="543658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 install polars</a:t>
            </a: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polars as pl</a:t>
            </a: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 = (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pl.scan_csv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iris.csv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.filter(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pl.col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sepal_length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&gt; 5)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.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groupby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("species")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.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agg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pl.all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().sum())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q.collect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DF8A9-5CF8-AA40-98EF-56ABA5329C3D}"/>
              </a:ext>
            </a:extLst>
          </p:cNvPr>
          <p:cNvSpPr txBox="1"/>
          <p:nvPr/>
        </p:nvSpPr>
        <p:spPr>
          <a:xfrm>
            <a:off x="65836" y="606472"/>
            <a:ext cx="5874106" cy="2154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Polars is very fast and memory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written in Rust, uses Apache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handle more data than fits in memory ! (Hybrid Streaming)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Lazy | eager execution, Multi-threaded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SIMD (Single Instruction / Multiple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Query optimization, Powerful expression API (Rust | Python | NodeJS |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https://www.pola.rs/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sz="10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US" sz="10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pola-rs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/polars</a:t>
            </a:r>
            <a:endParaRPr lang="en-US" sz="1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https://pola-rs.github.io/polars-book/user-guide/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10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towardsdatascience.com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/pandas-vs-polars-a-syntax-and-speed-comparison-5aa54e27497e</a:t>
            </a:r>
            <a:r>
              <a:rPr lang="en-US" sz="1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0" i="0" dirty="0">
                <a:effectLst/>
                <a:latin typeface="Roboto" panose="02000000000000000000" pitchFamily="2" charset="0"/>
                <a:hlinkClick r:id="rId6"/>
              </a:rPr>
              <a:t>https://github.com/lselector/python_tutorials/blob/master/p01_Polars.ipynb</a:t>
            </a:r>
            <a:endParaRPr lang="en-US" sz="1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1BFC55-558E-8055-3065-4055F874765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551" y="58520"/>
            <a:ext cx="2587614" cy="606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C0052-9A28-B6E4-841F-573775C336F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4378" y="1323979"/>
            <a:ext cx="2219960" cy="1247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4388A-A0F3-9FE8-B5B2-A4E07D2ECF92}"/>
              </a:ext>
            </a:extLst>
          </p:cNvPr>
          <p:cNvSpPr txBox="1"/>
          <p:nvPr/>
        </p:nvSpPr>
        <p:spPr>
          <a:xfrm>
            <a:off x="6766560" y="2637797"/>
            <a:ext cx="201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Pandas         Polars</a:t>
            </a:r>
          </a:p>
        </p:txBody>
      </p:sp>
    </p:spTree>
    <p:extLst>
      <p:ext uri="{BB962C8B-B14F-4D97-AF65-F5344CB8AC3E}">
        <p14:creationId xmlns:p14="http://schemas.microsoft.com/office/powerpoint/2010/main" val="102763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7963A-CBC7-2F74-7E39-19F4A8A0E489}"/>
              </a:ext>
            </a:extLst>
          </p:cNvPr>
          <p:cNvSpPr txBox="1"/>
          <p:nvPr/>
        </p:nvSpPr>
        <p:spPr>
          <a:xfrm>
            <a:off x="62714" y="76135"/>
            <a:ext cx="102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Dask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ED394-5E39-5274-DB3B-34E7D650D721}"/>
              </a:ext>
            </a:extLst>
          </p:cNvPr>
          <p:cNvSpPr txBox="1"/>
          <p:nvPr/>
        </p:nvSpPr>
        <p:spPr>
          <a:xfrm>
            <a:off x="101027" y="1789641"/>
            <a:ext cx="4174435" cy="270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 install "</a:t>
            </a:r>
            <a:r>
              <a:rPr lang="en-US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dask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[complete]"</a:t>
            </a: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dask.dataframe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dd</a:t>
            </a:r>
          </a:p>
          <a:p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dd.read_csv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myfile.csv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dask.distributed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Client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 = Client()                 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multiprocessing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 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or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 = Client(processes=False)  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multithreading</a:t>
            </a: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add(a):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a+10</a:t>
            </a: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client.submit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(add, 10)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DF8A9-5CF8-AA40-98EF-56ABA5329C3D}"/>
              </a:ext>
            </a:extLst>
          </p:cNvPr>
          <p:cNvSpPr txBox="1"/>
          <p:nvPr/>
        </p:nvSpPr>
        <p:spPr>
          <a:xfrm>
            <a:off x="0" y="1272647"/>
            <a:ext cx="417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Dask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large parallel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composed of many smaller pandas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1AC83-A40D-EF94-CEF2-37C5256BDE9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5744" y="86426"/>
            <a:ext cx="1709718" cy="55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5CC03-B646-4E0A-423E-43CA28026E16}"/>
              </a:ext>
            </a:extLst>
          </p:cNvPr>
          <p:cNvSpPr txBox="1"/>
          <p:nvPr/>
        </p:nvSpPr>
        <p:spPr>
          <a:xfrm>
            <a:off x="5041197" y="62755"/>
            <a:ext cx="221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92929"/>
                </a:solidFill>
                <a:effectLst/>
              </a:rPr>
              <a:t>Ray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0F35B-DB02-0BDD-104F-D308EB7BC0CB}"/>
              </a:ext>
            </a:extLst>
          </p:cNvPr>
          <p:cNvSpPr txBox="1"/>
          <p:nvPr/>
        </p:nvSpPr>
        <p:spPr>
          <a:xfrm>
            <a:off x="5041197" y="1789641"/>
            <a:ext cx="3036619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 install ray[complete]</a:t>
            </a:r>
          </a:p>
          <a:p>
            <a:endParaRPr lang="en-US" sz="10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ray</a:t>
            </a:r>
          </a:p>
          <a:p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ray.data.read_csvmy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myfile.csv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3C563-0166-CF56-50F6-14415A278AE4}"/>
              </a:ext>
            </a:extLst>
          </p:cNvPr>
          <p:cNvSpPr txBox="1"/>
          <p:nvPr/>
        </p:nvSpPr>
        <p:spPr>
          <a:xfrm>
            <a:off x="4969568" y="840426"/>
            <a:ext cx="4073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Ray Datasets - load and exchange data in Ray libraries. </a:t>
            </a:r>
            <a:r>
              <a:rPr lang="en-US" sz="14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rovide basic distributed data transformations. 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https://www.ray.io/ray-datasets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FB1ED1-D034-711A-8249-2517B8936FA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6048" y="38943"/>
            <a:ext cx="1549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ED394-5E39-5274-DB3B-34E7D650D721}"/>
              </a:ext>
            </a:extLst>
          </p:cNvPr>
          <p:cNvSpPr txBox="1"/>
          <p:nvPr/>
        </p:nvSpPr>
        <p:spPr>
          <a:xfrm>
            <a:off x="103214" y="3135841"/>
            <a:ext cx="286410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 install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modin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modin.pandas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pd</a:t>
            </a:r>
          </a:p>
          <a:p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pd.read_csv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myfile.csv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DF8A9-5CF8-AA40-98EF-56ABA5329C3D}"/>
              </a:ext>
            </a:extLst>
          </p:cNvPr>
          <p:cNvSpPr txBox="1"/>
          <p:nvPr/>
        </p:nvSpPr>
        <p:spPr>
          <a:xfrm>
            <a:off x="40461" y="1285221"/>
            <a:ext cx="37695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Scale your pandas workflows by changing one line of code 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0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modin.pandas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pd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4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uses Ray,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Dask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Unidist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Its syntax is very similar to pandas, but </a:t>
            </a:r>
            <a:r>
              <a:rPr lang="en-US" sz="1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much faster</a:t>
            </a:r>
          </a:p>
          <a:p>
            <a:endParaRPr lang="en-US" sz="14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https://modin.readthedocs.io/en/stable/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modin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-project/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modin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Scale your pandas workflow by changing a single line of code — Modin  0.18.1+0.g9068fbcf.dirty documentation">
            <a:extLst>
              <a:ext uri="{FF2B5EF4-FFF2-40B4-BE49-F238E27FC236}">
                <a16:creationId xmlns:a16="http://schemas.microsoft.com/office/drawing/2014/main" id="{05D5FD03-5049-BD15-1428-05D537A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56" y="44408"/>
            <a:ext cx="1472750" cy="79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3FAFE-BC80-65CA-9967-7ECE6767603C}"/>
              </a:ext>
            </a:extLst>
          </p:cNvPr>
          <p:cNvSpPr txBox="1"/>
          <p:nvPr/>
        </p:nvSpPr>
        <p:spPr>
          <a:xfrm>
            <a:off x="5580429" y="3925165"/>
            <a:ext cx="346035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 install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vaex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vaex</a:t>
            </a:r>
            <a:endParaRPr lang="en-US" sz="1200" dirty="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vaex.read_csv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myfile.csv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2D2F5-9AC1-BF39-6C16-85E1482C64DD}"/>
              </a:ext>
            </a:extLst>
          </p:cNvPr>
          <p:cNvSpPr txBox="1"/>
          <p:nvPr/>
        </p:nvSpPr>
        <p:spPr>
          <a:xfrm>
            <a:off x="5629130" y="2650016"/>
            <a:ext cx="34603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Vaex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like pandas for big data, faster, can calculate stats (mean, sum, count, standard deviation etc. ) on an N-dimensional grid for more than a billion (10^9) samples/rows per second. Has good visualization tools.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766C6-4204-773B-A10B-C2B7D4ECD619}"/>
              </a:ext>
            </a:extLst>
          </p:cNvPr>
          <p:cNvSpPr txBox="1"/>
          <p:nvPr/>
        </p:nvSpPr>
        <p:spPr>
          <a:xfrm>
            <a:off x="6067662" y="1847153"/>
            <a:ext cx="157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https://vaex.io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Netherlands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97F1075-755A-38FB-BFDD-F3583D03F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16714" y="99435"/>
            <a:ext cx="907161" cy="10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B025245-1259-B102-6CF2-11497FDDE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20097" y="107162"/>
            <a:ext cx="802006" cy="10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93033BF5-14C2-1EBB-EC6C-796A18FC3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18325" y="107162"/>
            <a:ext cx="1025519" cy="101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8FAAEC-63F1-D55D-750A-9132A973AC98}"/>
              </a:ext>
            </a:extLst>
          </p:cNvPr>
          <p:cNvSpPr txBox="1"/>
          <p:nvPr/>
        </p:nvSpPr>
        <p:spPr>
          <a:xfrm>
            <a:off x="6036658" y="1152038"/>
            <a:ext cx="310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Maarten </a:t>
            </a:r>
            <a:r>
              <a:rPr lang="en-US" sz="1200" dirty="0" err="1"/>
              <a:t>Breddels</a:t>
            </a:r>
            <a:r>
              <a:rPr lang="en-US" sz="1200" dirty="0"/>
              <a:t>, PhD</a:t>
            </a:r>
          </a:p>
          <a:p>
            <a:r>
              <a:rPr lang="en-US" sz="1200" dirty="0"/>
              <a:t>                        Jovan </a:t>
            </a:r>
            <a:r>
              <a:rPr lang="en-US" sz="1200" dirty="0" err="1"/>
              <a:t>Veljanoski</a:t>
            </a:r>
            <a:r>
              <a:rPr lang="en-US" sz="1200" dirty="0"/>
              <a:t>, PhD</a:t>
            </a:r>
          </a:p>
          <a:p>
            <a:r>
              <a:rPr lang="en-US" sz="1200" dirty="0"/>
              <a:t>                                                  Yonatan Alexander</a:t>
            </a:r>
          </a:p>
        </p:txBody>
      </p:sp>
      <p:pic>
        <p:nvPicPr>
          <p:cNvPr id="1026" name="Picture 2" descr="Does Vaex have a logo? · Issue #935 · vaexio/vaex · GitHub">
            <a:extLst>
              <a:ext uri="{FF2B5EF4-FFF2-40B4-BE49-F238E27FC236}">
                <a16:creationId xmlns:a16="http://schemas.microsoft.com/office/drawing/2014/main" id="{247E2A63-1027-2D7D-A29A-D785B1A15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83645" y="109199"/>
            <a:ext cx="1536847" cy="3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7963A-CBC7-2F74-7E39-19F4A8A0E489}"/>
              </a:ext>
            </a:extLst>
          </p:cNvPr>
          <p:cNvSpPr txBox="1"/>
          <p:nvPr/>
        </p:nvSpPr>
        <p:spPr>
          <a:xfrm>
            <a:off x="0" y="0"/>
            <a:ext cx="497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data.table</a:t>
            </a:r>
            <a:r>
              <a:rPr lang="en-US" sz="2800" b="1" dirty="0"/>
              <a:t> – R-library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DF8A9-5CF8-AA40-98EF-56ABA5329C3D}"/>
              </a:ext>
            </a:extLst>
          </p:cNvPr>
          <p:cNvSpPr txBox="1"/>
          <p:nvPr/>
        </p:nvSpPr>
        <p:spPr>
          <a:xfrm>
            <a:off x="85199" y="690650"/>
            <a:ext cx="3457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data.table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an R package that provides an enhanced version of </a:t>
            </a:r>
            <a:r>
              <a:rPr lang="en-US" sz="1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data.frames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which are the standard data structure for storing data in base 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E18CD-ECFD-65B5-0CC4-7C45AFD6A5FE}"/>
              </a:ext>
            </a:extLst>
          </p:cNvPr>
          <p:cNvSpPr txBox="1"/>
          <p:nvPr/>
        </p:nvSpPr>
        <p:spPr>
          <a:xfrm>
            <a:off x="5245069" y="-10789"/>
            <a:ext cx="27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dplyr</a:t>
            </a:r>
            <a:r>
              <a:rPr lang="en-US" sz="2800" b="1" dirty="0"/>
              <a:t> – R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55401-913A-2CE8-F59B-34A85BB7C897}"/>
              </a:ext>
            </a:extLst>
          </p:cNvPr>
          <p:cNvSpPr txBox="1"/>
          <p:nvPr/>
        </p:nvSpPr>
        <p:spPr>
          <a:xfrm>
            <a:off x="5387788" y="1585143"/>
            <a:ext cx="36710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dplyr.tidyverse.org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//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en.wikipedia.org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/wiki/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Dplyr</a:t>
            </a:r>
            <a:endParaRPr lang="en-US" sz="14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One of the core packages of the </a:t>
            </a:r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 the R programming language, </a:t>
            </a:r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dplyr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is primarily a set of functions designed to enable </a:t>
            </a:r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manipulation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A306575-A19E-F373-0F3B-1CACC073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507" y="100701"/>
            <a:ext cx="1022294" cy="117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23311-EBCC-A71C-06B9-069D0ECF8A4E}"/>
              </a:ext>
            </a:extLst>
          </p:cNvPr>
          <p:cNvSpPr txBox="1"/>
          <p:nvPr/>
        </p:nvSpPr>
        <p:spPr>
          <a:xfrm>
            <a:off x="6769546" y="420948"/>
            <a:ext cx="111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0" i="0" dirty="0" err="1">
                <a:solidFill>
                  <a:srgbClr val="303F4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dplyr</a:t>
            </a:r>
            <a:endParaRPr lang="en-US" sz="2800" b="0" i="0" dirty="0">
              <a:solidFill>
                <a:srgbClr val="303F4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9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4CD07-1D8C-A639-4158-B13D48CB873E}"/>
              </a:ext>
            </a:extLst>
          </p:cNvPr>
          <p:cNvSpPr txBox="1"/>
          <p:nvPr/>
        </p:nvSpPr>
        <p:spPr>
          <a:xfrm>
            <a:off x="80681" y="1025824"/>
            <a:ext cx="37329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How to make your Pandas operation 100x faster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2"/>
              </a:rPr>
              <a:t>https://towardsdatascience.com/how-to-make-your-pandas-operation-100x-faster-81ebcd09265c</a:t>
            </a:r>
            <a:endParaRPr lang="en-US" sz="1000" dirty="0"/>
          </a:p>
          <a:p>
            <a:r>
              <a:rPr lang="en-US" sz="1000" dirty="0"/>
              <a:t>How to Speed up Pandas by 100x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3"/>
              </a:rPr>
              <a:t>https://medium.com/geekculture/simple-tricks-to-speed-up-pandas-by-100x-3b7e705783a8</a:t>
            </a:r>
            <a:endParaRPr lang="en-US" sz="1000" dirty="0"/>
          </a:p>
          <a:p>
            <a:r>
              <a:rPr lang="en-US" sz="1000" dirty="0"/>
              <a:t>Good video in Russian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4"/>
              </a:rPr>
              <a:t>https://www.youtube.com/watch?v=DMjCQwUIoTk</a:t>
            </a:r>
            <a:r>
              <a:rPr lang="en-US" sz="1000" dirty="0"/>
              <a:t> </a:t>
            </a:r>
          </a:p>
          <a:p>
            <a:r>
              <a:rPr lang="en-US" sz="1000" dirty="0"/>
              <a:t>Don’t use Apply in Python, follow these Best Practices!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5"/>
              </a:rPr>
              <a:t>https://</a:t>
            </a:r>
            <a:r>
              <a:rPr lang="en-US" sz="1000" dirty="0" err="1">
                <a:hlinkClick r:id="rId5"/>
              </a:rPr>
              <a:t>towardsdatascience.com</a:t>
            </a:r>
            <a:r>
              <a:rPr lang="en-US" sz="1000" dirty="0">
                <a:hlinkClick r:id="rId5"/>
              </a:rPr>
              <a:t>/dont-use-apply-in-python-there-are-better-alternatives-dc6364968f44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4BBAE-54ED-27D2-C9C6-45CC7E006973}"/>
              </a:ext>
            </a:extLst>
          </p:cNvPr>
          <p:cNvSpPr txBox="1"/>
          <p:nvPr/>
        </p:nvSpPr>
        <p:spPr>
          <a:xfrm>
            <a:off x="80683" y="71717"/>
            <a:ext cx="3226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Speed-Up </a:t>
            </a:r>
          </a:p>
          <a:p>
            <a:r>
              <a:rPr lang="en-US" sz="2800" b="1" dirty="0"/>
              <a:t>Pandas Operations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933990-C33A-F65A-6FFF-1C73AEC1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3619" y="2513065"/>
            <a:ext cx="5244916" cy="255871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E0A22-A186-B8B1-5796-E6707068C0B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4182" y="71717"/>
            <a:ext cx="4164353" cy="22349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952B3-DEDB-ECFD-1B0D-2B6950A130C0}"/>
              </a:ext>
            </a:extLst>
          </p:cNvPr>
          <p:cNvSpPr txBox="1"/>
          <p:nvPr/>
        </p:nvSpPr>
        <p:spPr>
          <a:xfrm>
            <a:off x="80682" y="4104220"/>
            <a:ext cx="350597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iterrows</a:t>
            </a:r>
            <a:r>
              <a:rPr lang="en-US" sz="1400" dirty="0"/>
              <a:t>() is VERY slow, apply() is also slow</a:t>
            </a:r>
          </a:p>
          <a:p>
            <a:r>
              <a:rPr lang="en-US" sz="1400" dirty="0" err="1"/>
              <a:t>numpy</a:t>
            </a:r>
            <a:r>
              <a:rPr lang="en-US" sz="1400" dirty="0"/>
              <a:t> is better</a:t>
            </a:r>
          </a:p>
          <a:p>
            <a:r>
              <a:rPr lang="en-US" sz="1400" dirty="0"/>
              <a:t>ops between columns are fastest (.loc, mask)</a:t>
            </a:r>
          </a:p>
          <a:p>
            <a:r>
              <a:rPr lang="en-US" sz="1400" dirty="0" err="1"/>
              <a:t>pd.cut</a:t>
            </a:r>
            <a:r>
              <a:rPr lang="en-US" sz="1400" dirty="0"/>
              <a:t>() is fastest for making histogram bins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228E6-5388-3413-B84F-68578B68B849}"/>
              </a:ext>
            </a:extLst>
          </p:cNvPr>
          <p:cNvSpPr txBox="1"/>
          <p:nvPr/>
        </p:nvSpPr>
        <p:spPr>
          <a:xfrm>
            <a:off x="80682" y="3268647"/>
            <a:ext cx="322604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 time, use </a:t>
            </a:r>
            <a:r>
              <a:rPr lang="en-US" sz="1400" b="1" dirty="0">
                <a:solidFill>
                  <a:srgbClr val="FF0000"/>
                </a:solidFill>
              </a:rPr>
              <a:t>"%</a:t>
            </a:r>
            <a:r>
              <a:rPr lang="en-US" sz="1400" b="1" dirty="0" err="1">
                <a:solidFill>
                  <a:srgbClr val="FF0000"/>
                </a:solidFill>
              </a:rPr>
              <a:t>timeit</a:t>
            </a:r>
            <a:r>
              <a:rPr lang="en-US" sz="1400" b="1" dirty="0">
                <a:solidFill>
                  <a:srgbClr val="FF0000"/>
                </a:solidFill>
              </a:rPr>
              <a:t>"</a:t>
            </a:r>
          </a:p>
          <a:p>
            <a:r>
              <a:rPr lang="en-US" sz="1400" dirty="0"/>
              <a:t>For graphs use module </a:t>
            </a:r>
            <a:r>
              <a:rPr lang="en-US" sz="1400" b="1" dirty="0">
                <a:solidFill>
                  <a:srgbClr val="FF0000"/>
                </a:solidFill>
              </a:rPr>
              <a:t>"</a:t>
            </a:r>
            <a:r>
              <a:rPr lang="en-US" sz="1400" b="1" dirty="0" err="1">
                <a:solidFill>
                  <a:srgbClr val="FF0000"/>
                </a:solidFill>
              </a:rPr>
              <a:t>perfplot</a:t>
            </a:r>
            <a:r>
              <a:rPr lang="en-US" sz="1400" b="1" dirty="0">
                <a:solidFill>
                  <a:srgbClr val="FF0000"/>
                </a:solidFill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9542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7ADE9-0686-3737-7443-7E34C456ED0F}"/>
              </a:ext>
            </a:extLst>
          </p:cNvPr>
          <p:cNvSpPr txBox="1"/>
          <p:nvPr/>
        </p:nvSpPr>
        <p:spPr>
          <a:xfrm>
            <a:off x="197709" y="906279"/>
            <a:ext cx="3932081" cy="3631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Use only columns you need: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pd.read_csv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"</a:t>
            </a:r>
            <a:r>
              <a:rPr lang="en-US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myfile.csv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usecols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=["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col1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col2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"])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df.info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(verbose=False,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memory_usage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deep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use smaller numeric types:</a:t>
            </a:r>
          </a:p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object – use type "category"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int8 – 1 byte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int16 – 2 bytes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int64 – 8 bytes</a:t>
            </a:r>
          </a:p>
          <a:p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df.info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(verbose=False)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df.memory_usage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[col1].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memory_usage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df.memory_usage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().sum()</a:t>
            </a:r>
          </a:p>
          <a:p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pd.read_csv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myfile.csv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dtype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={"col1":"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int8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","col2":"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category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"})</a:t>
            </a:r>
          </a:p>
          <a:p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mycol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mycol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astype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'int16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cat_cols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df.select_dtypes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").columns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cat_cols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cat_cols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astype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category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D0543-1A56-54BE-B7CC-A82987709044}"/>
              </a:ext>
            </a:extLst>
          </p:cNvPr>
          <p:cNvSpPr txBox="1"/>
          <p:nvPr/>
        </p:nvSpPr>
        <p:spPr>
          <a:xfrm>
            <a:off x="0" y="0"/>
            <a:ext cx="562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Decrease Memory Usage in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DE182-C53D-8ED4-EEAB-D085EB518A06}"/>
              </a:ext>
            </a:extLst>
          </p:cNvPr>
          <p:cNvSpPr txBox="1"/>
          <p:nvPr/>
        </p:nvSpPr>
        <p:spPr>
          <a:xfrm>
            <a:off x="197708" y="523220"/>
            <a:ext cx="3694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pythonspeed.com</a:t>
            </a:r>
            <a:r>
              <a:rPr lang="en-US" sz="1000" dirty="0">
                <a:hlinkClick r:id="rId2"/>
              </a:rPr>
              <a:t>/articles/pandas-load-less-data/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65196-87E1-CE6B-B0DC-6FB5ECD3652D}"/>
              </a:ext>
            </a:extLst>
          </p:cNvPr>
          <p:cNvSpPr txBox="1"/>
          <p:nvPr/>
        </p:nvSpPr>
        <p:spPr>
          <a:xfrm>
            <a:off x="4242216" y="906279"/>
            <a:ext cx="4781864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Change from float to int (losing accuracy):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mycol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]*100).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astype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int8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get random subset of data (sampling)</a:t>
            </a:r>
          </a:p>
          <a:p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random import random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sample(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row_number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row_number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0: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False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random() &gt; 0.001</a:t>
            </a:r>
          </a:p>
          <a:p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df_sample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pd.read_csv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myfile.csv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skiprows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=sample)</a:t>
            </a:r>
          </a:p>
          <a:p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Split big dataset into several files</a:t>
            </a:r>
          </a:p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and process them separately</a:t>
            </a:r>
          </a:p>
          <a:p>
            <a:endParaRPr lang="en-US" sz="10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read big file in chinks: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None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chunk in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pd.read_csv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myfile.csv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chunksize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=1000):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process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chunk and get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chunk_result</a:t>
            </a:r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result is None: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result =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chunk_result</a:t>
            </a:r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result =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result.add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chunk_result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fill_value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176770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1071</Words>
  <Application>Microsoft Macintosh PowerPoint</Application>
  <PresentationFormat>On-screen Show (16:9)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29</cp:revision>
  <dcterms:modified xsi:type="dcterms:W3CDTF">2023-03-13T16:25:41Z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2022-09-04T15:55:21Z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50e5b93d-01b8-41b4-9e30-c2e26a9dc1e9</vt:lpwstr>
  </property>
  <property fmtid="{D5CDD505-2E9C-101B-9397-08002B2CF9AE}" pid="8" name="MSIP_Label_4f518368-b969-4042-91d9-8939bd921da2_ContentBits">
    <vt:lpwstr>0</vt:lpwstr>
  </property>
</Properties>
</file>