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7"/>
  </p:notesMasterIdLst>
  <p:sldIdLst>
    <p:sldId id="256" r:id="rId2"/>
    <p:sldId id="259" r:id="rId3"/>
    <p:sldId id="258" r:id="rId4"/>
    <p:sldId id="260" r:id="rId5"/>
    <p:sldId id="261"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87"/>
    <p:restoredTop sz="93741"/>
  </p:normalViewPr>
  <p:slideViewPr>
    <p:cSldViewPr snapToGrid="0" snapToObjects="1">
      <p:cViewPr varScale="1">
        <p:scale>
          <a:sx n="143" d="100"/>
          <a:sy n="143" d="100"/>
        </p:scale>
        <p:origin x="1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3DA7-9484-AD27-0DE6-406963CE536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636EFD7-1CE7-EB76-AFBA-A2EA97351DF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B78F316-68A5-4C44-D7A1-71F5A1FB470B}"/>
              </a:ext>
            </a:extLst>
          </p:cNvPr>
          <p:cNvSpPr>
            <a:spLocks noGrp="1"/>
          </p:cNvSpPr>
          <p:nvPr>
            <p:ph type="dt" sz="half" idx="10"/>
          </p:nvPr>
        </p:nvSpPr>
        <p:spPr/>
        <p:txBody>
          <a:bodyPr/>
          <a:lstStyle/>
          <a:p>
            <a:fld id="{72FF4884-D800-C04E-BD57-A34AD4860084}" type="datetimeFigureOut">
              <a:t>6/3/23</a:t>
            </a:fld>
            <a:endParaRPr lang="en-US"/>
          </a:p>
        </p:txBody>
      </p:sp>
      <p:sp>
        <p:nvSpPr>
          <p:cNvPr id="5" name="Footer Placeholder 4">
            <a:extLst>
              <a:ext uri="{FF2B5EF4-FFF2-40B4-BE49-F238E27FC236}">
                <a16:creationId xmlns:a16="http://schemas.microsoft.com/office/drawing/2014/main" id="{8712D6DA-4A18-C8E1-539E-66F4B484A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EB7A0-95B4-A6BE-BB51-053DAE29F0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973420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3627-C0CA-E9DD-49CC-809F93AD6A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960488-ED1D-6B26-C549-D74DADCD0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2CC6B-0ECE-CED9-2F0B-5A7B865050CB}"/>
              </a:ext>
            </a:extLst>
          </p:cNvPr>
          <p:cNvSpPr>
            <a:spLocks noGrp="1"/>
          </p:cNvSpPr>
          <p:nvPr>
            <p:ph type="dt" sz="half" idx="10"/>
          </p:nvPr>
        </p:nvSpPr>
        <p:spPr/>
        <p:txBody>
          <a:bodyPr/>
          <a:lstStyle/>
          <a:p>
            <a:fld id="{72FF4884-D800-C04E-BD57-A34AD4860084}" type="datetimeFigureOut">
              <a:t>6/3/23</a:t>
            </a:fld>
            <a:endParaRPr lang="en-US"/>
          </a:p>
        </p:txBody>
      </p:sp>
      <p:sp>
        <p:nvSpPr>
          <p:cNvPr id="5" name="Footer Placeholder 4">
            <a:extLst>
              <a:ext uri="{FF2B5EF4-FFF2-40B4-BE49-F238E27FC236}">
                <a16:creationId xmlns:a16="http://schemas.microsoft.com/office/drawing/2014/main" id="{5625E570-E8B3-1C29-E50B-07DAB82C9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EB990-6B52-0332-5BA9-4AC714F216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721999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35702-50B2-3BAF-6C8F-C1903147D19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DFB6E0-E85D-E908-FCA1-8DEC56B9569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73A8F-8FDF-A8A8-48BE-4D3030693322}"/>
              </a:ext>
            </a:extLst>
          </p:cNvPr>
          <p:cNvSpPr>
            <a:spLocks noGrp="1"/>
          </p:cNvSpPr>
          <p:nvPr>
            <p:ph type="dt" sz="half" idx="10"/>
          </p:nvPr>
        </p:nvSpPr>
        <p:spPr/>
        <p:txBody>
          <a:bodyPr/>
          <a:lstStyle/>
          <a:p>
            <a:fld id="{72FF4884-D800-C04E-BD57-A34AD4860084}" type="datetimeFigureOut">
              <a:t>6/3/23</a:t>
            </a:fld>
            <a:endParaRPr lang="en-US"/>
          </a:p>
        </p:txBody>
      </p:sp>
      <p:sp>
        <p:nvSpPr>
          <p:cNvPr id="5" name="Footer Placeholder 4">
            <a:extLst>
              <a:ext uri="{FF2B5EF4-FFF2-40B4-BE49-F238E27FC236}">
                <a16:creationId xmlns:a16="http://schemas.microsoft.com/office/drawing/2014/main" id="{18A9D65E-E2EE-04C9-25FD-518C2492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5AF57-AFD9-7641-A536-4D59B547D7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3574592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D122-7A89-F82A-D3EB-E0EA8BAD5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54A42-160E-5705-8041-DFBBCE297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B77A1-A5EB-12FF-C649-765C2AEB6DC3}"/>
              </a:ext>
            </a:extLst>
          </p:cNvPr>
          <p:cNvSpPr>
            <a:spLocks noGrp="1"/>
          </p:cNvSpPr>
          <p:nvPr>
            <p:ph type="dt" sz="half" idx="10"/>
          </p:nvPr>
        </p:nvSpPr>
        <p:spPr/>
        <p:txBody>
          <a:bodyPr/>
          <a:lstStyle/>
          <a:p>
            <a:fld id="{72FF4884-D800-C04E-BD57-A34AD4860084}" type="datetimeFigureOut">
              <a:t>6/3/23</a:t>
            </a:fld>
            <a:endParaRPr lang="en-US"/>
          </a:p>
        </p:txBody>
      </p:sp>
      <p:sp>
        <p:nvSpPr>
          <p:cNvPr id="5" name="Footer Placeholder 4">
            <a:extLst>
              <a:ext uri="{FF2B5EF4-FFF2-40B4-BE49-F238E27FC236}">
                <a16:creationId xmlns:a16="http://schemas.microsoft.com/office/drawing/2014/main" id="{73EEC994-CD1B-84BA-2F1E-0AA835F30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DBF87-589E-E5F2-C5EC-BCDC6007C2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8102328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BCDC-9D75-7940-3CD3-932BBC6A40E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C730C9D-410A-BEE8-A88D-E8DBCB887FB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C78FE-864F-8DF4-A504-A0CEE98E88EF}"/>
              </a:ext>
            </a:extLst>
          </p:cNvPr>
          <p:cNvSpPr>
            <a:spLocks noGrp="1"/>
          </p:cNvSpPr>
          <p:nvPr>
            <p:ph type="dt" sz="half" idx="10"/>
          </p:nvPr>
        </p:nvSpPr>
        <p:spPr/>
        <p:txBody>
          <a:bodyPr/>
          <a:lstStyle/>
          <a:p>
            <a:fld id="{72FF4884-D800-C04E-BD57-A34AD4860084}" type="datetimeFigureOut">
              <a:t>6/3/23</a:t>
            </a:fld>
            <a:endParaRPr lang="en-US"/>
          </a:p>
        </p:txBody>
      </p:sp>
      <p:sp>
        <p:nvSpPr>
          <p:cNvPr id="5" name="Footer Placeholder 4">
            <a:extLst>
              <a:ext uri="{FF2B5EF4-FFF2-40B4-BE49-F238E27FC236}">
                <a16:creationId xmlns:a16="http://schemas.microsoft.com/office/drawing/2014/main" id="{AF04C293-4A32-F2C3-3B48-3460F2AD0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E79AE-4A47-AB03-8F6B-00242CCA1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0820973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3A5A-4430-306B-143C-0ACDA2AC5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9BA5A-D421-3565-1D32-1CE8D874EAF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70A9E-FD8C-8224-6C54-CF3A8D3821E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C2F184-9887-706D-67A3-68149E9D6094}"/>
              </a:ext>
            </a:extLst>
          </p:cNvPr>
          <p:cNvSpPr>
            <a:spLocks noGrp="1"/>
          </p:cNvSpPr>
          <p:nvPr>
            <p:ph type="dt" sz="half" idx="10"/>
          </p:nvPr>
        </p:nvSpPr>
        <p:spPr/>
        <p:txBody>
          <a:bodyPr/>
          <a:lstStyle/>
          <a:p>
            <a:fld id="{72FF4884-D800-C04E-BD57-A34AD4860084}" type="datetimeFigureOut">
              <a:t>6/3/23</a:t>
            </a:fld>
            <a:endParaRPr lang="en-US"/>
          </a:p>
        </p:txBody>
      </p:sp>
      <p:sp>
        <p:nvSpPr>
          <p:cNvPr id="6" name="Footer Placeholder 5">
            <a:extLst>
              <a:ext uri="{FF2B5EF4-FFF2-40B4-BE49-F238E27FC236}">
                <a16:creationId xmlns:a16="http://schemas.microsoft.com/office/drawing/2014/main" id="{AE198C7F-A865-810F-72FF-2212703FA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8AFC6-8528-B92D-BA43-6AD060F90F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779933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6D7A-78BC-35A0-BEFD-C68E9747776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4C38ED-038A-2774-486E-812AF6D64A0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174A7-C04C-53FB-9C48-A912D5EF9FF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75A628-9C82-065F-922E-FB46CE2FC4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97B693-78EE-8A10-C89B-3B05EE9D506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B9DEB-AD76-3739-3935-6D573DB98947}"/>
              </a:ext>
            </a:extLst>
          </p:cNvPr>
          <p:cNvSpPr>
            <a:spLocks noGrp="1"/>
          </p:cNvSpPr>
          <p:nvPr>
            <p:ph type="dt" sz="half" idx="10"/>
          </p:nvPr>
        </p:nvSpPr>
        <p:spPr/>
        <p:txBody>
          <a:bodyPr/>
          <a:lstStyle/>
          <a:p>
            <a:fld id="{72FF4884-D800-C04E-BD57-A34AD4860084}" type="datetimeFigureOut">
              <a:t>6/3/23</a:t>
            </a:fld>
            <a:endParaRPr lang="en-US"/>
          </a:p>
        </p:txBody>
      </p:sp>
      <p:sp>
        <p:nvSpPr>
          <p:cNvPr id="8" name="Footer Placeholder 7">
            <a:extLst>
              <a:ext uri="{FF2B5EF4-FFF2-40B4-BE49-F238E27FC236}">
                <a16:creationId xmlns:a16="http://schemas.microsoft.com/office/drawing/2014/main" id="{7921654C-01C3-BF44-7EE3-7EB03918A3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B578F5-494E-2214-76A5-E2A5CCBC94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2898973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8EE0-DF8F-53FA-308C-C09766751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98274-2844-009C-AF5B-1DB31A997D46}"/>
              </a:ext>
            </a:extLst>
          </p:cNvPr>
          <p:cNvSpPr>
            <a:spLocks noGrp="1"/>
          </p:cNvSpPr>
          <p:nvPr>
            <p:ph type="dt" sz="half" idx="10"/>
          </p:nvPr>
        </p:nvSpPr>
        <p:spPr/>
        <p:txBody>
          <a:bodyPr/>
          <a:lstStyle/>
          <a:p>
            <a:fld id="{72FF4884-D800-C04E-BD57-A34AD4860084}" type="datetimeFigureOut">
              <a:t>6/3/23</a:t>
            </a:fld>
            <a:endParaRPr lang="en-US"/>
          </a:p>
        </p:txBody>
      </p:sp>
      <p:sp>
        <p:nvSpPr>
          <p:cNvPr id="4" name="Footer Placeholder 3">
            <a:extLst>
              <a:ext uri="{FF2B5EF4-FFF2-40B4-BE49-F238E27FC236}">
                <a16:creationId xmlns:a16="http://schemas.microsoft.com/office/drawing/2014/main" id="{325489E3-5A43-9AB5-FDB4-5E489988E3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91594-7555-3E0C-52B3-8699B2E1ED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8991716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37235-0D3C-C8EE-7528-6575F7E8E8DB}"/>
              </a:ext>
            </a:extLst>
          </p:cNvPr>
          <p:cNvSpPr>
            <a:spLocks noGrp="1"/>
          </p:cNvSpPr>
          <p:nvPr>
            <p:ph type="dt" sz="half" idx="10"/>
          </p:nvPr>
        </p:nvSpPr>
        <p:spPr/>
        <p:txBody>
          <a:bodyPr/>
          <a:lstStyle/>
          <a:p>
            <a:fld id="{72FF4884-D800-C04E-BD57-A34AD4860084}" type="datetimeFigureOut">
              <a:t>6/3/23</a:t>
            </a:fld>
            <a:endParaRPr lang="en-US"/>
          </a:p>
        </p:txBody>
      </p:sp>
      <p:sp>
        <p:nvSpPr>
          <p:cNvPr id="3" name="Footer Placeholder 2">
            <a:extLst>
              <a:ext uri="{FF2B5EF4-FFF2-40B4-BE49-F238E27FC236}">
                <a16:creationId xmlns:a16="http://schemas.microsoft.com/office/drawing/2014/main" id="{339BD32D-EEFF-0F49-2DCD-400C1E9F3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9E7989-0E71-3D91-4012-3A1EC44DB1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06387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31B9-D3A6-5ED6-4FC0-B741D7B2CA7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D110819-C861-02E1-5CFB-FB0C89E4BA7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7A5219-8258-CCB9-3AC9-906B854FCDE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95FA484-4D56-6DE5-7095-8AD5971AC7DA}"/>
              </a:ext>
            </a:extLst>
          </p:cNvPr>
          <p:cNvSpPr>
            <a:spLocks noGrp="1"/>
          </p:cNvSpPr>
          <p:nvPr>
            <p:ph type="dt" sz="half" idx="10"/>
          </p:nvPr>
        </p:nvSpPr>
        <p:spPr/>
        <p:txBody>
          <a:bodyPr/>
          <a:lstStyle/>
          <a:p>
            <a:fld id="{72FF4884-D800-C04E-BD57-A34AD4860084}" type="datetimeFigureOut">
              <a:t>6/3/23</a:t>
            </a:fld>
            <a:endParaRPr lang="en-US"/>
          </a:p>
        </p:txBody>
      </p:sp>
      <p:sp>
        <p:nvSpPr>
          <p:cNvPr id="6" name="Footer Placeholder 5">
            <a:extLst>
              <a:ext uri="{FF2B5EF4-FFF2-40B4-BE49-F238E27FC236}">
                <a16:creationId xmlns:a16="http://schemas.microsoft.com/office/drawing/2014/main" id="{921E5B46-5804-25BD-2F37-010C9509D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33345-166C-263A-0614-C1B5575010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312193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4DDF-F647-C3CC-10C2-0F8FBDF1657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3688CF9-F616-42F9-4912-F3BEB93FBE6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4006BE9-37B4-50C9-1952-C3DD8932564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106B8D-C40F-AAF0-FEAC-EAA766AB08DE}"/>
              </a:ext>
            </a:extLst>
          </p:cNvPr>
          <p:cNvSpPr>
            <a:spLocks noGrp="1"/>
          </p:cNvSpPr>
          <p:nvPr>
            <p:ph type="dt" sz="half" idx="10"/>
          </p:nvPr>
        </p:nvSpPr>
        <p:spPr/>
        <p:txBody>
          <a:bodyPr/>
          <a:lstStyle/>
          <a:p>
            <a:fld id="{72FF4884-D800-C04E-BD57-A34AD4860084}" type="datetimeFigureOut">
              <a:t>6/3/23</a:t>
            </a:fld>
            <a:endParaRPr lang="en-US"/>
          </a:p>
        </p:txBody>
      </p:sp>
      <p:sp>
        <p:nvSpPr>
          <p:cNvPr id="6" name="Footer Placeholder 5">
            <a:extLst>
              <a:ext uri="{FF2B5EF4-FFF2-40B4-BE49-F238E27FC236}">
                <a16:creationId xmlns:a16="http://schemas.microsoft.com/office/drawing/2014/main" id="{323E5861-26A8-5173-4D6B-933D2BD25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D5636-4301-F3B2-410E-0BAD363505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038723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49680-6DB2-11F1-CC9A-A88511EEEED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E77BF-8F2E-1D73-FAEA-12EAB086FE9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5A688-64BF-A033-176C-B70666E9E84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2FF4884-D800-C04E-BD57-A34AD4860084}" type="datetimeFigureOut">
              <a:t>6/3/23</a:t>
            </a:fld>
            <a:endParaRPr lang="en-US"/>
          </a:p>
        </p:txBody>
      </p:sp>
      <p:sp>
        <p:nvSpPr>
          <p:cNvPr id="5" name="Footer Placeholder 4">
            <a:extLst>
              <a:ext uri="{FF2B5EF4-FFF2-40B4-BE49-F238E27FC236}">
                <a16:creationId xmlns:a16="http://schemas.microsoft.com/office/drawing/2014/main" id="{9E547260-F4AE-7E55-C834-369BE510A24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F073A-A191-648E-274C-EA428747478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141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ircraft_engin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77963A-CBC7-2F74-7E39-19F4A8A0E489}"/>
              </a:ext>
            </a:extLst>
          </p:cNvPr>
          <p:cNvSpPr txBox="1"/>
          <p:nvPr/>
        </p:nvSpPr>
        <p:spPr>
          <a:xfrm>
            <a:off x="1021556" y="1340738"/>
            <a:ext cx="7100887" cy="861774"/>
          </a:xfrm>
          <a:prstGeom prst="rect">
            <a:avLst/>
          </a:prstGeom>
          <a:noFill/>
        </p:spPr>
        <p:txBody>
          <a:bodyPr wrap="square" rtlCol="0">
            <a:spAutoFit/>
          </a:bodyPr>
          <a:lstStyle/>
          <a:p>
            <a:pPr algn="ctr"/>
            <a:r>
              <a:rPr lang="en-US" sz="5000" b="1" dirty="0">
                <a:solidFill>
                  <a:srgbClr val="00B0F0"/>
                </a:solidFill>
              </a:rPr>
              <a:t>Plane Engines</a:t>
            </a:r>
          </a:p>
        </p:txBody>
      </p:sp>
    </p:spTree>
    <p:extLst>
      <p:ext uri="{BB962C8B-B14F-4D97-AF65-F5344CB8AC3E}">
        <p14:creationId xmlns:p14="http://schemas.microsoft.com/office/powerpoint/2010/main" val="239684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opeller (aeronautics) - Wikipedia">
            <a:extLst>
              <a:ext uri="{FF2B5EF4-FFF2-40B4-BE49-F238E27FC236}">
                <a16:creationId xmlns:a16="http://schemas.microsoft.com/office/drawing/2014/main" id="{B3D0A4C1-2E72-5227-97E5-BE32A73269E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69259" y="322902"/>
            <a:ext cx="2053988" cy="15052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0D156E-DBF5-B7D1-F542-3CBC4EB57A61}"/>
              </a:ext>
            </a:extLst>
          </p:cNvPr>
          <p:cNvSpPr txBox="1"/>
          <p:nvPr/>
        </p:nvSpPr>
        <p:spPr>
          <a:xfrm>
            <a:off x="299782" y="1828115"/>
            <a:ext cx="1792941" cy="307777"/>
          </a:xfrm>
          <a:prstGeom prst="rect">
            <a:avLst/>
          </a:prstGeom>
          <a:noFill/>
        </p:spPr>
        <p:txBody>
          <a:bodyPr wrap="square" rtlCol="0">
            <a:spAutoFit/>
          </a:bodyPr>
          <a:lstStyle/>
          <a:p>
            <a:r>
              <a:rPr lang="en-US" sz="1400" dirty="0"/>
              <a:t>Propeller Engine</a:t>
            </a:r>
          </a:p>
        </p:txBody>
      </p:sp>
      <p:pic>
        <p:nvPicPr>
          <p:cNvPr id="2050" name="Picture 2" descr="rocket engine diagrams">
            <a:extLst>
              <a:ext uri="{FF2B5EF4-FFF2-40B4-BE49-F238E27FC236}">
                <a16:creationId xmlns:a16="http://schemas.microsoft.com/office/drawing/2014/main" id="{F95231D3-FEC9-20CD-52F0-813789434D9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8353" b="18274"/>
          <a:stretch/>
        </p:blipFill>
        <p:spPr bwMode="auto">
          <a:xfrm>
            <a:off x="0" y="2796987"/>
            <a:ext cx="2223247" cy="1408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D2F825-B95F-E175-4710-430D1F5BF80A}"/>
              </a:ext>
            </a:extLst>
          </p:cNvPr>
          <p:cNvSpPr txBox="1"/>
          <p:nvPr/>
        </p:nvSpPr>
        <p:spPr>
          <a:xfrm>
            <a:off x="299782" y="4365127"/>
            <a:ext cx="1792941" cy="307777"/>
          </a:xfrm>
          <a:prstGeom prst="rect">
            <a:avLst/>
          </a:prstGeom>
          <a:noFill/>
        </p:spPr>
        <p:txBody>
          <a:bodyPr wrap="square" rtlCol="0">
            <a:spAutoFit/>
          </a:bodyPr>
          <a:lstStyle/>
          <a:p>
            <a:r>
              <a:rPr lang="en-US" sz="1400" dirty="0"/>
              <a:t>Rocket Engine</a:t>
            </a:r>
          </a:p>
        </p:txBody>
      </p:sp>
      <p:pic>
        <p:nvPicPr>
          <p:cNvPr id="5" name="Picture 4">
            <a:extLst>
              <a:ext uri="{FF2B5EF4-FFF2-40B4-BE49-F238E27FC236}">
                <a16:creationId xmlns:a16="http://schemas.microsoft.com/office/drawing/2014/main" id="{A9D19735-9B1D-F974-A206-2D829C0A4B49}"/>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63182" y="9441"/>
            <a:ext cx="2271713"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2B97EB9-2A95-65AE-A8D3-70716366530F}"/>
              </a:ext>
            </a:extLst>
          </p:cNvPr>
          <p:cNvSpPr txBox="1"/>
          <p:nvPr/>
        </p:nvSpPr>
        <p:spPr>
          <a:xfrm>
            <a:off x="5466930" y="240731"/>
            <a:ext cx="1014553" cy="307777"/>
          </a:xfrm>
          <a:prstGeom prst="rect">
            <a:avLst/>
          </a:prstGeom>
          <a:noFill/>
        </p:spPr>
        <p:txBody>
          <a:bodyPr wrap="square" rtlCol="0">
            <a:spAutoFit/>
          </a:bodyPr>
          <a:lstStyle/>
          <a:p>
            <a:r>
              <a:rPr lang="en-US" sz="1400" dirty="0"/>
              <a:t>Turbojet</a:t>
            </a:r>
          </a:p>
        </p:txBody>
      </p:sp>
      <p:sp>
        <p:nvSpPr>
          <p:cNvPr id="7" name="TextBox 6">
            <a:extLst>
              <a:ext uri="{FF2B5EF4-FFF2-40B4-BE49-F238E27FC236}">
                <a16:creationId xmlns:a16="http://schemas.microsoft.com/office/drawing/2014/main" id="{2C498BF6-2103-5E73-BB39-A387B98378AE}"/>
              </a:ext>
            </a:extLst>
          </p:cNvPr>
          <p:cNvSpPr txBox="1"/>
          <p:nvPr/>
        </p:nvSpPr>
        <p:spPr>
          <a:xfrm>
            <a:off x="5440036" y="1271673"/>
            <a:ext cx="1014553" cy="307777"/>
          </a:xfrm>
          <a:prstGeom prst="rect">
            <a:avLst/>
          </a:prstGeom>
          <a:noFill/>
        </p:spPr>
        <p:txBody>
          <a:bodyPr wrap="square" rtlCol="0">
            <a:spAutoFit/>
          </a:bodyPr>
          <a:lstStyle/>
          <a:p>
            <a:r>
              <a:rPr lang="en-US" sz="1400" dirty="0"/>
              <a:t>Turboshaft</a:t>
            </a:r>
          </a:p>
        </p:txBody>
      </p:sp>
      <p:sp>
        <p:nvSpPr>
          <p:cNvPr id="8" name="TextBox 7">
            <a:extLst>
              <a:ext uri="{FF2B5EF4-FFF2-40B4-BE49-F238E27FC236}">
                <a16:creationId xmlns:a16="http://schemas.microsoft.com/office/drawing/2014/main" id="{0CEE7160-81AD-4836-8A0B-7A471C968E71}"/>
              </a:ext>
            </a:extLst>
          </p:cNvPr>
          <p:cNvSpPr txBox="1"/>
          <p:nvPr/>
        </p:nvSpPr>
        <p:spPr>
          <a:xfrm>
            <a:off x="5404178" y="2338473"/>
            <a:ext cx="1014553" cy="307777"/>
          </a:xfrm>
          <a:prstGeom prst="rect">
            <a:avLst/>
          </a:prstGeom>
          <a:noFill/>
        </p:spPr>
        <p:txBody>
          <a:bodyPr wrap="square" rtlCol="0">
            <a:spAutoFit/>
          </a:bodyPr>
          <a:lstStyle/>
          <a:p>
            <a:r>
              <a:rPr lang="en-US" sz="1400" dirty="0"/>
              <a:t>Turboprop</a:t>
            </a:r>
          </a:p>
        </p:txBody>
      </p:sp>
      <p:sp>
        <p:nvSpPr>
          <p:cNvPr id="9" name="TextBox 8">
            <a:extLst>
              <a:ext uri="{FF2B5EF4-FFF2-40B4-BE49-F238E27FC236}">
                <a16:creationId xmlns:a16="http://schemas.microsoft.com/office/drawing/2014/main" id="{97735575-9945-E871-4C6F-0584A1301C56}"/>
              </a:ext>
            </a:extLst>
          </p:cNvPr>
          <p:cNvSpPr txBox="1"/>
          <p:nvPr/>
        </p:nvSpPr>
        <p:spPr>
          <a:xfrm>
            <a:off x="4505969" y="3405273"/>
            <a:ext cx="2034987" cy="523220"/>
          </a:xfrm>
          <a:prstGeom prst="rect">
            <a:avLst/>
          </a:prstGeom>
          <a:noFill/>
        </p:spPr>
        <p:txBody>
          <a:bodyPr wrap="square" rtlCol="0">
            <a:spAutoFit/>
          </a:bodyPr>
          <a:lstStyle/>
          <a:p>
            <a:r>
              <a:rPr lang="en-US" sz="1400" dirty="0"/>
              <a:t>Turbofan - most common type of jet engine</a:t>
            </a:r>
          </a:p>
        </p:txBody>
      </p:sp>
      <p:sp>
        <p:nvSpPr>
          <p:cNvPr id="10" name="TextBox 9">
            <a:extLst>
              <a:ext uri="{FF2B5EF4-FFF2-40B4-BE49-F238E27FC236}">
                <a16:creationId xmlns:a16="http://schemas.microsoft.com/office/drawing/2014/main" id="{05FA304B-C679-88F2-6BFE-11E92DEDFA25}"/>
              </a:ext>
            </a:extLst>
          </p:cNvPr>
          <p:cNvSpPr txBox="1"/>
          <p:nvPr/>
        </p:nvSpPr>
        <p:spPr>
          <a:xfrm>
            <a:off x="5466930" y="4389902"/>
            <a:ext cx="1014553" cy="307777"/>
          </a:xfrm>
          <a:prstGeom prst="rect">
            <a:avLst/>
          </a:prstGeom>
          <a:noFill/>
        </p:spPr>
        <p:txBody>
          <a:bodyPr wrap="square" rtlCol="0">
            <a:spAutoFit/>
          </a:bodyPr>
          <a:lstStyle/>
          <a:p>
            <a:r>
              <a:rPr lang="en-US" sz="1400" dirty="0"/>
              <a:t>Propfan</a:t>
            </a:r>
          </a:p>
        </p:txBody>
      </p:sp>
    </p:spTree>
    <p:extLst>
      <p:ext uri="{BB962C8B-B14F-4D97-AF65-F5344CB8AC3E}">
        <p14:creationId xmlns:p14="http://schemas.microsoft.com/office/powerpoint/2010/main" val="428666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421E4C-CF2D-CFAD-9989-9562ADA64292}"/>
              </a:ext>
            </a:extLst>
          </p:cNvPr>
          <p:cNvSpPr txBox="1"/>
          <p:nvPr/>
        </p:nvSpPr>
        <p:spPr>
          <a:xfrm>
            <a:off x="297085" y="542592"/>
            <a:ext cx="4979004" cy="4401205"/>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dirty="0"/>
              <a:t>Jet engines: compressor, combustor, and turbine, but no fan; most efficient at high speeds, but not at low speeds</a:t>
            </a:r>
          </a:p>
          <a:p>
            <a:pPr marL="285750" indent="-285750">
              <a:buFont typeface="Arial" panose="020B0604020202020204" pitchFamily="34" charset="0"/>
              <a:buChar char="•"/>
            </a:pPr>
            <a:r>
              <a:rPr lang="en-US" sz="1400" dirty="0"/>
              <a:t>Turbojet engines:  similar to jet engines, but also have a fan which is rotated from the turbine; fan accelerate the air before it enters the combustor. This makes turbojet engines more efficient at low speeds than jet engines. The </a:t>
            </a:r>
            <a:r>
              <a:rPr lang="en-US" sz="1400" dirty="0">
                <a:solidFill>
                  <a:srgbClr val="1F1F1F"/>
                </a:solidFill>
                <a:latin typeface="Google Sans"/>
              </a:rPr>
              <a:t>b</a:t>
            </a:r>
            <a:r>
              <a:rPr lang="en-US" sz="1400" b="0" i="0" dirty="0">
                <a:solidFill>
                  <a:srgbClr val="1F1F1F"/>
                </a:solidFill>
                <a:effectLst/>
                <a:latin typeface="Google Sans"/>
              </a:rPr>
              <a:t>ypass ratio is 1:1</a:t>
            </a:r>
            <a:endParaRPr lang="en-US" sz="1400" dirty="0"/>
          </a:p>
          <a:p>
            <a:pPr marL="285750" indent="-285750">
              <a:buFont typeface="Arial" panose="020B0604020202020204" pitchFamily="34" charset="0"/>
              <a:buChar char="•"/>
            </a:pPr>
            <a:r>
              <a:rPr lang="en-US" sz="1400" dirty="0"/>
              <a:t>Turbofans are the most common type of jet engine. They are similar to turbojet, but have much bigger fan. The bypass ratio is 5:1. Which make them very efficient at low speeds</a:t>
            </a:r>
          </a:p>
          <a:p>
            <a:pPr marL="285750" indent="-285750">
              <a:buFont typeface="Arial" panose="020B0604020202020204" pitchFamily="34" charset="0"/>
              <a:buChar char="•"/>
            </a:pPr>
            <a:r>
              <a:rPr lang="en-US" sz="1400" dirty="0"/>
              <a:t>Fan or fanjet engines are a type of turbofan engine with a very large fan. The fan is so large that it is not enclosed in a cowl, like a traditional turbofan engine. This makes fanjet engines more efficient at low speeds than turbofans, but they are not as efficient at high speeds</a:t>
            </a:r>
          </a:p>
          <a:p>
            <a:pPr marL="285750" indent="-285750">
              <a:buFont typeface="Arial" panose="020B0604020202020204" pitchFamily="34" charset="0"/>
              <a:buChar char="•"/>
            </a:pPr>
            <a:r>
              <a:rPr lang="en-US" sz="1400" dirty="0"/>
              <a:t>Propfans are a type of jet engine that uses a propeller instead of a fan. The propeller is powered by the turbine and it helps to accelerate the air before it is exhausted from the back of the engine. Propfans are more efficient at low speeds than turbofans, but they are not as efficient at high speeds</a:t>
            </a:r>
          </a:p>
        </p:txBody>
      </p:sp>
      <p:sp>
        <p:nvSpPr>
          <p:cNvPr id="5" name="TextBox 4">
            <a:extLst>
              <a:ext uri="{FF2B5EF4-FFF2-40B4-BE49-F238E27FC236}">
                <a16:creationId xmlns:a16="http://schemas.microsoft.com/office/drawing/2014/main" id="{151F3CB3-2696-B6F7-53D4-1BFACDD55639}"/>
              </a:ext>
            </a:extLst>
          </p:cNvPr>
          <p:cNvSpPr txBox="1"/>
          <p:nvPr/>
        </p:nvSpPr>
        <p:spPr>
          <a:xfrm>
            <a:off x="6926" y="9441"/>
            <a:ext cx="2971801" cy="307777"/>
          </a:xfrm>
          <a:prstGeom prst="rect">
            <a:avLst/>
          </a:prstGeom>
          <a:noFill/>
        </p:spPr>
        <p:txBody>
          <a:bodyPr wrap="square" rtlCol="0">
            <a:spAutoFit/>
          </a:bodyPr>
          <a:lstStyle/>
          <a:p>
            <a:r>
              <a:rPr lang="en-US" sz="1400" b="1" dirty="0"/>
              <a:t>Types of Plane Engines</a:t>
            </a:r>
          </a:p>
        </p:txBody>
      </p:sp>
      <p:pic>
        <p:nvPicPr>
          <p:cNvPr id="1028" name="Picture 4">
            <a:extLst>
              <a:ext uri="{FF2B5EF4-FFF2-40B4-BE49-F238E27FC236}">
                <a16:creationId xmlns:a16="http://schemas.microsoft.com/office/drawing/2014/main" id="{46EDC4E8-31A2-8A55-B494-F27DF9282A8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63182" y="9441"/>
            <a:ext cx="2271713"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5A0B9A4-647E-F94B-945E-09FF9996E6F0}"/>
              </a:ext>
            </a:extLst>
          </p:cNvPr>
          <p:cNvSpPr txBox="1"/>
          <p:nvPr/>
        </p:nvSpPr>
        <p:spPr>
          <a:xfrm>
            <a:off x="1684782" y="265593"/>
            <a:ext cx="3134106" cy="276999"/>
          </a:xfrm>
          <a:prstGeom prst="rect">
            <a:avLst/>
          </a:prstGeom>
          <a:noFill/>
        </p:spPr>
        <p:txBody>
          <a:bodyPr wrap="square">
            <a:spAutoFit/>
          </a:bodyPr>
          <a:lstStyle/>
          <a:p>
            <a:r>
              <a:rPr lang="en-US" sz="1200" dirty="0">
                <a:hlinkClick r:id="rId3"/>
              </a:rPr>
              <a:t>https://</a:t>
            </a:r>
            <a:r>
              <a:rPr lang="en-US" sz="1200" dirty="0" err="1">
                <a:hlinkClick r:id="rId3"/>
              </a:rPr>
              <a:t>en.wikipedia.org</a:t>
            </a:r>
            <a:r>
              <a:rPr lang="en-US" sz="1200" dirty="0">
                <a:hlinkClick r:id="rId3"/>
              </a:rPr>
              <a:t>/wiki/</a:t>
            </a:r>
            <a:r>
              <a:rPr lang="en-US" sz="1200" dirty="0" err="1">
                <a:hlinkClick r:id="rId3"/>
              </a:rPr>
              <a:t>Aircraft_engine</a:t>
            </a:r>
            <a:endParaRPr lang="en-US" sz="1200" dirty="0"/>
          </a:p>
        </p:txBody>
      </p:sp>
    </p:spTree>
    <p:extLst>
      <p:ext uri="{BB962C8B-B14F-4D97-AF65-F5344CB8AC3E}">
        <p14:creationId xmlns:p14="http://schemas.microsoft.com/office/powerpoint/2010/main" val="418869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F7EFC-929F-DB72-EF67-2646A648BCCB}"/>
              </a:ext>
            </a:extLst>
          </p:cNvPr>
          <p:cNvSpPr txBox="1"/>
          <p:nvPr/>
        </p:nvSpPr>
        <p:spPr>
          <a:xfrm>
            <a:off x="116541" y="597182"/>
            <a:ext cx="4572000" cy="1600438"/>
          </a:xfrm>
          <a:prstGeom prst="rect">
            <a:avLst/>
          </a:prstGeom>
          <a:noFill/>
        </p:spPr>
        <p:txBody>
          <a:bodyPr wrap="square">
            <a:spAutoFit/>
          </a:bodyPr>
          <a:lstStyle/>
          <a:p>
            <a:r>
              <a:rPr lang="en-US" sz="1400" dirty="0">
                <a:latin typeface="Calibri" panose="020F0502020204030204" pitchFamily="34" charset="0"/>
                <a:cs typeface="Calibri" panose="020F0502020204030204" pitchFamily="34" charset="0"/>
              </a:rPr>
              <a:t>A geared turbofan is a type of turbofan engine that uses a gearbox to slow down the fan – this reduces noise and vibration, allows to use larger fan to increase thrust. The slower fan speed also improves fuel efficiency.</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The first commercial geared turbofan was the Pratt &amp; Whitney PW1000G (2016, on Airbus A220).</a:t>
            </a:r>
          </a:p>
        </p:txBody>
      </p:sp>
      <p:sp>
        <p:nvSpPr>
          <p:cNvPr id="5" name="TextBox 4">
            <a:extLst>
              <a:ext uri="{FF2B5EF4-FFF2-40B4-BE49-F238E27FC236}">
                <a16:creationId xmlns:a16="http://schemas.microsoft.com/office/drawing/2014/main" id="{5E89C885-B49C-E9B7-1485-69571F880E1E}"/>
              </a:ext>
            </a:extLst>
          </p:cNvPr>
          <p:cNvSpPr txBox="1"/>
          <p:nvPr/>
        </p:nvSpPr>
        <p:spPr>
          <a:xfrm>
            <a:off x="0" y="0"/>
            <a:ext cx="3307976"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Geared Turbofan </a:t>
            </a:r>
            <a:endParaRPr lang="en-US" sz="2800" b="1" dirty="0"/>
          </a:p>
        </p:txBody>
      </p:sp>
      <p:pic>
        <p:nvPicPr>
          <p:cNvPr id="1026" name="Picture 2" descr="Pratt and Whitney PW1100G Geared Turbofan Engine | The Flying Engineer">
            <a:extLst>
              <a:ext uri="{FF2B5EF4-FFF2-40B4-BE49-F238E27FC236}">
                <a16:creationId xmlns:a16="http://schemas.microsoft.com/office/drawing/2014/main" id="{7420FD36-89CE-6A8E-9A1C-6F084260784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2744" y="2571750"/>
            <a:ext cx="2025239" cy="2149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att &amp; Whitney PW1000G - Wikipedia">
            <a:extLst>
              <a:ext uri="{FF2B5EF4-FFF2-40B4-BE49-F238E27FC236}">
                <a16:creationId xmlns:a16="http://schemas.microsoft.com/office/drawing/2014/main" id="{48961870-53FF-ADDC-A5C6-B921A2A5D210}"/>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60710" y="2571750"/>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47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C1FC922-FBCB-6AA9-8108-11496E1DA7F1}"/>
              </a:ext>
            </a:extLst>
          </p:cNvPr>
          <p:cNvSpPr txBox="1"/>
          <p:nvPr/>
        </p:nvSpPr>
        <p:spPr>
          <a:xfrm>
            <a:off x="71718" y="80682"/>
            <a:ext cx="4917139" cy="523220"/>
          </a:xfrm>
          <a:prstGeom prst="rect">
            <a:avLst/>
          </a:prstGeom>
          <a:noFill/>
        </p:spPr>
        <p:txBody>
          <a:bodyPr wrap="square" rtlCol="0">
            <a:spAutoFit/>
          </a:bodyPr>
          <a:lstStyle/>
          <a:p>
            <a:r>
              <a:rPr lang="en-US" sz="2800" dirty="0"/>
              <a:t>Slowing Down After Landing</a:t>
            </a:r>
          </a:p>
        </p:txBody>
      </p:sp>
      <p:sp>
        <p:nvSpPr>
          <p:cNvPr id="12" name="TextBox 11">
            <a:extLst>
              <a:ext uri="{FF2B5EF4-FFF2-40B4-BE49-F238E27FC236}">
                <a16:creationId xmlns:a16="http://schemas.microsoft.com/office/drawing/2014/main" id="{24DC547E-871F-5139-1837-AB638F9D1E6D}"/>
              </a:ext>
            </a:extLst>
          </p:cNvPr>
          <p:cNvSpPr txBox="1"/>
          <p:nvPr/>
        </p:nvSpPr>
        <p:spPr>
          <a:xfrm>
            <a:off x="85164" y="938531"/>
            <a:ext cx="4890246" cy="2462213"/>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1F1F1F"/>
                </a:solidFill>
                <a:effectLst/>
                <a:latin typeface="Calibri" panose="020F0502020204030204" pitchFamily="34" charset="0"/>
                <a:cs typeface="Calibri" panose="020F0502020204030204" pitchFamily="34" charset="0"/>
              </a:rPr>
              <a:t>Planes use a combination of braking, reverse thrust, and spoilers to slow down after landing</a:t>
            </a:r>
          </a:p>
          <a:p>
            <a:pPr marL="285750" indent="-285750">
              <a:buFont typeface="Arial" panose="020B0604020202020204" pitchFamily="34" charset="0"/>
              <a:buChar char="•"/>
            </a:pPr>
            <a:r>
              <a:rPr lang="en-US" sz="1400" dirty="0">
                <a:solidFill>
                  <a:srgbClr val="1F1F1F"/>
                </a:solidFill>
                <a:latin typeface="Calibri" panose="020F0502020204030204" pitchFamily="34" charset="0"/>
                <a:cs typeface="Calibri" panose="020F0502020204030204" pitchFamily="34" charset="0"/>
              </a:rPr>
              <a:t>Braking is the primary way</a:t>
            </a:r>
          </a:p>
          <a:p>
            <a:pPr marL="285750" indent="-285750">
              <a:buFont typeface="Arial" panose="020B0604020202020204" pitchFamily="34" charset="0"/>
              <a:buChar char="•"/>
            </a:pPr>
            <a:r>
              <a:rPr lang="en-US" sz="1400" dirty="0">
                <a:solidFill>
                  <a:srgbClr val="1F1F1F"/>
                </a:solidFill>
                <a:latin typeface="Calibri" panose="020F0502020204030204" pitchFamily="34" charset="0"/>
                <a:cs typeface="Calibri" panose="020F0502020204030204" pitchFamily="34" charset="0"/>
              </a:rPr>
              <a:t>R</a:t>
            </a:r>
            <a:r>
              <a:rPr lang="en-US" sz="1400" b="0" i="0" dirty="0">
                <a:solidFill>
                  <a:srgbClr val="1F1F1F"/>
                </a:solidFill>
                <a:effectLst/>
                <a:latin typeface="Calibri" panose="020F0502020204030204" pitchFamily="34" charset="0"/>
                <a:cs typeface="Calibri" panose="020F0502020204030204" pitchFamily="34" charset="0"/>
              </a:rPr>
              <a:t>everse thrust in propeller-driven aircrafts is accomplished using a feathering system – rotating the propeller blades to reverse the direction of airflow</a:t>
            </a:r>
          </a:p>
          <a:p>
            <a:pPr marL="285750" indent="-285750">
              <a:buFont typeface="Arial" panose="020B0604020202020204" pitchFamily="34" charset="0"/>
              <a:buChar char="•"/>
            </a:pPr>
            <a:r>
              <a:rPr lang="en-US" sz="1400" dirty="0">
                <a:solidFill>
                  <a:srgbClr val="1F1F1F"/>
                </a:solidFill>
                <a:latin typeface="Calibri" panose="020F0502020204030204" pitchFamily="34" charset="0"/>
                <a:cs typeface="Calibri" panose="020F0502020204030204" pitchFamily="34" charset="0"/>
              </a:rPr>
              <a:t>R</a:t>
            </a:r>
            <a:r>
              <a:rPr lang="en-US" sz="1400" b="0" i="0" dirty="0">
                <a:solidFill>
                  <a:srgbClr val="1F1F1F"/>
                </a:solidFill>
                <a:effectLst/>
                <a:latin typeface="Calibri" panose="020F0502020204030204" pitchFamily="34" charset="0"/>
                <a:cs typeface="Calibri" panose="020F0502020204030204" pitchFamily="34" charset="0"/>
              </a:rPr>
              <a:t>everse thrust in jet aircraft is accomplished by so called "thrust reversers" - a set of doors in the engine nacelles that re-direct the exhaust gases</a:t>
            </a:r>
          </a:p>
          <a:p>
            <a:pPr marL="285750" indent="-285750">
              <a:buFont typeface="Arial" panose="020B0604020202020204" pitchFamily="34" charset="0"/>
              <a:buChar char="•"/>
            </a:pPr>
            <a:r>
              <a:rPr lang="en-US" sz="1400" b="0" i="0" dirty="0">
                <a:solidFill>
                  <a:srgbClr val="1F1F1F"/>
                </a:solidFill>
                <a:effectLst/>
                <a:latin typeface="Google Sans"/>
              </a:rPr>
              <a:t>Spoilers are panels that are extended from the wings and fuselage of an aircraft to create drag</a:t>
            </a:r>
            <a:endParaRPr lang="en-US" sz="1400" dirty="0"/>
          </a:p>
        </p:txBody>
      </p:sp>
      <p:pic>
        <p:nvPicPr>
          <p:cNvPr id="1026" name="Picture 2" descr="Propeller-driven aircraft feathering propellers">
            <a:extLst>
              <a:ext uri="{FF2B5EF4-FFF2-40B4-BE49-F238E27FC236}">
                <a16:creationId xmlns:a16="http://schemas.microsoft.com/office/drawing/2014/main" id="{914C9C95-DE3B-2E8C-3807-5A766D3BD64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16194" y="3400744"/>
            <a:ext cx="1883989" cy="15071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et aircraft thrust reversers deployed">
            <a:extLst>
              <a:ext uri="{FF2B5EF4-FFF2-40B4-BE49-F238E27FC236}">
                <a16:creationId xmlns:a16="http://schemas.microsoft.com/office/drawing/2014/main" id="{A3A78C1F-0199-49C0-CA30-8A1EC9E3EC9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574212" y="139879"/>
            <a:ext cx="1883989" cy="15071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ing - Why does one of the Boeing 777's spoilers deploy differently from  the rest? - Aviation Stack Exchange">
            <a:extLst>
              <a:ext uri="{FF2B5EF4-FFF2-40B4-BE49-F238E27FC236}">
                <a16:creationId xmlns:a16="http://schemas.microsoft.com/office/drawing/2014/main" id="{796BA304-3C66-7A46-6564-C06770F7928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01275" y="3550125"/>
            <a:ext cx="1883989" cy="13096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Guide to Reverse Thrust - Real World Aviation - Infinite Flight Community">
            <a:extLst>
              <a:ext uri="{FF2B5EF4-FFF2-40B4-BE49-F238E27FC236}">
                <a16:creationId xmlns:a16="http://schemas.microsoft.com/office/drawing/2014/main" id="{D1E50CC8-111A-BDE3-43E5-EEBA972F2CC2}"/>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flipH="1">
            <a:off x="6574213" y="3550125"/>
            <a:ext cx="1883988" cy="120940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Review of Thrust Reverser Mechanism used in Turbofan Jet Engine Aircraft">
            <a:extLst>
              <a:ext uri="{FF2B5EF4-FFF2-40B4-BE49-F238E27FC236}">
                <a16:creationId xmlns:a16="http://schemas.microsoft.com/office/drawing/2014/main" id="{F83F3057-E246-4093-E709-42F790F34B7B}"/>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flipH="1">
            <a:off x="6574211" y="1987743"/>
            <a:ext cx="1887794" cy="11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51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417</Words>
  <Application>Microsoft Macintosh PowerPoint</Application>
  <PresentationFormat>On-screen Show (16:9)</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23</cp:revision>
  <dcterms:modified xsi:type="dcterms:W3CDTF">2023-06-03T21:41:55Z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2022-09-04T15:55:21Z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50e5b93d-01b8-41b4-9e30-c2e26a9dc1e9</vt:lpwstr>
  </property>
  <property fmtid="{D5CDD505-2E9C-101B-9397-08002B2CF9AE}" pid="8" name="MSIP_Label_4f518368-b969-4042-91d9-8939bd921da2_ContentBits">
    <vt:lpwstr>0</vt:lpwstr>
  </property>
</Properties>
</file>